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xls" ContentType="application/vnd.ms-exce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62" r:id="rId4"/>
    <p:sldId id="288" r:id="rId5"/>
    <p:sldId id="259" r:id="rId6"/>
    <p:sldId id="260" r:id="rId7"/>
    <p:sldId id="261" r:id="rId8"/>
    <p:sldId id="298" r:id="rId9"/>
    <p:sldId id="264" r:id="rId10"/>
    <p:sldId id="265" r:id="rId11"/>
    <p:sldId id="279" r:id="rId12"/>
    <p:sldId id="277" r:id="rId13"/>
    <p:sldId id="293" r:id="rId14"/>
    <p:sldId id="292" r:id="rId15"/>
    <p:sldId id="294" r:id="rId16"/>
    <p:sldId id="278" r:id="rId17"/>
    <p:sldId id="280" r:id="rId18"/>
    <p:sldId id="266" r:id="rId19"/>
    <p:sldId id="267" r:id="rId20"/>
    <p:sldId id="268" r:id="rId21"/>
    <p:sldId id="269" r:id="rId22"/>
    <p:sldId id="270" r:id="rId23"/>
    <p:sldId id="281" r:id="rId24"/>
    <p:sldId id="289" r:id="rId25"/>
    <p:sldId id="271" r:id="rId26"/>
    <p:sldId id="290" r:id="rId27"/>
    <p:sldId id="291" r:id="rId28"/>
    <p:sldId id="284" r:id="rId29"/>
    <p:sldId id="285" r:id="rId30"/>
    <p:sldId id="286" r:id="rId31"/>
    <p:sldId id="297" r:id="rId32"/>
    <p:sldId id="296" r:id="rId33"/>
  </p:sldIdLst>
  <p:sldSz cx="9144000" cy="6858000" type="screen4x3"/>
  <p:notesSz cx="7077075" cy="9051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438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79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438" y="85979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/>
            </a:lvl1pPr>
          </a:lstStyle>
          <a:p>
            <a:fld id="{F5BC828D-7D2E-40DD-97E1-12BFA4BCC35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76350" y="679450"/>
            <a:ext cx="4525963" cy="3394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298950"/>
            <a:ext cx="5661025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79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5979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/>
            </a:lvl1pPr>
          </a:lstStyle>
          <a:p>
            <a:fld id="{193A6BE0-C7AA-422D-AE3B-27B72A28C1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1949FF-1D5C-4A17-AFBD-B7E3860BB64D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90939-7CB4-46A9-A4C8-C999FA6161C4}" type="slidenum">
              <a:rPr lang="en-US"/>
              <a:pPr/>
              <a:t>10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4B56B9-D1AA-4C70-9BD7-3BAC1F833179}" type="slidenum">
              <a:rPr lang="en-US"/>
              <a:pPr/>
              <a:t>11</a:t>
            </a:fld>
            <a:endParaRPr 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E440FF-5945-4B76-8D48-80D98D49CE10}" type="slidenum">
              <a:rPr lang="en-US"/>
              <a:pPr/>
              <a:t>12</a:t>
            </a:fld>
            <a:endParaRPr lang="en-U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6BBBA9-6E87-4613-B7E5-DEE57627313F}" type="slidenum">
              <a:rPr lang="en-US"/>
              <a:pPr/>
              <a:t>13</a:t>
            </a:fld>
            <a:endParaRPr lang="en-US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AA449-6A37-4DEB-9C26-E3EDF4ECA333}" type="slidenum">
              <a:rPr lang="en-US"/>
              <a:pPr/>
              <a:t>14</a:t>
            </a:fld>
            <a:endParaRPr 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FFD2C1-F73F-48B0-A318-E613BA622EC0}" type="slidenum">
              <a:rPr lang="en-US"/>
              <a:pPr/>
              <a:t>15</a:t>
            </a:fld>
            <a:endParaRPr 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82700" y="679450"/>
            <a:ext cx="4525963" cy="3394075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29414-2F9B-4F0A-BE98-E0CE8777AD14}" type="slidenum">
              <a:rPr lang="en-US"/>
              <a:pPr/>
              <a:t>16</a:t>
            </a:fld>
            <a:endParaRPr lang="en-US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84288" y="679450"/>
            <a:ext cx="4525962" cy="3394075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ADB611-EE6B-4CA2-BAE0-08902FD1D5ED}" type="slidenum">
              <a:rPr lang="en-US"/>
              <a:pPr/>
              <a:t>17</a:t>
            </a:fld>
            <a:endParaRPr 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7BBBE-FF5B-4F19-A227-D154DF5B5D3A}" type="slidenum">
              <a:rPr lang="en-US"/>
              <a:pPr/>
              <a:t>18</a:t>
            </a:fld>
            <a:endParaRPr lang="en-US"/>
          </a:p>
        </p:txBody>
      </p:sp>
      <p:sp>
        <p:nvSpPr>
          <p:cNvPr id="28674" name="Placeholder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74763" y="677863"/>
            <a:ext cx="4527550" cy="3395662"/>
          </a:xfrm>
          <a:ln/>
        </p:spPr>
      </p:sp>
      <p:sp>
        <p:nvSpPr>
          <p:cNvPr id="28675" name="Placeholder 3"/>
          <p:cNvSpPr>
            <a:spLocks noGrp="1"/>
          </p:cNvSpPr>
          <p:nvPr>
            <p:ph type="body" idx="1"/>
          </p:nvPr>
        </p:nvSpPr>
        <p:spPr>
          <a:xfrm>
            <a:off x="708025" y="4300538"/>
            <a:ext cx="5661025" cy="4073525"/>
          </a:xfrm>
        </p:spPr>
        <p:txBody>
          <a:bodyPr lIns="93177" tIns="46589" rIns="93177" bIns="4658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D10E13-D06E-4B79-8CCB-5A74EF793FA0}" type="slidenum">
              <a:rPr lang="en-US"/>
              <a:pPr/>
              <a:t>19</a:t>
            </a:fld>
            <a:endParaRPr 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6431B7-E2DC-47B6-91AB-12355AC43881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5392FF-3082-4842-BA75-B7100D85B2B6}" type="slidenum">
              <a:rPr lang="en-US"/>
              <a:pPr/>
              <a:t>20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421740-0393-4D5F-B504-782000A1D797}" type="slidenum">
              <a:rPr lang="en-US"/>
              <a:pPr/>
              <a:t>21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E032D-E586-4138-9173-C3ED25762046}" type="slidenum">
              <a:rPr lang="en-US"/>
              <a:pPr/>
              <a:t>22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ED113A-3C39-489E-ABA2-892444D51BC2}" type="slidenum">
              <a:rPr lang="en-US"/>
              <a:pPr/>
              <a:t>23</a:t>
            </a:fld>
            <a:endParaRPr 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895DB2-6FC0-417A-8B44-1CBF19610184}" type="slidenum">
              <a:rPr lang="en-US"/>
              <a:pPr/>
              <a:t>24</a:t>
            </a:fld>
            <a:endParaRPr lang="en-US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B7303-7774-4322-B6C7-2116426F8EAD}" type="slidenum">
              <a:rPr lang="en-US"/>
              <a:pPr/>
              <a:t>25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18B4A-8DAF-493D-B1BD-56D0A04EEF11}" type="slidenum">
              <a:rPr lang="en-US"/>
              <a:pPr/>
              <a:t>26</a:t>
            </a:fld>
            <a:endParaRPr lang="en-US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476C73-9BBF-4FB7-9A20-DCC1C0B8E7B5}" type="slidenum">
              <a:rPr lang="en-US"/>
              <a:pPr/>
              <a:t>27</a:t>
            </a:fld>
            <a:endParaRPr lang="en-US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AA121-8099-444F-B3DA-0A6AB2F631B2}" type="slidenum">
              <a:rPr lang="en-US"/>
              <a:pPr/>
              <a:t>28</a:t>
            </a:fld>
            <a:endParaRPr lang="en-US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AD7EC8-3C7A-411E-ACD9-249195283F3C}" type="slidenum">
              <a:rPr lang="en-US"/>
              <a:pPr/>
              <a:t>29</a:t>
            </a:fld>
            <a:endParaRPr 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5E26E8-76DA-4E62-B852-6D2BB27E6B83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BB651-26E1-4D7E-B48C-DDA9321B9DFE}" type="slidenum">
              <a:rPr lang="en-US"/>
              <a:pPr/>
              <a:t>30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69A80-33A6-4BA7-859B-54C379EAD156}" type="slidenum">
              <a:rPr lang="en-US"/>
              <a:pPr/>
              <a:t>31</a:t>
            </a:fld>
            <a:endParaRPr lang="en-US"/>
          </a:p>
        </p:txBody>
      </p:sp>
      <p:sp>
        <p:nvSpPr>
          <p:cNvPr id="102402" name="Rectangle 7"/>
          <p:cNvSpPr txBox="1">
            <a:spLocks noGrp="1" noChangeArrowheads="1"/>
          </p:cNvSpPr>
          <p:nvPr/>
        </p:nvSpPr>
        <p:spPr bwMode="auto">
          <a:xfrm>
            <a:off x="4008438" y="85979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8253AA1-90BE-4C0D-9641-DDB090C409DA}" type="slidenum">
              <a:rPr lang="en-US" sz="1200" b="0" i="0"/>
              <a:pPr algn="r"/>
              <a:t>31</a:t>
            </a:fld>
            <a:endParaRPr lang="en-US" sz="1200" b="0" i="0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BA91B-BE58-44B1-818A-18ADED3BFDE9}" type="slidenum">
              <a:rPr lang="en-US"/>
              <a:pPr/>
              <a:t>32</a:t>
            </a:fld>
            <a:endParaRPr 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64D5D-5F00-4BCC-B9DD-E0520CF54159}" type="slidenum">
              <a:rPr lang="en-US"/>
              <a:pPr/>
              <a:t>4</a:t>
            </a:fld>
            <a:endParaRPr lang="en-US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1CC2CC-F5CC-4E08-AD39-887085A0DA31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A63FB-06DF-4760-B5E5-8D4C387CC183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199BA0-C49B-45F6-90CB-8B7981AC1F2D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7938" y="679450"/>
            <a:ext cx="4525962" cy="3394075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B1B84B-8C60-49E1-996D-10AB2F00CAC2}" type="slidenum">
              <a:rPr lang="en-US"/>
              <a:pPr/>
              <a:t>8</a:t>
            </a:fld>
            <a:endParaRPr lang="en-US"/>
          </a:p>
        </p:txBody>
      </p:sp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4008438" y="8597900"/>
            <a:ext cx="306705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A3DF514-CFE1-429D-8727-D48986F33968}" type="slidenum">
              <a:rPr lang="en-US" sz="1200" b="0" i="0"/>
              <a:pPr algn="r"/>
              <a:t>8</a:t>
            </a:fld>
            <a:endParaRPr lang="en-US" sz="1200" b="0" i="0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279525" y="679450"/>
            <a:ext cx="4524375" cy="3394075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36D15E-F7FD-43C0-8931-2CB0A8E92397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44A28-9A94-4C43-8A3F-4E5AC05BDB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9C83A-BE0D-4381-8BD3-3DF7A4892D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37124-A6AB-42DF-AA85-FDF5FA4E9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A8CA9-9730-498C-9C3C-BD76E522BB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FDAA2-4B7E-4D84-8815-0F5EACE9F3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1AD69-E642-41F3-9006-4D295AE44A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A3D34-BF15-4D75-AD7A-4FBE54B0F3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FCA0A-C73A-475B-B4F9-983E2DE022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B495C-A12D-4D3F-B265-6630966685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423E1-FEFA-48D2-9F50-F070AF39FC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D8494-D36E-46DB-BAA3-3C4F7187AF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/>
            </a:lvl1pPr>
          </a:lstStyle>
          <a:p>
            <a:fld id="{BF69C595-1636-4332-9D23-D8E701DDC6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1.xls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b="1">
                <a:latin typeface="Arial Rounded MT Bold" pitchFamily="34" charset="0"/>
              </a:rPr>
              <a:t>ASSIMILATION AND ITS DISCONTENTED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>
                <a:solidFill>
                  <a:schemeClr val="accent2"/>
                </a:solidFill>
              </a:rPr>
              <a:t>Kay Deaux</a:t>
            </a:r>
          </a:p>
          <a:p>
            <a:pPr>
              <a:lnSpc>
                <a:spcPct val="80000"/>
              </a:lnSpc>
            </a:pPr>
            <a:endParaRPr lang="en-US" sz="2400" b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800" b="1">
                <a:solidFill>
                  <a:schemeClr val="accent2"/>
                </a:solidFill>
              </a:rPr>
              <a:t>Western Migration Conference</a:t>
            </a:r>
          </a:p>
          <a:p>
            <a:pPr>
              <a:lnSpc>
                <a:spcPct val="80000"/>
              </a:lnSpc>
            </a:pPr>
            <a:r>
              <a:rPr lang="en-US" sz="1800" b="1">
                <a:solidFill>
                  <a:schemeClr val="accent2"/>
                </a:solidFill>
              </a:rPr>
              <a:t>London, Ontario</a:t>
            </a:r>
          </a:p>
          <a:p>
            <a:pPr>
              <a:lnSpc>
                <a:spcPct val="80000"/>
              </a:lnSpc>
            </a:pPr>
            <a:r>
              <a:rPr lang="en-US" sz="1800" b="1">
                <a:solidFill>
                  <a:schemeClr val="accent2"/>
                </a:solidFill>
              </a:rPr>
              <a:t>April 30,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 b="1">
                <a:solidFill>
                  <a:schemeClr val="accent2"/>
                </a:solidFill>
              </a:rPr>
              <a:t>Comparing 1</a:t>
            </a:r>
            <a:r>
              <a:rPr lang="en-US" b="1" baseline="30000">
                <a:solidFill>
                  <a:schemeClr val="accent2"/>
                </a:solidFill>
              </a:rPr>
              <a:t>st</a:t>
            </a:r>
            <a:r>
              <a:rPr lang="en-US" b="1">
                <a:solidFill>
                  <a:schemeClr val="accent2"/>
                </a:solidFill>
              </a:rPr>
              <a:t> and 2</a:t>
            </a:r>
            <a:r>
              <a:rPr lang="en-US" b="1" baseline="30000">
                <a:solidFill>
                  <a:schemeClr val="accent2"/>
                </a:solidFill>
              </a:rPr>
              <a:t>nd</a:t>
            </a:r>
            <a:r>
              <a:rPr lang="en-US" b="1">
                <a:solidFill>
                  <a:schemeClr val="accent2"/>
                </a:solidFill>
              </a:rPr>
              <a:t> generation immigrants: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8229600" cy="4038600"/>
          </a:xfrm>
        </p:spPr>
        <p:txBody>
          <a:bodyPr/>
          <a:lstStyle/>
          <a:p>
            <a:r>
              <a:rPr lang="en-US" sz="3600" b="1"/>
              <a:t>Academic performance</a:t>
            </a:r>
          </a:p>
          <a:p>
            <a:pPr>
              <a:buFontTx/>
              <a:buNone/>
            </a:pPr>
            <a:endParaRPr lang="en-US" sz="3600" b="1"/>
          </a:p>
          <a:p>
            <a:r>
              <a:rPr lang="en-US" sz="3600" b="1"/>
              <a:t>Perceived acceptance by others</a:t>
            </a:r>
          </a:p>
          <a:p>
            <a:endParaRPr lang="en-US" sz="3600" b="1"/>
          </a:p>
          <a:p>
            <a:r>
              <a:rPr lang="en-US" sz="3600" b="1"/>
              <a:t>Belief in meritocracy and opportunity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r>
              <a:rPr lang="en-US" b="1" i="1"/>
              <a:t>Academic performance: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accent2"/>
                </a:solidFill>
              </a:rPr>
              <a:t>Performance decrements for 2</a:t>
            </a:r>
            <a:r>
              <a:rPr lang="en-US" sz="4000" b="1" baseline="30000">
                <a:solidFill>
                  <a:schemeClr val="accent2"/>
                </a:solidFill>
              </a:rPr>
              <a:t>nd</a:t>
            </a:r>
            <a:r>
              <a:rPr lang="en-US" sz="4000" b="1">
                <a:solidFill>
                  <a:schemeClr val="accent2"/>
                </a:solidFill>
              </a:rPr>
              <a:t> generation immigrants?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733800"/>
          </a:xfrm>
        </p:spPr>
        <p:txBody>
          <a:bodyPr/>
          <a:lstStyle/>
          <a:p>
            <a:r>
              <a:rPr lang="en-US" b="1"/>
              <a:t>Evidence for decreases in outcomes</a:t>
            </a:r>
          </a:p>
          <a:p>
            <a:pPr lvl="1"/>
            <a:r>
              <a:rPr lang="en-US" b="1"/>
              <a:t>Telles &amp; Ortiz educational outcomes</a:t>
            </a:r>
          </a:p>
          <a:p>
            <a:pPr lvl="1"/>
            <a:r>
              <a:rPr lang="en-US" b="1"/>
              <a:t>Data on West Indian immigrants</a:t>
            </a:r>
          </a:p>
          <a:p>
            <a:pPr lvl="1">
              <a:buFontTx/>
              <a:buNone/>
            </a:pPr>
            <a:endParaRPr lang="en-US" b="1"/>
          </a:p>
          <a:p>
            <a:r>
              <a:rPr lang="en-US" b="1"/>
              <a:t>Stereotype threat in African American and Latino students  </a:t>
            </a:r>
            <a:r>
              <a:rPr lang="en-US" sz="2800" b="1"/>
              <a:t>(Steele, 1997; Massey et al., 2003)</a:t>
            </a:r>
            <a:endParaRPr lang="en-US" b="1"/>
          </a:p>
          <a:p>
            <a:pPr>
              <a:buFontTx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2316162"/>
          </a:xfrm>
        </p:spPr>
        <p:txBody>
          <a:bodyPr/>
          <a:lstStyle/>
          <a:p>
            <a:r>
              <a:rPr lang="en-US" sz="4000" b="1">
                <a:solidFill>
                  <a:schemeClr val="accent2"/>
                </a:solidFill>
              </a:rPr>
              <a:t>Do 1</a:t>
            </a:r>
            <a:r>
              <a:rPr lang="en-US" sz="4000" b="1" baseline="30000">
                <a:solidFill>
                  <a:schemeClr val="accent2"/>
                </a:solidFill>
              </a:rPr>
              <a:t>st</a:t>
            </a:r>
            <a:r>
              <a:rPr lang="en-US" sz="4000" b="1">
                <a:solidFill>
                  <a:schemeClr val="accent2"/>
                </a:solidFill>
              </a:rPr>
              <a:t> and 2</a:t>
            </a:r>
            <a:r>
              <a:rPr lang="en-US" sz="4000" b="1" baseline="30000">
                <a:solidFill>
                  <a:schemeClr val="accent2"/>
                </a:solidFill>
              </a:rPr>
              <a:t>nd</a:t>
            </a:r>
            <a:r>
              <a:rPr lang="en-US" sz="4000" b="1">
                <a:solidFill>
                  <a:schemeClr val="accent2"/>
                </a:solidFill>
              </a:rPr>
              <a:t> generation West Indian immigrants differ in susceptibility to stereotype threat?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76600"/>
            <a:ext cx="8229600" cy="3124200"/>
          </a:xfrm>
        </p:spPr>
        <p:txBody>
          <a:bodyPr/>
          <a:lstStyle/>
          <a:p>
            <a:r>
              <a:rPr lang="en-US" b="1"/>
              <a:t>Knowledge of stereotypes about Black Americans?</a:t>
            </a:r>
          </a:p>
          <a:p>
            <a:endParaRPr lang="en-US" b="1"/>
          </a:p>
          <a:p>
            <a:r>
              <a:rPr lang="en-US" b="1"/>
              <a:t>Perceived relevance of stereotypes to the self?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accent2"/>
                </a:solidFill>
              </a:rPr>
              <a:t>Experimental study of stereotype threat: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962400"/>
          </a:xfrm>
        </p:spPr>
        <p:txBody>
          <a:bodyPr/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and 2</a:t>
            </a:r>
            <a:r>
              <a:rPr lang="en-US" b="1" baseline="30000"/>
              <a:t>nd</a:t>
            </a:r>
            <a:r>
              <a:rPr lang="en-US" b="1"/>
              <a:t> generation WI college students</a:t>
            </a:r>
          </a:p>
          <a:p>
            <a:r>
              <a:rPr lang="en-US" b="1"/>
              <a:t>tested on GRE English items</a:t>
            </a:r>
          </a:p>
          <a:p>
            <a:r>
              <a:rPr lang="en-US" b="1"/>
              <a:t>in conditions that made stereotype threat likely (diagnostic) or unlikely (non-diagnostic)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chemeClr val="tx1"/>
                </a:solidFill>
              </a:rPr>
              <a:t>Stereotype threat:  Performance (% correct) for 1</a:t>
            </a:r>
            <a:r>
              <a:rPr lang="en-US" sz="3200" b="1" baseline="30000">
                <a:solidFill>
                  <a:schemeClr val="tx1"/>
                </a:solidFill>
              </a:rPr>
              <a:t>st</a:t>
            </a:r>
            <a:r>
              <a:rPr lang="en-US" sz="3200" b="1">
                <a:solidFill>
                  <a:schemeClr val="tx1"/>
                </a:solidFill>
              </a:rPr>
              <a:t> and 2</a:t>
            </a:r>
            <a:r>
              <a:rPr lang="en-US" sz="3200" b="1" baseline="30000">
                <a:solidFill>
                  <a:schemeClr val="tx1"/>
                </a:solidFill>
              </a:rPr>
              <a:t>nd</a:t>
            </a:r>
            <a:r>
              <a:rPr lang="en-US" sz="3200" b="1">
                <a:solidFill>
                  <a:schemeClr val="tx1"/>
                </a:solidFill>
              </a:rPr>
              <a:t> gen. West Indians</a:t>
            </a:r>
          </a:p>
        </p:txBody>
      </p:sp>
      <p:graphicFrame>
        <p:nvGraphicFramePr>
          <p:cNvPr id="95235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762000" y="1752600"/>
          <a:ext cx="7315200" cy="4495800"/>
        </p:xfrm>
        <a:graphic>
          <a:graphicData uri="http://schemas.openxmlformats.org/presentationml/2006/ole">
            <p:oleObj spid="_x0000_s95235" name="Chart" r:id="rId4" imgW="7286625" imgH="3895725" progId="MSGraph.Chart.8">
              <p:embed followColorScheme="full"/>
            </p:oleObj>
          </a:graphicData>
        </a:graphic>
      </p:graphicFrame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6477000" y="6324600"/>
            <a:ext cx="246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latin typeface="Times New Roman" pitchFamily="18" charset="0"/>
              </a:rPr>
              <a:t>Deaux et al., SPQ, 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solidFill>
                  <a:schemeClr val="tx1"/>
                </a:solidFill>
              </a:rPr>
              <a:t>Stereotype threat (ST):  Performance (% correct) for 1</a:t>
            </a:r>
            <a:r>
              <a:rPr lang="en-US" sz="3200" b="1" baseline="30000">
                <a:solidFill>
                  <a:schemeClr val="tx1"/>
                </a:solidFill>
              </a:rPr>
              <a:t>st</a:t>
            </a:r>
            <a:r>
              <a:rPr lang="en-US" sz="3200" b="1">
                <a:solidFill>
                  <a:schemeClr val="tx1"/>
                </a:solidFill>
              </a:rPr>
              <a:t> and 2</a:t>
            </a:r>
            <a:r>
              <a:rPr lang="en-US" sz="3200" b="1" baseline="30000">
                <a:solidFill>
                  <a:schemeClr val="tx1"/>
                </a:solidFill>
              </a:rPr>
              <a:t>nd</a:t>
            </a:r>
            <a:r>
              <a:rPr lang="en-US" sz="3200" b="1">
                <a:solidFill>
                  <a:schemeClr val="tx1"/>
                </a:solidFill>
              </a:rPr>
              <a:t> gen. West Indians</a:t>
            </a:r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762000" y="1752600"/>
          <a:ext cx="7315200" cy="4495800"/>
        </p:xfrm>
        <a:graphic>
          <a:graphicData uri="http://schemas.openxmlformats.org/presentationml/2006/ole">
            <p:oleObj spid="_x0000_s55299" name="Chart" r:id="rId4" imgW="7286625" imgH="3895725" progId="MSGraph.Chart.8">
              <p:embed followColorScheme="full"/>
            </p:oleObj>
          </a:graphicData>
        </a:graphic>
      </p:graphicFrame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6477000" y="6324600"/>
            <a:ext cx="149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latin typeface="Times New Roman" pitchFamily="18" charset="0"/>
              </a:rPr>
              <a:t>F=4.59, </a:t>
            </a:r>
            <a:r>
              <a:rPr lang="en-US">
                <a:latin typeface="Times New Roman" pitchFamily="18" charset="0"/>
              </a:rPr>
              <a:t>p</a:t>
            </a:r>
            <a:r>
              <a:rPr lang="en-US" i="0">
                <a:latin typeface="Times New Roman" pitchFamily="18" charset="0"/>
              </a:rPr>
              <a:t>&lt;.05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2468563"/>
          </a:xfrm>
        </p:spPr>
        <p:txBody>
          <a:bodyPr/>
          <a:lstStyle/>
          <a:p>
            <a:r>
              <a:rPr lang="en-US" b="1" i="1"/>
              <a:t>Perceived acceptance by others: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3"/>
          <p:cNvGraphicFramePr>
            <a:graphicFrameLocks noGrp="1" noChangeAspect="1"/>
          </p:cNvGraphicFramePr>
          <p:nvPr>
            <p:ph idx="4294967295"/>
          </p:nvPr>
        </p:nvGraphicFramePr>
        <p:xfrm>
          <a:off x="1371600" y="1600200"/>
          <a:ext cx="6756400" cy="4267200"/>
        </p:xfrm>
        <a:graphic>
          <a:graphicData uri="http://schemas.openxmlformats.org/presentationml/2006/ole">
            <p:oleObj spid="_x0000_s27650" name="Worksheet" r:id="rId4" imgW="6743700" imgH="4324350" progId="Excel.Sheet.8">
              <p:embed/>
            </p:oleObj>
          </a:graphicData>
        </a:graphic>
      </p:graphicFrame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0" y="6248400"/>
            <a:ext cx="314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en-US" sz="2000" b="0">
                <a:latin typeface="Tw Cen MT" pitchFamily="34" charset="0"/>
                <a:ea typeface="ＭＳ Ｐゴシック" pitchFamily="1" charset="-128"/>
              </a:rPr>
              <a:t>t</a:t>
            </a:r>
            <a:r>
              <a:rPr lang="en-US" sz="2000" b="0" i="0">
                <a:latin typeface="Tw Cen MT" pitchFamily="34" charset="0"/>
                <a:ea typeface="ＭＳ Ｐゴシック" pitchFamily="1" charset="-128"/>
              </a:rPr>
              <a:t> (270)= 4.52,  </a:t>
            </a:r>
            <a:r>
              <a:rPr lang="en-US" sz="2000" b="0">
                <a:latin typeface="Tw Cen MT" pitchFamily="34" charset="0"/>
                <a:ea typeface="ＭＳ Ｐゴシック" pitchFamily="1" charset="-128"/>
              </a:rPr>
              <a:t>p</a:t>
            </a:r>
            <a:r>
              <a:rPr lang="en-US" sz="2000" b="0" i="0">
                <a:latin typeface="Tw Cen MT" pitchFamily="34" charset="0"/>
                <a:ea typeface="ＭＳ Ｐゴシック" pitchFamily="1" charset="-128"/>
              </a:rPr>
              <a:t>&lt;.001</a:t>
            </a:r>
          </a:p>
        </p:txBody>
      </p:sp>
      <p:sp>
        <p:nvSpPr>
          <p:cNvPr id="27652" name="Title 4"/>
          <p:cNvSpPr>
            <a:spLocks noGrp="1"/>
          </p:cNvSpPr>
          <p:nvPr>
            <p:ph type="title" idx="4294967295"/>
          </p:nvPr>
        </p:nvSpPr>
        <p:spPr>
          <a:xfrm>
            <a:off x="460375" y="228600"/>
            <a:ext cx="8229600" cy="990600"/>
          </a:xfrm>
        </p:spPr>
        <p:txBody>
          <a:bodyPr/>
          <a:lstStyle/>
          <a:p>
            <a:r>
              <a:rPr lang="en-US" sz="3200" b="1"/>
              <a:t>Generational differences in Perceived Public Regard (WI immigrants)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  <a:noFill/>
        </p:spPr>
        <p:txBody>
          <a:bodyPr anchor="ctr">
            <a:normAutofit fontScale="8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3360C038-272A-4595-8AD0-8F4793A41B25}" type="slidenum">
              <a:rPr lang="en-US" sz="1400" i="0">
                <a:solidFill>
                  <a:srgbClr val="FFFFFF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1400" i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6248400"/>
            <a:ext cx="3581400" cy="396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000" b="0" i="0">
                <a:latin typeface="Tw Cen MT" pitchFamily="34" charset="0"/>
                <a:ea typeface="ＭＳ Ｐゴシック" pitchFamily="1" charset="-128"/>
              </a:rPr>
              <a:t>(Wiley, Perkins, &amp; Deaux,  2008)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686800" cy="2438400"/>
          </a:xfrm>
        </p:spPr>
        <p:txBody>
          <a:bodyPr/>
          <a:lstStyle/>
          <a:p>
            <a:r>
              <a:rPr lang="en-US" sz="4000" b="1">
                <a:solidFill>
                  <a:srgbClr val="333399"/>
                </a:solidFill>
              </a:rPr>
              <a:t>Bicultural identification and acceptance by others:</a:t>
            </a:r>
            <a:br>
              <a:rPr lang="en-US" sz="4000" b="1">
                <a:solidFill>
                  <a:srgbClr val="333399"/>
                </a:solidFill>
              </a:rPr>
            </a:br>
            <a:r>
              <a:rPr lang="en-US" sz="4000" b="1">
                <a:solidFill>
                  <a:srgbClr val="333399"/>
                </a:solidFill>
              </a:rPr>
              <a:t>Dominican and Mexican immigrants </a:t>
            </a:r>
            <a:br>
              <a:rPr lang="en-US" sz="4000" b="1">
                <a:solidFill>
                  <a:srgbClr val="333399"/>
                </a:solidFill>
              </a:rPr>
            </a:br>
            <a:endParaRPr lang="en-US" sz="4000" b="1">
              <a:solidFill>
                <a:srgbClr val="333399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76600"/>
            <a:ext cx="8229600" cy="2590800"/>
          </a:xfrm>
        </p:spPr>
        <p:txBody>
          <a:bodyPr/>
          <a:lstStyle/>
          <a:p>
            <a:r>
              <a:rPr lang="en-US" b="1" i="1">
                <a:solidFill>
                  <a:srgbClr val="000000"/>
                </a:solidFill>
              </a:rPr>
              <a:t>Too Latino for Americans?</a:t>
            </a:r>
          </a:p>
          <a:p>
            <a:pPr>
              <a:buFontTx/>
              <a:buNone/>
            </a:pPr>
            <a:endParaRPr lang="en-US" b="1" i="1">
              <a:solidFill>
                <a:srgbClr val="000000"/>
              </a:solidFill>
            </a:endParaRPr>
          </a:p>
          <a:p>
            <a:r>
              <a:rPr lang="en-US" b="1" i="1">
                <a:solidFill>
                  <a:srgbClr val="000000"/>
                </a:solidFill>
              </a:rPr>
              <a:t>Too American for Latinos?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chemeClr val="accent2"/>
                </a:solidFill>
              </a:rPr>
              <a:t>The U.S. context today: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r>
              <a:rPr lang="en-US" b="1"/>
              <a:t>Demographics</a:t>
            </a:r>
          </a:p>
          <a:p>
            <a:endParaRPr lang="en-US" b="1"/>
          </a:p>
          <a:p>
            <a:r>
              <a:rPr lang="en-US" b="1"/>
              <a:t>Attitudes</a:t>
            </a:r>
          </a:p>
          <a:p>
            <a:pPr>
              <a:buFontTx/>
              <a:buNone/>
            </a:pPr>
            <a:endParaRPr lang="en-US" b="1"/>
          </a:p>
          <a:p>
            <a:r>
              <a:rPr lang="en-US" b="1"/>
              <a:t>Federal and State-level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/>
        </p:nvGraphicFramePr>
        <p:xfrm>
          <a:off x="685800" y="1295400"/>
          <a:ext cx="6096000" cy="4182682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 Gen.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 Gen.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Too Latino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for Americans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2.81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Too American for Latinos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288925" y="6132513"/>
            <a:ext cx="535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/>
              <a:t>Note:  Latino = Dominican and Mexican immigrants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762000" y="179388"/>
            <a:ext cx="7508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0">
                <a:solidFill>
                  <a:srgbClr val="333399"/>
                </a:solidFill>
              </a:rPr>
              <a:t>Generational shifts in identity comfort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3032125" y="36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 i="0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7543800" y="6324600"/>
            <a:ext cx="1417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0"/>
              <a:t>(Wiley, 2008)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Group 2"/>
          <p:cNvGraphicFramePr>
            <a:graphicFrameLocks noGrp="1"/>
          </p:cNvGraphicFramePr>
          <p:nvPr/>
        </p:nvGraphicFramePr>
        <p:xfrm>
          <a:off x="685800" y="1295400"/>
          <a:ext cx="6096000" cy="4182682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 Gen.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 Gen.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Too Latino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for Americans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2.81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Too American for Latinos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288925" y="6132513"/>
            <a:ext cx="535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0"/>
              <a:t>Note:  Latino = Dominican and Mexican immigrants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6994525" y="2932113"/>
            <a:ext cx="901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p=.014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762000" y="179388"/>
            <a:ext cx="75088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0">
                <a:solidFill>
                  <a:srgbClr val="333399"/>
                </a:solidFill>
              </a:rPr>
              <a:t>Generational shifts in identity comfort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032125" y="36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 i="0"/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7543800" y="6324600"/>
            <a:ext cx="1417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i="0"/>
              <a:t>(Wiley, 2008)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070725" y="4303713"/>
            <a:ext cx="57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n.s.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chemeClr val="accent2"/>
                </a:solidFill>
              </a:rPr>
              <a:t>Feeling too Latino is </a:t>
            </a:r>
            <a:r>
              <a:rPr lang="en-US" sz="3600" b="1" i="1">
                <a:solidFill>
                  <a:schemeClr val="accent2"/>
                </a:solidFill>
              </a:rPr>
              <a:t>negatively</a:t>
            </a:r>
            <a:r>
              <a:rPr lang="en-US" sz="3600" b="1">
                <a:solidFill>
                  <a:schemeClr val="accent2"/>
                </a:solidFill>
              </a:rPr>
              <a:t> correlated with:</a:t>
            </a:r>
            <a:r>
              <a:rPr lang="en-US" sz="4000" b="1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62400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</a:rPr>
              <a:t>Perceived respect from Americans</a:t>
            </a:r>
          </a:p>
          <a:p>
            <a:r>
              <a:rPr lang="en-US" b="1">
                <a:solidFill>
                  <a:srgbClr val="000000"/>
                </a:solidFill>
              </a:rPr>
              <a:t>Perceived evaluation of one’s group by  Americans</a:t>
            </a:r>
          </a:p>
          <a:p>
            <a:r>
              <a:rPr lang="en-US" b="1">
                <a:solidFill>
                  <a:srgbClr val="000000"/>
                </a:solidFill>
              </a:rPr>
              <a:t>Own evaluation of Americans</a:t>
            </a:r>
          </a:p>
          <a:p>
            <a:r>
              <a:rPr lang="en-US" b="1">
                <a:solidFill>
                  <a:srgbClr val="000000"/>
                </a:solidFill>
              </a:rPr>
              <a:t>Belief in legitimacy of one’s ethnic group status in the country</a:t>
            </a:r>
          </a:p>
          <a:p>
            <a:pPr>
              <a:buFontTx/>
              <a:buNone/>
            </a:pPr>
            <a:endParaRPr lang="en-US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752600"/>
            <a:ext cx="8229600" cy="1143000"/>
          </a:xfrm>
        </p:spPr>
        <p:txBody>
          <a:bodyPr/>
          <a:lstStyle/>
          <a:p>
            <a:r>
              <a:rPr lang="en-US" sz="4000" b="1" i="1"/>
              <a:t>Belief in meritocracy and</a:t>
            </a:r>
            <a:br>
              <a:rPr lang="en-US" sz="4000" b="1" i="1"/>
            </a:br>
            <a:r>
              <a:rPr lang="en-US" sz="4000" b="1" i="1"/>
              <a:t>opportunity: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575675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/>
              <a:t>“It is not really that big of a problem</a:t>
            </a:r>
          </a:p>
          <a:p>
            <a:r>
              <a:rPr lang="en-US" sz="3600"/>
              <a:t>if some people have more of a chance</a:t>
            </a:r>
          </a:p>
          <a:p>
            <a:r>
              <a:rPr lang="en-US" sz="3600"/>
              <a:t>in life than others.”</a:t>
            </a:r>
          </a:p>
          <a:p>
            <a:r>
              <a:rPr lang="en-US" sz="3600"/>
              <a:t>				</a:t>
            </a:r>
            <a:r>
              <a:rPr lang="en-US" sz="2000" i="0"/>
              <a:t>Source:  Latino National Survey, 2006</a:t>
            </a:r>
          </a:p>
          <a:p>
            <a:r>
              <a:rPr lang="en-US" sz="2000" i="0"/>
              <a:t>					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8575675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/>
              <a:t>“It is not really that big of a problem</a:t>
            </a:r>
          </a:p>
          <a:p>
            <a:r>
              <a:rPr lang="en-US" sz="3600"/>
              <a:t>if some people have more of a chance</a:t>
            </a:r>
          </a:p>
          <a:p>
            <a:r>
              <a:rPr lang="en-US" sz="3600"/>
              <a:t>in life than others.”</a:t>
            </a:r>
          </a:p>
          <a:p>
            <a:r>
              <a:rPr lang="en-US" sz="3600"/>
              <a:t>				</a:t>
            </a:r>
            <a:r>
              <a:rPr lang="en-US" sz="2000" i="0"/>
              <a:t>Source:  Latino National Survey, 2006</a:t>
            </a:r>
          </a:p>
          <a:p>
            <a:r>
              <a:rPr lang="en-US" sz="2000" i="0"/>
              <a:t>					</a:t>
            </a:r>
            <a:endParaRPr lang="en-US" sz="3600"/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828800" y="2819400"/>
          <a:ext cx="4876800" cy="3254375"/>
        </p:xfrm>
        <a:graphic>
          <a:graphicData uri="http://schemas.openxmlformats.org/presentationml/2006/ole">
            <p:oleObj spid="_x0000_s37891" name="Chart" r:id="rId4" imgW="6096000" imgH="4067175" progId="MSGraph.Chart.8">
              <p:embed followColorScheme="full"/>
            </p:oleObj>
          </a:graphicData>
        </a:graphic>
      </p:graphicFrame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5546725" y="6284913"/>
            <a:ext cx="297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F (1,4043) = 16.80, </a:t>
            </a:r>
            <a:r>
              <a:rPr lang="en-US"/>
              <a:t>p</a:t>
            </a:r>
            <a:r>
              <a:rPr lang="en-US" i="0"/>
              <a:t> &lt;.001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accent2"/>
                </a:solidFill>
              </a:rPr>
              <a:t>Belief in Meritocracy</a:t>
            </a:r>
            <a:br>
              <a:rPr lang="en-US" sz="4000" b="1">
                <a:solidFill>
                  <a:schemeClr val="accent2"/>
                </a:solidFill>
              </a:rPr>
            </a:br>
            <a:r>
              <a:rPr lang="en-US" sz="3200" b="1" i="1">
                <a:solidFill>
                  <a:schemeClr val="accent2"/>
                </a:solidFill>
              </a:rPr>
              <a:t>(Sample items from Levin et al., 1998)</a:t>
            </a:r>
            <a:endParaRPr lang="en-US" sz="4000" b="1">
              <a:solidFill>
                <a:schemeClr val="accent2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810000"/>
          </a:xfrm>
        </p:spPr>
        <p:txBody>
          <a:bodyPr/>
          <a:lstStyle/>
          <a:p>
            <a:r>
              <a:rPr lang="en-US" b="1" i="1"/>
              <a:t>“If people work hard in the U.S., they almost always get what they want.”</a:t>
            </a:r>
          </a:p>
          <a:p>
            <a:endParaRPr lang="en-US" b="1" i="1"/>
          </a:p>
          <a:p>
            <a:r>
              <a:rPr lang="en-US" b="1" i="1"/>
              <a:t>“Advancement in the U.S. is possible for all individuals.”</a:t>
            </a:r>
          </a:p>
          <a:p>
            <a:pPr>
              <a:buFontTx/>
              <a:buNone/>
            </a:pPr>
            <a:endParaRPr lang="en-US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Do 1</a:t>
            </a:r>
            <a:r>
              <a:rPr lang="en-US" b="1" baseline="30000"/>
              <a:t>st</a:t>
            </a:r>
            <a:r>
              <a:rPr lang="en-US" b="1"/>
              <a:t> and 2</a:t>
            </a:r>
            <a:r>
              <a:rPr lang="en-US" b="1" baseline="30000"/>
              <a:t>nd</a:t>
            </a:r>
            <a:r>
              <a:rPr lang="en-US" b="1"/>
              <a:t> generation Mexican and Dominican immigrants differ in their beliefs in meritocracy?</a:t>
            </a:r>
          </a:p>
          <a:p>
            <a:endParaRPr lang="en-US" b="1"/>
          </a:p>
          <a:p>
            <a:r>
              <a:rPr lang="en-US" b="1"/>
              <a:t>Do beliefs in meritocracy predict endorsement of collective action on behalf of one’s ethnic group?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2"/>
                </a:solidFill>
              </a:rPr>
              <a:t>Mean scores on measures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228600" y="1868488"/>
            <a:ext cx="8610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0"/>
              <a:t>					</a:t>
            </a:r>
            <a:r>
              <a:rPr lang="en-US" sz="2400" i="0" u="sng"/>
              <a:t>1</a:t>
            </a:r>
            <a:r>
              <a:rPr lang="en-US" sz="2400" i="0" u="sng" baseline="30000"/>
              <a:t>st</a:t>
            </a:r>
            <a:r>
              <a:rPr lang="en-US" sz="2400" i="0" u="sng"/>
              <a:t> gen.</a:t>
            </a:r>
            <a:r>
              <a:rPr lang="en-US" sz="2400" i="0"/>
              <a:t>	</a:t>
            </a:r>
            <a:r>
              <a:rPr lang="en-US" sz="2400" i="0" u="sng"/>
              <a:t>2</a:t>
            </a:r>
            <a:r>
              <a:rPr lang="en-US" sz="2400" i="0" u="sng" baseline="30000"/>
              <a:t>nd</a:t>
            </a:r>
            <a:r>
              <a:rPr lang="en-US" sz="2400" i="0" u="sng"/>
              <a:t> gen.</a:t>
            </a:r>
          </a:p>
          <a:p>
            <a:endParaRPr lang="en-US" sz="2400" i="0"/>
          </a:p>
          <a:p>
            <a:r>
              <a:rPr lang="en-US" sz="2400" i="0"/>
              <a:t>Meritocracy belief			4.17		3.38     </a:t>
            </a:r>
            <a:r>
              <a:rPr lang="en-US" sz="2400"/>
              <a:t>p</a:t>
            </a:r>
            <a:r>
              <a:rPr lang="en-US" sz="2400" i="0"/>
              <a:t>&lt;.001</a:t>
            </a:r>
          </a:p>
          <a:p>
            <a:endParaRPr lang="en-US" sz="2400" i="0"/>
          </a:p>
          <a:p>
            <a:r>
              <a:rPr lang="en-US" sz="2400" i="0"/>
              <a:t>Ethnic identity importance	4.25		4.54	     n.s.</a:t>
            </a:r>
          </a:p>
          <a:p>
            <a:endParaRPr lang="en-US" sz="2400" i="0"/>
          </a:p>
          <a:p>
            <a:r>
              <a:rPr lang="en-US" sz="2400" i="0"/>
              <a:t>Endorsing collective action	6.16		5.86         n.s.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4632325" y="6003925"/>
            <a:ext cx="3459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Wiley, Deaux &amp; Hagelskamp,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3657600" y="609600"/>
            <a:ext cx="1981200" cy="13716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/>
              <a:t>Importance</a:t>
            </a:r>
          </a:p>
          <a:p>
            <a:pPr algn="ctr"/>
            <a:r>
              <a:rPr lang="en-US" i="0"/>
              <a:t>of </a:t>
            </a:r>
          </a:p>
          <a:p>
            <a:pPr algn="ctr"/>
            <a:r>
              <a:rPr lang="en-US" i="0"/>
              <a:t>Ethnic identity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609600" y="3200400"/>
            <a:ext cx="1905000" cy="10668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/>
              <a:t>Belief in </a:t>
            </a:r>
          </a:p>
          <a:p>
            <a:pPr algn="ctr"/>
            <a:r>
              <a:rPr lang="en-US" i="0"/>
              <a:t>Meritocracy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6553200" y="3200400"/>
            <a:ext cx="2133600" cy="10668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/>
              <a:t>Endorsement</a:t>
            </a:r>
          </a:p>
          <a:p>
            <a:pPr algn="ctr"/>
            <a:r>
              <a:rPr lang="en-US" i="0"/>
              <a:t>of</a:t>
            </a:r>
          </a:p>
          <a:p>
            <a:pPr algn="ctr"/>
            <a:r>
              <a:rPr lang="en-US" i="0"/>
              <a:t>Collective action </a:t>
            </a:r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 flipV="1">
            <a:off x="2514600" y="1981200"/>
            <a:ext cx="1143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5638800" y="1981200"/>
            <a:ext cx="914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4759" name="Line 7"/>
          <p:cNvSpPr>
            <a:spLocks noChangeShapeType="1"/>
          </p:cNvSpPr>
          <p:nvPr/>
        </p:nvSpPr>
        <p:spPr bwMode="auto">
          <a:xfrm>
            <a:off x="2514600" y="37338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990600" y="1712913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i="0">
              <a:solidFill>
                <a:schemeClr val="accent2"/>
              </a:solidFill>
            </a:endParaRPr>
          </a:p>
          <a:p>
            <a:endParaRPr lang="en-US" i="0"/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400800" y="1752600"/>
            <a:ext cx="2076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i="0">
              <a:solidFill>
                <a:schemeClr val="accent2"/>
              </a:solidFill>
            </a:endParaRPr>
          </a:p>
          <a:p>
            <a:endParaRPr lang="en-US" i="0"/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5276850" y="6491288"/>
            <a:ext cx="386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Wiley, Deaux &amp; Hagelskamp,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IllegalImmigration-Mexic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"/>
            <a:ext cx="7924800" cy="656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3657600" y="609600"/>
            <a:ext cx="1981200" cy="13716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/>
              <a:t>Importance</a:t>
            </a:r>
          </a:p>
          <a:p>
            <a:pPr algn="ctr"/>
            <a:r>
              <a:rPr lang="en-US" i="0"/>
              <a:t>of </a:t>
            </a:r>
          </a:p>
          <a:p>
            <a:pPr algn="ctr"/>
            <a:r>
              <a:rPr lang="en-US" i="0"/>
              <a:t>Ethnic identity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609600" y="3200400"/>
            <a:ext cx="1905000" cy="10668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/>
              <a:t>Belief in </a:t>
            </a:r>
          </a:p>
          <a:p>
            <a:pPr algn="ctr"/>
            <a:r>
              <a:rPr lang="en-US" i="0"/>
              <a:t>Meritocracy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6553200" y="3200400"/>
            <a:ext cx="2133600" cy="1066800"/>
          </a:xfrm>
          <a:prstGeom prst="rect">
            <a:avLst/>
          </a:prstGeom>
          <a:solidFill>
            <a:srgbClr val="EAEAEA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/>
              <a:t>Endorsement</a:t>
            </a:r>
          </a:p>
          <a:p>
            <a:pPr algn="ctr"/>
            <a:r>
              <a:rPr lang="en-US" i="0"/>
              <a:t>of</a:t>
            </a:r>
          </a:p>
          <a:p>
            <a:pPr algn="ctr"/>
            <a:r>
              <a:rPr lang="en-US" i="0"/>
              <a:t>Collective action </a:t>
            </a: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 flipV="1">
            <a:off x="2514600" y="1981200"/>
            <a:ext cx="11430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5638800" y="1981200"/>
            <a:ext cx="914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6807" name="Line 7"/>
          <p:cNvSpPr>
            <a:spLocks noChangeShapeType="1"/>
          </p:cNvSpPr>
          <p:nvPr/>
        </p:nvSpPr>
        <p:spPr bwMode="auto">
          <a:xfrm>
            <a:off x="2514600" y="37338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990600" y="1712913"/>
            <a:ext cx="2286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0">
                <a:solidFill>
                  <a:schemeClr val="accent2"/>
                </a:solidFill>
              </a:rPr>
              <a:t>G1:  .05 </a:t>
            </a:r>
            <a:r>
              <a:rPr lang="en-US" b="0" i="0">
                <a:solidFill>
                  <a:schemeClr val="accent2"/>
                </a:solidFill>
              </a:rPr>
              <a:t>(.16)  </a:t>
            </a:r>
            <a:r>
              <a:rPr lang="en-US" i="0">
                <a:solidFill>
                  <a:schemeClr val="accent2"/>
                </a:solidFill>
              </a:rPr>
              <a:t>n.s.</a:t>
            </a:r>
          </a:p>
          <a:p>
            <a:endParaRPr lang="en-US" i="0">
              <a:solidFill>
                <a:schemeClr val="accent2"/>
              </a:solidFill>
            </a:endParaRPr>
          </a:p>
          <a:p>
            <a:r>
              <a:rPr lang="en-US" i="0">
                <a:solidFill>
                  <a:srgbClr val="660066"/>
                </a:solidFill>
              </a:rPr>
              <a:t>G2:  -.52 </a:t>
            </a:r>
            <a:r>
              <a:rPr lang="en-US" b="0" i="0">
                <a:solidFill>
                  <a:srgbClr val="660066"/>
                </a:solidFill>
              </a:rPr>
              <a:t>(16)  </a:t>
            </a:r>
            <a:r>
              <a:rPr lang="en-US" i="0">
                <a:solidFill>
                  <a:srgbClr val="660066"/>
                </a:solidFill>
              </a:rPr>
              <a:t>**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6400800" y="1752600"/>
            <a:ext cx="2076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0">
                <a:solidFill>
                  <a:schemeClr val="accent2"/>
                </a:solidFill>
              </a:rPr>
              <a:t>G1: -.06 </a:t>
            </a:r>
            <a:r>
              <a:rPr lang="en-US" b="0" i="0">
                <a:solidFill>
                  <a:schemeClr val="accent2"/>
                </a:solidFill>
              </a:rPr>
              <a:t>(.05)  </a:t>
            </a:r>
            <a:r>
              <a:rPr lang="en-US" i="0">
                <a:solidFill>
                  <a:schemeClr val="accent2"/>
                </a:solidFill>
              </a:rPr>
              <a:t>n.s.</a:t>
            </a:r>
          </a:p>
          <a:p>
            <a:endParaRPr lang="en-US" i="0"/>
          </a:p>
          <a:p>
            <a:r>
              <a:rPr lang="en-US" i="0">
                <a:solidFill>
                  <a:srgbClr val="660066"/>
                </a:solidFill>
              </a:rPr>
              <a:t>G2:  .27 </a:t>
            </a:r>
            <a:r>
              <a:rPr lang="en-US" b="0" i="0">
                <a:solidFill>
                  <a:srgbClr val="660066"/>
                </a:solidFill>
              </a:rPr>
              <a:t>(.10)  </a:t>
            </a:r>
            <a:r>
              <a:rPr lang="en-US" i="0">
                <a:solidFill>
                  <a:srgbClr val="660066"/>
                </a:solidFill>
              </a:rPr>
              <a:t>**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3429000" y="3810000"/>
            <a:ext cx="2076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>
                <a:solidFill>
                  <a:schemeClr val="accent2"/>
                </a:solidFill>
              </a:rPr>
              <a:t>G1: .19 </a:t>
            </a:r>
            <a:r>
              <a:rPr lang="en-US" b="0" i="0">
                <a:solidFill>
                  <a:schemeClr val="accent2"/>
                </a:solidFill>
              </a:rPr>
              <a:t>(.09)  </a:t>
            </a:r>
            <a:r>
              <a:rPr lang="en-US" i="0">
                <a:solidFill>
                  <a:schemeClr val="accent2"/>
                </a:solidFill>
              </a:rPr>
              <a:t>*</a:t>
            </a:r>
          </a:p>
          <a:p>
            <a:endParaRPr lang="en-US" i="0">
              <a:solidFill>
                <a:schemeClr val="accent2"/>
              </a:solidFill>
            </a:endParaRPr>
          </a:p>
          <a:p>
            <a:r>
              <a:rPr lang="en-US" i="0">
                <a:solidFill>
                  <a:srgbClr val="660066"/>
                </a:solidFill>
              </a:rPr>
              <a:t>G2: -.08 </a:t>
            </a:r>
            <a:r>
              <a:rPr lang="en-US" b="0" i="0">
                <a:solidFill>
                  <a:srgbClr val="660066"/>
                </a:solidFill>
              </a:rPr>
              <a:t>(.13)  </a:t>
            </a:r>
            <a:r>
              <a:rPr lang="en-US" i="0">
                <a:solidFill>
                  <a:srgbClr val="660066"/>
                </a:solidFill>
              </a:rPr>
              <a:t>n.s.</a:t>
            </a: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517525" y="567531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** p </a:t>
            </a:r>
            <a:r>
              <a:rPr lang="en-US" i="0"/>
              <a:t>&lt;.01;  * </a:t>
            </a:r>
            <a:r>
              <a:rPr lang="en-US"/>
              <a:t>p </a:t>
            </a:r>
            <a:r>
              <a:rPr lang="en-US" i="0"/>
              <a:t>&lt;.05</a:t>
            </a:r>
            <a:endParaRPr lang="en-US"/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593725" y="6056313"/>
            <a:ext cx="694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Parameter coefficients and standard errors in unconstrained model</a:t>
            </a:r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5276850" y="6491288"/>
            <a:ext cx="386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Wiley, Deaux &amp; Hagelskamp,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i="1">
                <a:solidFill>
                  <a:schemeClr val="accent2"/>
                </a:solidFill>
              </a:rPr>
              <a:t>Some conclusions: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47800"/>
            <a:ext cx="8458200" cy="4953000"/>
          </a:xfrm>
        </p:spPr>
        <p:txBody>
          <a:bodyPr/>
          <a:lstStyle/>
          <a:p>
            <a:endParaRPr lang="en-US" b="1"/>
          </a:p>
          <a:p>
            <a:r>
              <a:rPr lang="en-US" b="1"/>
              <a:t>Value of generation cohort analysis</a:t>
            </a:r>
          </a:p>
          <a:p>
            <a:r>
              <a:rPr lang="en-US" b="1"/>
              <a:t>Discontent in the second generation </a:t>
            </a:r>
          </a:p>
          <a:p>
            <a:r>
              <a:rPr lang="en-US" b="1"/>
              <a:t>Not all immigrant groups are equivalent:  in U.S., Latinos and Blacks more likely to have difficult time</a:t>
            </a:r>
          </a:p>
          <a:p>
            <a:r>
              <a:rPr lang="en-US" b="1"/>
              <a:t>Psychological states can affect behavior, e.g. academic performance, willingness to organize for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solidFill>
                  <a:schemeClr val="accent2"/>
                </a:solidFill>
              </a:rPr>
              <a:t>Some research needs: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en-US" b="1"/>
              <a:t>New York City or U.S.?</a:t>
            </a:r>
          </a:p>
          <a:p>
            <a:r>
              <a:rPr lang="en-US" b="1"/>
              <a:t>Canada – U.S. comparisons</a:t>
            </a:r>
          </a:p>
          <a:p>
            <a:r>
              <a:rPr lang="en-US" b="1"/>
              <a:t>Other ethnic groups</a:t>
            </a:r>
          </a:p>
          <a:p>
            <a:r>
              <a:rPr lang="en-US" b="1"/>
              <a:t>3</a:t>
            </a:r>
            <a:r>
              <a:rPr lang="en-US" b="1" baseline="30000"/>
              <a:t>rd</a:t>
            </a:r>
            <a:r>
              <a:rPr lang="en-US" b="1"/>
              <a:t> generation?</a:t>
            </a:r>
          </a:p>
          <a:p>
            <a:r>
              <a:rPr lang="en-US" b="1"/>
              <a:t>More data, more theory</a:t>
            </a:r>
          </a:p>
          <a:p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57200" y="838200"/>
            <a:ext cx="8382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>
                <a:solidFill>
                  <a:schemeClr val="accent2"/>
                </a:solidFill>
              </a:rPr>
              <a:t>Question:</a:t>
            </a:r>
          </a:p>
          <a:p>
            <a:endParaRPr lang="en-US" sz="4000" i="0">
              <a:solidFill>
                <a:schemeClr val="accent2"/>
              </a:solidFill>
            </a:endParaRPr>
          </a:p>
          <a:p>
            <a:r>
              <a:rPr lang="en-US" sz="4000" i="0"/>
              <a:t>Are 2</a:t>
            </a:r>
            <a:r>
              <a:rPr lang="en-US" sz="4000" i="0" baseline="30000"/>
              <a:t>nd</a:t>
            </a:r>
            <a:r>
              <a:rPr lang="en-US" sz="4000" i="0"/>
              <a:t> generation immigrants 			more or less</a:t>
            </a:r>
          </a:p>
          <a:p>
            <a:r>
              <a:rPr lang="en-US" sz="4000" i="0"/>
              <a:t>successful</a:t>
            </a:r>
          </a:p>
          <a:p>
            <a:r>
              <a:rPr lang="en-US" sz="4000" i="0"/>
              <a:t>	   acculturated</a:t>
            </a:r>
          </a:p>
          <a:p>
            <a:r>
              <a:rPr lang="en-US" sz="4000" i="0"/>
              <a:t>			 satisfied</a:t>
            </a:r>
          </a:p>
          <a:p>
            <a:r>
              <a:rPr lang="en-US" sz="4000" i="0"/>
              <a:t>than 1</a:t>
            </a:r>
            <a:r>
              <a:rPr lang="en-US" sz="4000" i="0" baseline="30000"/>
              <a:t>st</a:t>
            </a:r>
            <a:r>
              <a:rPr lang="en-US" sz="4000" i="0"/>
              <a:t> generation immigrants?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99"/>
                </a:solidFill>
              </a:rPr>
              <a:t>Two forms of generation analysis: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r>
              <a:rPr lang="en-US" b="1"/>
              <a:t>Historical or family generation</a:t>
            </a:r>
          </a:p>
          <a:p>
            <a:pPr>
              <a:buFontTx/>
              <a:buNone/>
            </a:pPr>
            <a:endParaRPr lang="en-US" b="1"/>
          </a:p>
          <a:p>
            <a:r>
              <a:rPr lang="en-US" b="1"/>
              <a:t>Generation-since-immigration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324600" y="5943600"/>
            <a:ext cx="227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0"/>
              <a:t>Telles &amp; Ortiz,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accent2"/>
                </a:solidFill>
              </a:rPr>
              <a:t>Model 1:  Historical or family generation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14400" y="2971800"/>
            <a:ext cx="1447800" cy="914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i="0"/>
              <a:t>Grandparents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429000" y="2971800"/>
            <a:ext cx="1600200" cy="914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i="0"/>
              <a:t>Parents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096000" y="2971800"/>
            <a:ext cx="1447800" cy="914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 i="0"/>
              <a:t>Children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990600" y="5105400"/>
            <a:ext cx="685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352800" y="5141913"/>
            <a:ext cx="2682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i="0"/>
              <a:t>HISTORICAL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accent2"/>
                </a:solidFill>
              </a:rPr>
              <a:t>Model 2:  Generation since immigration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562600" y="1905000"/>
            <a:ext cx="914400" cy="914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/>
              <a:t>3rd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562600" y="3276600"/>
            <a:ext cx="914400" cy="914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/>
              <a:t>2nd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562600" y="4572000"/>
            <a:ext cx="914400" cy="914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i="0"/>
              <a:t>1st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810000" y="19050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209800" y="19050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810000" y="3276600"/>
            <a:ext cx="914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680325" y="4075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 i="0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6019800" y="5715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953000" y="6361113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0"/>
              <a:t>Time of measurement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b="1" i="1">
                <a:solidFill>
                  <a:schemeClr val="accent2"/>
                </a:solidFill>
              </a:rPr>
              <a:t>Why a cohort model?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1981200"/>
            <a:ext cx="6858000" cy="4144963"/>
          </a:xfrm>
        </p:spPr>
        <p:txBody>
          <a:bodyPr/>
          <a:lstStyle/>
          <a:p>
            <a:r>
              <a:rPr lang="en-US" b="1"/>
              <a:t>Reduce historical concerns</a:t>
            </a:r>
          </a:p>
          <a:p>
            <a:pPr>
              <a:buFontTx/>
              <a:buNone/>
            </a:pPr>
            <a:endParaRPr lang="en-US" b="1"/>
          </a:p>
          <a:p>
            <a:r>
              <a:rPr lang="en-US" b="1"/>
              <a:t>Ask different questions</a:t>
            </a:r>
          </a:p>
          <a:p>
            <a:endParaRPr lang="en-US" b="1"/>
          </a:p>
          <a:p>
            <a:r>
              <a:rPr lang="en-US" b="1"/>
              <a:t>Look at contemporary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2"/>
                </a:solidFill>
              </a:rPr>
              <a:t>General research strategy: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962400"/>
          </a:xfrm>
        </p:spPr>
        <p:txBody>
          <a:bodyPr/>
          <a:lstStyle/>
          <a:p>
            <a:r>
              <a:rPr lang="en-US" b="1"/>
              <a:t>Comparison of 1</a:t>
            </a:r>
            <a:r>
              <a:rPr lang="en-US" b="1" baseline="30000"/>
              <a:t>st</a:t>
            </a:r>
            <a:r>
              <a:rPr lang="en-US" b="1"/>
              <a:t> and 2</a:t>
            </a:r>
            <a:r>
              <a:rPr lang="en-US" b="1" baseline="30000"/>
              <a:t>nd</a:t>
            </a:r>
            <a:r>
              <a:rPr lang="en-US" b="1"/>
              <a:t> generation respondents, primarily in New York City</a:t>
            </a:r>
          </a:p>
          <a:p>
            <a:r>
              <a:rPr lang="en-US" b="1"/>
              <a:t>Generally equivalent in age, education, socioeconomic status</a:t>
            </a:r>
          </a:p>
          <a:p>
            <a:r>
              <a:rPr lang="en-US" b="1"/>
              <a:t>Focus on Latino and African descent immigrants  (“visible minorities”)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811</Words>
  <Application>Microsoft Office PowerPoint</Application>
  <PresentationFormat>On-screen Show (4:3)</PresentationFormat>
  <Paragraphs>212</Paragraphs>
  <Slides>32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Arial Rounded MT Bold</vt:lpstr>
      <vt:lpstr>Times New Roman</vt:lpstr>
      <vt:lpstr>Tw Cen MT</vt:lpstr>
      <vt:lpstr>ＭＳ Ｐゴシック</vt:lpstr>
      <vt:lpstr>Default Design</vt:lpstr>
      <vt:lpstr>Microsoft Office Excel Worksheet</vt:lpstr>
      <vt:lpstr>Microsoft Graph Chart</vt:lpstr>
      <vt:lpstr>ASSIMILATION AND ITS DISCONTENTED</vt:lpstr>
      <vt:lpstr>The U.S. context today:</vt:lpstr>
      <vt:lpstr>Slide 3</vt:lpstr>
      <vt:lpstr>Slide 4</vt:lpstr>
      <vt:lpstr>Two forms of generation analysis:</vt:lpstr>
      <vt:lpstr>Model 1:  Historical or family generation</vt:lpstr>
      <vt:lpstr>Model 2:  Generation since immigration</vt:lpstr>
      <vt:lpstr>Why a cohort model?</vt:lpstr>
      <vt:lpstr>General research strategy:</vt:lpstr>
      <vt:lpstr>Comparing 1st and 2nd generation immigrants:</vt:lpstr>
      <vt:lpstr>Academic performance:</vt:lpstr>
      <vt:lpstr>Performance decrements for 2nd generation immigrants?</vt:lpstr>
      <vt:lpstr>Do 1st and 2nd generation West Indian immigrants differ in susceptibility to stereotype threat?</vt:lpstr>
      <vt:lpstr>Experimental study of stereotype threat:</vt:lpstr>
      <vt:lpstr>Stereotype threat:  Performance (% correct) for 1st and 2nd gen. West Indians</vt:lpstr>
      <vt:lpstr>Stereotype threat (ST):  Performance (% correct) for 1st and 2nd gen. West Indians</vt:lpstr>
      <vt:lpstr>Perceived acceptance by others:</vt:lpstr>
      <vt:lpstr>Generational differences in Perceived Public Regard (WI immigrants)</vt:lpstr>
      <vt:lpstr>Bicultural identification and acceptance by others: Dominican and Mexican immigrants  </vt:lpstr>
      <vt:lpstr>Slide 20</vt:lpstr>
      <vt:lpstr>Slide 21</vt:lpstr>
      <vt:lpstr>Feeling too Latino is negatively correlated with: </vt:lpstr>
      <vt:lpstr>Belief in meritocracy and opportunity:</vt:lpstr>
      <vt:lpstr>Slide 24</vt:lpstr>
      <vt:lpstr>Slide 25</vt:lpstr>
      <vt:lpstr>Belief in Meritocracy (Sample items from Levin et al., 1998)</vt:lpstr>
      <vt:lpstr>Slide 27</vt:lpstr>
      <vt:lpstr>Mean scores on measures</vt:lpstr>
      <vt:lpstr>Slide 29</vt:lpstr>
      <vt:lpstr>Slide 30</vt:lpstr>
      <vt:lpstr>Some conclusions:</vt:lpstr>
      <vt:lpstr>Some research needs:</vt:lpstr>
    </vt:vector>
  </TitlesOfParts>
  <Company>Princeton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ASSIMILATION AND ITS DISCONTENTED</dc:title>
  <dc:creator>kay deaux</dc:creator>
  <cp:lastModifiedBy>Julianna</cp:lastModifiedBy>
  <cp:revision>11</cp:revision>
  <dcterms:created xsi:type="dcterms:W3CDTF">2011-04-22T13:42:00Z</dcterms:created>
  <dcterms:modified xsi:type="dcterms:W3CDTF">2011-06-15T13:18:34Z</dcterms:modified>
</cp:coreProperties>
</file>