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9.xml" ContentType="application/vnd.openxmlformats-officedocument.presentationml.slide+xml"/>
  <Default Extension="xml" ContentType="application/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 showGuides="1">
      <p:cViewPr varScale="1">
        <p:scale>
          <a:sx n="92" d="100"/>
          <a:sy n="92" d="100"/>
        </p:scale>
        <p:origin x="-14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21BB-CCE4-4848-9278-9E02635D8EE8}" type="datetimeFigureOut">
              <a:rPr lang="en-US" smtClean="0"/>
              <a:pPr/>
              <a:t>4/25/11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30071B0-03BB-4442-A054-312566A37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21BB-CCE4-4848-9278-9E02635D8EE8}" type="datetimeFigureOut">
              <a:rPr lang="en-US" smtClean="0"/>
              <a:pPr/>
              <a:t>4/25/11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071B0-03BB-4442-A054-312566A37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21BB-CCE4-4848-9278-9E02635D8EE8}" type="datetimeFigureOut">
              <a:rPr lang="en-US" smtClean="0"/>
              <a:pPr/>
              <a:t>4/25/11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071B0-03BB-4442-A054-312566A37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21BB-CCE4-4848-9278-9E02635D8EE8}" type="datetimeFigureOut">
              <a:rPr lang="en-US" smtClean="0"/>
              <a:pPr/>
              <a:t>4/25/11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30071B0-03BB-4442-A054-312566A37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21BB-CCE4-4848-9278-9E02635D8EE8}" type="datetimeFigureOut">
              <a:rPr lang="en-US" smtClean="0"/>
              <a:pPr/>
              <a:t>4/25/11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071B0-03BB-4442-A054-312566A37D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21BB-CCE4-4848-9278-9E02635D8EE8}" type="datetimeFigureOut">
              <a:rPr lang="en-US" smtClean="0"/>
              <a:pPr/>
              <a:t>4/25/11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071B0-03BB-4442-A054-312566A37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21BB-CCE4-4848-9278-9E02635D8EE8}" type="datetimeFigureOut">
              <a:rPr lang="en-US" smtClean="0"/>
              <a:pPr/>
              <a:t>4/25/11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30071B0-03BB-4442-A054-312566A37D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21BB-CCE4-4848-9278-9E02635D8EE8}" type="datetimeFigureOut">
              <a:rPr lang="en-US" smtClean="0"/>
              <a:pPr/>
              <a:t>4/25/11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071B0-03BB-4442-A054-312566A37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21BB-CCE4-4848-9278-9E02635D8EE8}" type="datetimeFigureOut">
              <a:rPr lang="en-US" smtClean="0"/>
              <a:pPr/>
              <a:t>4/25/11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071B0-03BB-4442-A054-312566A37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21BB-CCE4-4848-9278-9E02635D8EE8}" type="datetimeFigureOut">
              <a:rPr lang="en-US" smtClean="0"/>
              <a:pPr/>
              <a:t>4/25/11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071B0-03BB-4442-A054-312566A37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21BB-CCE4-4848-9278-9E02635D8EE8}" type="datetimeFigureOut">
              <a:rPr lang="en-US" smtClean="0"/>
              <a:pPr/>
              <a:t>4/25/11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071B0-03BB-4442-A054-312566A37D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08521BB-CCE4-4848-9278-9E02635D8EE8}" type="datetimeFigureOut">
              <a:rPr lang="en-US" smtClean="0"/>
              <a:pPr/>
              <a:t>4/25/11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30071B0-03BB-4442-A054-312566A37D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724802"/>
            <a:ext cx="8458200" cy="1898288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4000" i="1" dirty="0"/>
              <a:t>Immigration Politics in the USA in the Post- 9/11 Era </a:t>
            </a:r>
            <a:r>
              <a:rPr lang="en-US" i="1" dirty="0"/>
              <a:t/>
            </a:r>
            <a:br>
              <a:rPr lang="en-US" i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1800" y="2816370"/>
            <a:ext cx="7892200" cy="378010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Presentation for the Western Migration Conference, University of Western Ontario, April 28–30, 2011</a:t>
            </a:r>
          </a:p>
          <a:p>
            <a:endParaRPr lang="en-US" sz="2800" dirty="0" smtClean="0"/>
          </a:p>
          <a:p>
            <a:r>
              <a:rPr lang="en-US" sz="2800" dirty="0" smtClean="0"/>
              <a:t>Ron Schmidt, Professor</a:t>
            </a:r>
          </a:p>
          <a:p>
            <a:r>
              <a:rPr lang="en-US" sz="2800" dirty="0" smtClean="0"/>
              <a:t>Department of Political Science</a:t>
            </a:r>
          </a:p>
          <a:p>
            <a:r>
              <a:rPr lang="en-US" sz="2800" dirty="0" smtClean="0"/>
              <a:t>California State University, Long Beach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4698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US Immigration – demographic</a:t>
            </a:r>
            <a:r>
              <a:rPr lang="en-US" dirty="0" smtClean="0"/>
              <a:t> </a:t>
            </a:r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70128"/>
            <a:ext cx="8686800" cy="523237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1965 Immigration Reform Act as Beginning of Contemporary Era</a:t>
            </a:r>
          </a:p>
          <a:p>
            <a:r>
              <a:rPr lang="en-US" dirty="0" smtClean="0"/>
              <a:t>US Foreign-born Population increased from 9.6 million (6.7%</a:t>
            </a:r>
            <a:r>
              <a:rPr lang="en-US" dirty="0" smtClean="0"/>
              <a:t>) in 1970 </a:t>
            </a:r>
            <a:r>
              <a:rPr lang="en-US" dirty="0" smtClean="0"/>
              <a:t>to 36.7 million (12%) in 2009.</a:t>
            </a:r>
          </a:p>
          <a:p>
            <a:r>
              <a:rPr lang="en-US" dirty="0" smtClean="0"/>
              <a:t>More than one-half were born in Latin America, and over one-third in Mexico.</a:t>
            </a:r>
          </a:p>
          <a:p>
            <a:r>
              <a:rPr lang="en-US" dirty="0" smtClean="0"/>
              <a:t>Over 11 million (28% of foreign-born) were unauthorized </a:t>
            </a:r>
            <a:r>
              <a:rPr lang="en-US" dirty="0" smtClean="0"/>
              <a:t>migrants in 2009.</a:t>
            </a:r>
          </a:p>
          <a:p>
            <a:r>
              <a:rPr lang="en-US" dirty="0" smtClean="0"/>
              <a:t>Geographic Shift to include “New Destinations”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immigration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5906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Similar to Canada’s, in that access to immigrant visa is based primarily on criteria of family unification or economic/ skills needed, as well as refugee status and a “diversity lottery”</a:t>
            </a:r>
          </a:p>
          <a:p>
            <a:r>
              <a:rPr lang="en-US" sz="3600" dirty="0" smtClean="0"/>
              <a:t>Since 1990s, US immigration politics has focused primarily on unauthorized immigrants.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38648"/>
            <a:ext cx="8686800" cy="838200"/>
          </a:xfrm>
        </p:spPr>
        <p:txBody>
          <a:bodyPr/>
          <a:lstStyle/>
          <a:p>
            <a:r>
              <a:rPr lang="en-US" dirty="0" smtClean="0"/>
              <a:t>Central policy question in us: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4162"/>
            <a:ext cx="9144000" cy="53038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i="1" dirty="0" smtClean="0"/>
              <a:t>   What to Do About Undocumented Immigrants?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Restrictionists</a:t>
            </a:r>
            <a:r>
              <a:rPr lang="en-US" dirty="0" smtClean="0"/>
              <a:t>/Exclusionists = Many Conservatives (Mostly Republicans)</a:t>
            </a:r>
          </a:p>
          <a:p>
            <a:pPr>
              <a:buNone/>
            </a:pPr>
            <a:r>
              <a:rPr lang="en-US" dirty="0" smtClean="0"/>
              <a:t>				vs.</a:t>
            </a:r>
          </a:p>
          <a:p>
            <a:pPr>
              <a:buNone/>
            </a:pPr>
            <a:r>
              <a:rPr lang="en-US" dirty="0" smtClean="0"/>
              <a:t>Expansionists/</a:t>
            </a:r>
            <a:r>
              <a:rPr lang="en-US" dirty="0" err="1" smtClean="0"/>
              <a:t>Inclusionists</a:t>
            </a:r>
            <a:r>
              <a:rPr lang="en-US" dirty="0" smtClean="0"/>
              <a:t> = Most Liberals (Mostly Democrats), Most Latinos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alternatives in contention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47442"/>
            <a:ext cx="8686800" cy="4244248"/>
          </a:xfrm>
        </p:spPr>
        <p:txBody>
          <a:bodyPr/>
          <a:lstStyle/>
          <a:p>
            <a:r>
              <a:rPr lang="en-US" i="1" dirty="0" smtClean="0"/>
              <a:t>Exclusionists</a:t>
            </a:r>
            <a:r>
              <a:rPr lang="en-US" dirty="0" smtClean="0"/>
              <a:t>: “Seal the Border” and “Deport”</a:t>
            </a:r>
          </a:p>
          <a:p>
            <a:endParaRPr lang="en-US" dirty="0" smtClean="0"/>
          </a:p>
          <a:p>
            <a:r>
              <a:rPr lang="en-US" i="1" dirty="0" err="1" smtClean="0"/>
              <a:t>Inclusionists</a:t>
            </a:r>
            <a:r>
              <a:rPr lang="en-US" dirty="0" smtClean="0"/>
              <a:t>: “Seal the Border” and “Pathway to Citizenship,” known as “Comprehensive Reform”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30421"/>
            <a:ext cx="8686800" cy="1495295"/>
          </a:xfrm>
        </p:spPr>
        <p:txBody>
          <a:bodyPr>
            <a:normAutofit/>
          </a:bodyPr>
          <a:lstStyle/>
          <a:p>
            <a:r>
              <a:rPr lang="en-US" dirty="0" smtClean="0"/>
              <a:t>Timeline for immigration politics narrative, 2000-2010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25716"/>
            <a:ext cx="8686800" cy="5132284"/>
          </a:xfrm>
        </p:spPr>
        <p:txBody>
          <a:bodyPr>
            <a:normAutofit/>
          </a:bodyPr>
          <a:lstStyle/>
          <a:p>
            <a:r>
              <a:rPr lang="en-US" dirty="0" smtClean="0"/>
              <a:t>2000: GW Bush Election</a:t>
            </a:r>
          </a:p>
          <a:p>
            <a:r>
              <a:rPr lang="en-US" dirty="0" smtClean="0"/>
              <a:t>2001: September 11, and Aftermath</a:t>
            </a:r>
          </a:p>
          <a:p>
            <a:r>
              <a:rPr lang="en-US" dirty="0" smtClean="0"/>
              <a:t>2002: Department of Homeland Security, with USCIS and ICE</a:t>
            </a:r>
          </a:p>
          <a:p>
            <a:r>
              <a:rPr lang="en-US" dirty="0" smtClean="0"/>
              <a:t>2005: HR 4437 (Sensenbrenner Bill), a compendium of Exclusionary Measures</a:t>
            </a:r>
          </a:p>
          <a:p>
            <a:r>
              <a:rPr lang="en-US" dirty="0" smtClean="0"/>
              <a:t>2006: Pro-Immigrant Marches; HR 4437 Fails in Senate; HR Immigration Hearings; GOP Loses Congress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31175"/>
          </a:xfrm>
        </p:spPr>
        <p:txBody>
          <a:bodyPr/>
          <a:lstStyle/>
          <a:p>
            <a:r>
              <a:rPr lang="en-US" dirty="0" smtClean="0"/>
              <a:t>2007 – Democratic Congress Fails at Comprehensive Reform; State-Local </a:t>
            </a:r>
            <a:r>
              <a:rPr lang="en-US" dirty="0" err="1" smtClean="0"/>
              <a:t>Govts</a:t>
            </a:r>
            <a:r>
              <a:rPr lang="en-US" dirty="0" smtClean="0"/>
              <a:t>. Increase Exclusionary Efforts</a:t>
            </a:r>
          </a:p>
          <a:p>
            <a:r>
              <a:rPr lang="en-US" dirty="0" smtClean="0"/>
              <a:t>2008 – Obama Wins Presidency; Democrats Increase Control of Congress; Obama Appoints </a:t>
            </a:r>
            <a:r>
              <a:rPr lang="en-US" dirty="0" err="1" smtClean="0"/>
              <a:t>Rahm</a:t>
            </a:r>
            <a:r>
              <a:rPr lang="en-US" dirty="0" smtClean="0"/>
              <a:t> Emmanuel as Chief-of-Staff</a:t>
            </a:r>
          </a:p>
          <a:p>
            <a:r>
              <a:rPr lang="en-US" dirty="0" smtClean="0"/>
              <a:t>2009-2010 – Immigration Reform Eclipsed by Healthcare &amp; Financial Reforms</a:t>
            </a:r>
          </a:p>
          <a:p>
            <a:r>
              <a:rPr lang="en-US" dirty="0" smtClean="0"/>
              <a:t>2010 – GOP Recaptures HR; DREAM Act Fails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Analysis: What’s going 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Political </a:t>
            </a:r>
            <a:r>
              <a:rPr lang="en-US" dirty="0" err="1" smtClean="0"/>
              <a:t>Faultlines</a:t>
            </a:r>
            <a:r>
              <a:rPr lang="en-US" dirty="0" smtClean="0"/>
              <a:t>:</a:t>
            </a:r>
          </a:p>
          <a:p>
            <a:pPr lvl="1"/>
            <a:r>
              <a:rPr lang="en-US" sz="3200" dirty="0" smtClean="0"/>
              <a:t>The Conservative Dance: </a:t>
            </a:r>
            <a:r>
              <a:rPr lang="en-US" sz="3200" dirty="0" err="1" smtClean="0"/>
              <a:t>Nativists</a:t>
            </a:r>
            <a:r>
              <a:rPr lang="en-US" sz="3200" dirty="0" smtClean="0"/>
              <a:t> </a:t>
            </a:r>
            <a:r>
              <a:rPr lang="en-US" sz="3200" dirty="0" err="1" smtClean="0"/>
              <a:t>vs</a:t>
            </a:r>
            <a:r>
              <a:rPr lang="en-US" sz="3200" dirty="0" smtClean="0"/>
              <a:t> “Main Street</a:t>
            </a:r>
            <a:r>
              <a:rPr lang="en-US" sz="3200" dirty="0" smtClean="0"/>
              <a:t>” (role of conservative media)</a:t>
            </a:r>
          </a:p>
          <a:p>
            <a:pPr lvl="1"/>
            <a:r>
              <a:rPr lang="en-US" sz="3200" dirty="0" smtClean="0"/>
              <a:t>GOP Internal Strains: “Tea Party” vs. Latino Population Growth</a:t>
            </a:r>
          </a:p>
          <a:p>
            <a:pPr lvl="1"/>
            <a:r>
              <a:rPr lang="en-US" sz="3200" dirty="0" smtClean="0"/>
              <a:t>Democrats: Obama Pragmatists vs. Latino Anger</a:t>
            </a:r>
            <a:endParaRPr lang="en-US" sz="3200" dirty="0" smtClean="0"/>
          </a:p>
          <a:p>
            <a:r>
              <a:rPr lang="en-US" dirty="0" smtClean="0"/>
              <a:t>Result: Stalemate</a:t>
            </a:r>
          </a:p>
          <a:p>
            <a:pPr lvl="1"/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58786"/>
          </a:xfrm>
        </p:spPr>
        <p:txBody>
          <a:bodyPr/>
          <a:lstStyle/>
          <a:p>
            <a:r>
              <a:rPr lang="en-US" dirty="0" smtClean="0"/>
              <a:t>Stalemate Unlikely to Change Soon</a:t>
            </a:r>
          </a:p>
          <a:p>
            <a:r>
              <a:rPr lang="en-US" dirty="0" smtClean="0"/>
              <a:t>Exclusionists Have the Debate Framed in Their Favor: i.e., sovereignty, “law &amp; order,” “Latino threat,” especially in New Destinations</a:t>
            </a:r>
          </a:p>
          <a:p>
            <a:r>
              <a:rPr lang="en-US" dirty="0" smtClean="0"/>
              <a:t>However, considerable ambivalence remains, and most agree that Deportation is not the solution. </a:t>
            </a:r>
          </a:p>
          <a:p>
            <a:r>
              <a:rPr lang="en-US" dirty="0" err="1" smtClean="0"/>
              <a:t>Inclusionists</a:t>
            </a:r>
            <a:r>
              <a:rPr lang="en-US" dirty="0" smtClean="0"/>
              <a:t> need to develop a new and compelling frame of their own.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ヒラギノ角ゴ Pro W6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ＭＳ Ｐゴシック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Trek.thmx</Template>
  <TotalTime>154</TotalTime>
  <Words>505</Words>
  <Application>Microsoft Macintosh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 Immigration Politics in the USA in the Post- 9/11 Era  </vt:lpstr>
      <vt:lpstr>US Immigration – demographic context</vt:lpstr>
      <vt:lpstr>US immigration policy</vt:lpstr>
      <vt:lpstr>Central policy question in us:</vt:lpstr>
      <vt:lpstr>Policy alternatives in contention</vt:lpstr>
      <vt:lpstr>Timeline for immigration politics narrative, 2000-2010</vt:lpstr>
      <vt:lpstr>Timeline  (cont.)</vt:lpstr>
      <vt:lpstr>Analysis: What’s going on?</vt:lpstr>
      <vt:lpstr>The future?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Immigration Politics in the USA in the Post- 9/11 Era  </dc:title>
  <dc:creator>Ronald Schmidt</dc:creator>
  <cp:lastModifiedBy>Ronald Schmidt</cp:lastModifiedBy>
  <cp:revision>8</cp:revision>
  <dcterms:created xsi:type="dcterms:W3CDTF">2011-04-25T16:26:54Z</dcterms:created>
  <dcterms:modified xsi:type="dcterms:W3CDTF">2011-04-25T17:46:06Z</dcterms:modified>
</cp:coreProperties>
</file>