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354" r:id="rId3"/>
    <p:sldId id="327" r:id="rId4"/>
    <p:sldId id="328" r:id="rId5"/>
    <p:sldId id="331" r:id="rId6"/>
    <p:sldId id="332" r:id="rId7"/>
    <p:sldId id="333" r:id="rId8"/>
    <p:sldId id="334" r:id="rId9"/>
    <p:sldId id="260" r:id="rId10"/>
    <p:sldId id="336" r:id="rId11"/>
    <p:sldId id="337" r:id="rId12"/>
    <p:sldId id="322" r:id="rId13"/>
    <p:sldId id="339" r:id="rId14"/>
    <p:sldId id="289" r:id="rId15"/>
    <p:sldId id="341" r:id="rId16"/>
    <p:sldId id="342" r:id="rId17"/>
    <p:sldId id="356" r:id="rId18"/>
    <p:sldId id="343" r:id="rId19"/>
    <p:sldId id="362" r:id="rId20"/>
    <p:sldId id="314" r:id="rId21"/>
    <p:sldId id="345" r:id="rId22"/>
    <p:sldId id="355" r:id="rId23"/>
    <p:sldId id="361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C547"/>
    <a:srgbClr val="FF006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09" autoAdjust="0"/>
    <p:restoredTop sz="93590" autoAdjust="0"/>
  </p:normalViewPr>
  <p:slideViewPr>
    <p:cSldViewPr>
      <p:cViewPr>
        <p:scale>
          <a:sx n="100" d="100"/>
          <a:sy n="100" d="100"/>
        </p:scale>
        <p:origin x="-72" y="1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293" cy="465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466" y="1"/>
            <a:ext cx="3037293" cy="465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7F517BF-92BB-4FA1-8F77-B7F5EE2D4934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23"/>
            <a:ext cx="3037293" cy="465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466" y="8829323"/>
            <a:ext cx="3037293" cy="465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F1B97F-2D78-4105-9530-705AC8915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293" cy="465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466" y="1"/>
            <a:ext cx="3037293" cy="465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81B76B8-B19F-4C03-B3AF-74ED8D593501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440"/>
            <a:ext cx="5608320" cy="4183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323"/>
            <a:ext cx="3037293" cy="46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466" y="8829323"/>
            <a:ext cx="3037293" cy="46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60A8A9D-7F2D-43CB-960C-0439C9C1E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3A03F-AA48-4ED7-877E-9CFD15BD6658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0C5F6-8801-4CC8-A14A-ABD4DA2A8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39FAC-63BF-4779-8E69-BA5F410F52EE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C260-3927-4E34-9B82-E3C2B0E1B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62D9B-6C7A-420B-B56A-1016AB7523AC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76655-47DF-4B4A-850E-38BB0538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52218-8FF6-4F26-92C7-13D7448827C9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709-A9C1-4E74-ADEB-B0A836021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9E2E1-2DA9-4858-A02B-B569B8D10979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AEAA7-2EE7-47BA-85CD-17A9CA796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39B2C-BEB4-4B57-8BAC-741D3A104469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B02F3-64BA-477E-885A-F7FC5B7D3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3E8C4-B1BE-43D5-AD43-10DBC54A99A1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0F72E-7FF9-4846-8589-E0A5CD6E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59398-1366-409D-92C3-F306912A3205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D4F74-93E6-4EE5-B065-18669B76E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D4714-D7D5-4DE8-8198-5DFA46F536B8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5F398-B7A8-4DB7-A29D-4EBCE1103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18AF6-8B58-4B6C-853F-414544287653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5B516-DE40-4A7A-8AE0-AFCF63BCE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831EF-08FE-4DA3-AD40-0477F8520450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79C33-C4B4-4E3F-8D09-17117E506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BFC06-09F5-4DBC-9414-7F9E362C3C5B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54625-1827-4FF8-967C-0228389EF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A8A2DC-D118-44BB-B02F-52B2002E6834}" type="datetime1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5F8CA2-E6F7-45FA-905A-BF8A8B962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752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/>
              <a:t>Impact of Bank Accounts</a:t>
            </a:r>
            <a:br>
              <a:rPr lang="en-US" sz="3200" smtClean="0"/>
            </a:br>
            <a:r>
              <a:rPr lang="en-US" sz="3200" smtClean="0"/>
              <a:t>on Migrant Savings and Remittances: </a:t>
            </a:r>
            <a:br>
              <a:rPr lang="en-US" sz="3200" smtClean="0"/>
            </a:br>
            <a:r>
              <a:rPr lang="en-US" sz="3200" smtClean="0"/>
              <a:t>Evidence from a Field Experiment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898989"/>
                </a:solidFill>
              </a:rPr>
              <a:t>Aimee Chin, University of Houston, NBER &amp; IZA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solidFill>
                  <a:srgbClr val="898989"/>
                </a:solidFill>
              </a:rPr>
              <a:t>Léonie</a:t>
            </a:r>
            <a:r>
              <a:rPr lang="en-US" sz="2400" dirty="0" smtClean="0">
                <a:solidFill>
                  <a:srgbClr val="898989"/>
                </a:solidFill>
              </a:rPr>
              <a:t> Karkoviata, University of Houston-Downtown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898989"/>
                </a:solidFill>
              </a:rPr>
              <a:t>Nathaniel Wilcox, Chapman University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April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60095C29-08F5-4222-A3DE-3AE5C7B30888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10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Experimental Design and Implementation: Study Participants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Live or work in Boomtown, a small US city with population between 50,000-100,000 population</a:t>
            </a:r>
          </a:p>
          <a:p>
            <a:pPr eaLnBrk="1" hangingPunct="1"/>
            <a:r>
              <a:rPr lang="en-US" sz="2400" smtClean="0"/>
              <a:t>Recruited primarily from Boomtown’s day labor center</a:t>
            </a:r>
          </a:p>
          <a:p>
            <a:pPr eaLnBrk="1" hangingPunct="1"/>
            <a:r>
              <a:rPr lang="en-US" sz="2400" smtClean="0"/>
              <a:t>Requirements:</a:t>
            </a:r>
          </a:p>
          <a:p>
            <a:pPr lvl="1" eaLnBrk="1" hangingPunct="1"/>
            <a:r>
              <a:rPr lang="en-US" sz="1800" smtClean="0"/>
              <a:t>Mexican national age 18 or older</a:t>
            </a:r>
          </a:p>
          <a:p>
            <a:pPr lvl="1" eaLnBrk="1" hangingPunct="1"/>
            <a:r>
              <a:rPr lang="en-US" sz="1800" smtClean="0"/>
              <a:t>No valid matricula card</a:t>
            </a:r>
          </a:p>
          <a:p>
            <a:pPr lvl="1" eaLnBrk="1" hangingPunct="1"/>
            <a:r>
              <a:rPr lang="en-US" sz="1800" smtClean="0"/>
              <a:t>No US bank account</a:t>
            </a:r>
          </a:p>
          <a:p>
            <a:pPr lvl="1" eaLnBrk="1" hangingPunct="1"/>
            <a:r>
              <a:rPr lang="en-US" sz="1800" smtClean="0"/>
              <a:t>Has remitted within the past 12 months</a:t>
            </a:r>
          </a:p>
          <a:p>
            <a:pPr eaLnBrk="1" hangingPunct="1"/>
            <a:r>
              <a:rPr lang="en-US" sz="2400" smtClean="0"/>
              <a:t>215 male migrants completed baseline survey in Feb/Mar 2007</a:t>
            </a:r>
          </a:p>
          <a:p>
            <a:pPr eaLnBrk="1" hangingPunct="1"/>
            <a:r>
              <a:rPr lang="en-US" sz="2400" smtClean="0"/>
              <a:t>184 (85%) of them also completed the follow-up survey in July/Aug 2007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2744ED9B-193F-4CE2-B47E-B7F18795F39E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11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Comparison of Control and Treatment Groups at Baseline</a:t>
            </a:r>
          </a:p>
        </p:txBody>
      </p:sp>
      <p:pic>
        <p:nvPicPr>
          <p:cNvPr id="15364" name="Picture 8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447800"/>
            <a:ext cx="739140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062FD-A5A0-4E5D-B186-634A191CAC0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7411" name="Title 1"/>
          <p:cNvSpPr>
            <a:spLocks noGrp="1"/>
          </p:cNvSpPr>
          <p:nvPr>
            <p:ph type="title" idx="4294967295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Study Outcomes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4294967295"/>
          </p:nvPr>
        </p:nvSpPr>
        <p:spPr>
          <a:xfrm>
            <a:off x="304800" y="1295400"/>
            <a:ext cx="8534400" cy="5105400"/>
          </a:xfrm>
        </p:spPr>
        <p:txBody>
          <a:bodyPr/>
          <a:lstStyle/>
          <a:p>
            <a:pPr eaLnBrk="1" hangingPunct="1"/>
            <a:r>
              <a:rPr lang="en-US" sz="2400" smtClean="0"/>
              <a:t>Obtained a </a:t>
            </a:r>
            <a:r>
              <a:rPr lang="en-US" sz="2400" i="1" smtClean="0"/>
              <a:t>matrícula</a:t>
            </a:r>
            <a:r>
              <a:rPr lang="en-US" sz="2400" smtClean="0"/>
              <a:t> card</a:t>
            </a:r>
          </a:p>
          <a:p>
            <a:pPr eaLnBrk="1" hangingPunct="1"/>
            <a:r>
              <a:rPr lang="en-US" sz="2400" smtClean="0"/>
              <a:t>Opened a US bank account</a:t>
            </a:r>
          </a:p>
          <a:p>
            <a:pPr eaLnBrk="1" hangingPunct="1"/>
            <a:r>
              <a:rPr lang="en-US" sz="2400" smtClean="0"/>
              <a:t>Income over 5 months between baseline and follow-up surveys</a:t>
            </a:r>
          </a:p>
          <a:p>
            <a:pPr eaLnBrk="1" hangingPunct="1"/>
            <a:r>
              <a:rPr lang="en-US" sz="2400" smtClean="0"/>
              <a:t>Remittance rate = Total remittance flow/US  Income</a:t>
            </a:r>
          </a:p>
          <a:p>
            <a:pPr eaLnBrk="1" hangingPunct="1"/>
            <a:r>
              <a:rPr lang="en-US" sz="2400" smtClean="0"/>
              <a:t>US savings rate = Flow of savings in US/US Income</a:t>
            </a:r>
          </a:p>
          <a:p>
            <a:pPr eaLnBrk="1" hangingPunct="1"/>
            <a:r>
              <a:rPr lang="en-US" sz="2400" smtClean="0"/>
              <a:t>Mexico savings rate = Flow of savings in Mexico/US Income</a:t>
            </a:r>
          </a:p>
          <a:p>
            <a:pPr eaLnBrk="1" hangingPunct="1"/>
            <a:r>
              <a:rPr lang="en-US" sz="2400" smtClean="0"/>
              <a:t>Total savings rate = (US + Mexico savings flows) /US Income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75A433F5-3966-4B49-8513-13E9CDC1B26C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13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Comparison of Control and Treatment Groups’ Income, Remittances and Savings at Baseline</a:t>
            </a:r>
          </a:p>
        </p:txBody>
      </p:sp>
      <p:pic>
        <p:nvPicPr>
          <p:cNvPr id="18436" name="Picture 4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71600"/>
            <a:ext cx="7620000" cy="528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21B5B-96EF-48F9-844F-4C6CCFDD4C3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Estimation Framework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z="3600" i="1" smtClean="0"/>
              <a:t>(Eq 1)</a:t>
            </a:r>
            <a:r>
              <a:rPr lang="en-US" sz="3600" b="1" i="1" smtClean="0"/>
              <a:t>	</a:t>
            </a:r>
            <a:r>
              <a:rPr lang="en-US" sz="3600" i="1" smtClean="0"/>
              <a:t>y</a:t>
            </a:r>
            <a:r>
              <a:rPr lang="en-US" sz="3600" i="1" baseline="-25000" smtClean="0"/>
              <a:t>i</a:t>
            </a:r>
            <a:r>
              <a:rPr lang="en-US" sz="3600" i="1" smtClean="0"/>
              <a:t> </a:t>
            </a:r>
            <a:r>
              <a:rPr lang="en-US" sz="3600" smtClean="0"/>
              <a:t>= α  +</a:t>
            </a:r>
            <a:r>
              <a:rPr lang="en-US" sz="3600" baseline="-25000" smtClean="0"/>
              <a:t> </a:t>
            </a:r>
            <a:r>
              <a:rPr lang="en-US" sz="3600" smtClean="0"/>
              <a:t>βT</a:t>
            </a:r>
            <a:r>
              <a:rPr lang="en-US" sz="3600" i="1" baseline="-25000" smtClean="0"/>
              <a:t>i </a:t>
            </a:r>
            <a:r>
              <a:rPr lang="en-US" sz="3600" smtClean="0"/>
              <a:t>+ </a:t>
            </a:r>
            <a:r>
              <a:rPr lang="en-US" sz="3600" smtClean="0">
                <a:sym typeface="Symbol" pitchFamily="18" charset="2"/>
              </a:rPr>
              <a:t></a:t>
            </a:r>
            <a:r>
              <a:rPr lang="en-US" sz="3600" smtClean="0"/>
              <a:t>X</a:t>
            </a:r>
            <a:r>
              <a:rPr lang="en-US" sz="3600" i="1" baseline="-25000" smtClean="0"/>
              <a:t>i </a:t>
            </a:r>
            <a:r>
              <a:rPr lang="en-US" sz="3600" smtClean="0"/>
              <a:t>+ </a:t>
            </a:r>
            <a:r>
              <a:rPr lang="en-US" sz="3600" smtClean="0">
                <a:sym typeface="Symbol" pitchFamily="18" charset="2"/>
              </a:rPr>
              <a:t></a:t>
            </a:r>
            <a:r>
              <a:rPr lang="en-US" sz="3600" i="1" baseline="-25000" smtClean="0"/>
              <a:t>i</a:t>
            </a:r>
            <a:r>
              <a:rPr lang="en-US" sz="3600" smtClean="0"/>
              <a:t>	</a:t>
            </a:r>
            <a:r>
              <a:rPr lang="en-US" sz="2400" smtClean="0"/>
              <a:t>	 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    </a:t>
            </a:r>
          </a:p>
          <a:p>
            <a:pPr eaLnBrk="1" hangingPunct="1"/>
            <a:r>
              <a:rPr lang="en-US" sz="2400" i="1" smtClean="0"/>
              <a:t>y</a:t>
            </a:r>
            <a:r>
              <a:rPr lang="en-US" sz="2400" i="1" baseline="-25000" smtClean="0"/>
              <a:t>i </a:t>
            </a:r>
            <a:r>
              <a:rPr lang="en-US" sz="2400" i="1" smtClean="0"/>
              <a:t>: </a:t>
            </a:r>
            <a:r>
              <a:rPr lang="en-US" sz="2400" smtClean="0"/>
              <a:t>outcome measured at the follow-up survey</a:t>
            </a:r>
          </a:p>
          <a:p>
            <a:pPr eaLnBrk="1" hangingPunct="1"/>
            <a:r>
              <a:rPr lang="en-US" sz="2400" smtClean="0"/>
              <a:t>T</a:t>
            </a:r>
            <a:r>
              <a:rPr lang="en-US" sz="2400" i="1" baseline="-25000" smtClean="0"/>
              <a:t>i  </a:t>
            </a:r>
            <a:r>
              <a:rPr lang="en-US" sz="2400" i="1" smtClean="0"/>
              <a:t>: </a:t>
            </a:r>
            <a:r>
              <a:rPr lang="en-US" sz="2400" smtClean="0"/>
              <a:t>dummy for being randomized into treatment group</a:t>
            </a:r>
          </a:p>
          <a:p>
            <a:pPr eaLnBrk="1" hangingPunct="1"/>
            <a:r>
              <a:rPr lang="en-US" sz="2400" smtClean="0"/>
              <a:t>X</a:t>
            </a:r>
            <a:r>
              <a:rPr lang="en-US" sz="2400" i="1" baseline="-25000" smtClean="0"/>
              <a:t>i </a:t>
            </a:r>
            <a:r>
              <a:rPr lang="en-US" sz="2400" i="1" smtClean="0"/>
              <a:t>: </a:t>
            </a:r>
            <a:r>
              <a:rPr lang="en-US" sz="2400" smtClean="0"/>
              <a:t>vector of control variables </a:t>
            </a:r>
          </a:p>
          <a:p>
            <a:pPr eaLnBrk="1" hangingPunct="1"/>
            <a:r>
              <a:rPr lang="en-US" sz="2400" smtClean="0"/>
              <a:t>β</a:t>
            </a:r>
            <a:r>
              <a:rPr lang="en-US" sz="2400" i="1" baseline="-25000" smtClean="0"/>
              <a:t> </a:t>
            </a:r>
            <a:r>
              <a:rPr lang="en-US" sz="2400" i="1" smtClean="0"/>
              <a:t>: </a:t>
            </a:r>
            <a:r>
              <a:rPr lang="en-US" sz="2400" smtClean="0"/>
              <a:t>intention-to-treat effect</a:t>
            </a:r>
            <a:r>
              <a:rPr lang="en-US" sz="2400" i="1" smtClean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7ABE9C-E12B-4533-985F-753039D08DFD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15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Effect of Treatment on</a:t>
            </a:r>
            <a:br>
              <a:rPr lang="en-US" sz="3600" smtClean="0"/>
            </a:br>
            <a:r>
              <a:rPr lang="en-US" sz="3600" smtClean="0"/>
              <a:t>Obtaining a </a:t>
            </a:r>
            <a:r>
              <a:rPr lang="en-US" sz="3600" i="1" smtClean="0"/>
              <a:t>Matrícula</a:t>
            </a:r>
            <a:r>
              <a:rPr lang="en-US" sz="3600" smtClean="0"/>
              <a:t> Card</a:t>
            </a:r>
          </a:p>
        </p:txBody>
      </p:sp>
      <p:pic>
        <p:nvPicPr>
          <p:cNvPr id="20484" name="Picture 3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0"/>
            <a:ext cx="5257800" cy="493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835FE012-AB2C-44DB-A2B2-55ADABA514F7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16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Effect of Treatment on</a:t>
            </a:r>
            <a:br>
              <a:rPr lang="en-US" sz="3600" smtClean="0"/>
            </a:br>
            <a:r>
              <a:rPr lang="en-US" sz="3600" smtClean="0"/>
              <a:t>Obtaining a US Bank Account</a:t>
            </a:r>
          </a:p>
        </p:txBody>
      </p:sp>
      <p:pic>
        <p:nvPicPr>
          <p:cNvPr id="21508" name="Picture 3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47800"/>
            <a:ext cx="5257800" cy="493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003966F5-741D-4BCD-BC72-90CCBB0E707A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17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Effect of Treatment on Income, Remittances and Savings</a:t>
            </a:r>
          </a:p>
        </p:txBody>
      </p:sp>
      <p:pic>
        <p:nvPicPr>
          <p:cNvPr id="22532" name="Picture 5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76962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AA7732AA-77E7-49F4-98B1-E064660BFAF3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18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Effect of Treatment on Income, Remittances and Savings</a:t>
            </a:r>
          </a:p>
        </p:txBody>
      </p:sp>
      <p:pic>
        <p:nvPicPr>
          <p:cNvPr id="23556" name="Picture 5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76962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7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4343400"/>
            <a:ext cx="33369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10800000" flipV="1">
            <a:off x="5029200" y="3810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91200" y="38100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86CB3-4DAB-4A7F-BC53-6FDFD373C9A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4579" name="Title 1"/>
          <p:cNvSpPr>
            <a:spLocks noGrp="1"/>
          </p:cNvSpPr>
          <p:nvPr>
            <p:ph type="title" idx="4294967295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Summary of Treatment Effects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600200" y="1524000"/>
          <a:ext cx="568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Obtained</a:t>
                      </a:r>
                      <a:r>
                        <a:rPr lang="en-US" baseline="0" dirty="0" smtClean="0"/>
                        <a:t> a </a:t>
                      </a:r>
                      <a:r>
                        <a:rPr lang="en-US" baseline="0" dirty="0" err="1" smtClean="0"/>
                        <a:t>matrícula</a:t>
                      </a:r>
                      <a:r>
                        <a:rPr lang="en-US" baseline="0" dirty="0" smtClean="0"/>
                        <a:t> card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Opened</a:t>
                      </a:r>
                      <a:r>
                        <a:rPr lang="en-US" baseline="0" dirty="0" smtClean="0"/>
                        <a:t> a US bank 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$226 (insignificant)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Remittances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-6.0% ≈ -$250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Savings Flows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8.7% ≈ $364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US Savings Flows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8.2% ≈ $338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Mexico Savings Flows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0.6% (insignificant) ≈ $26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609" name="Rectangle 5"/>
          <p:cNvSpPr>
            <a:spLocks noChangeArrowheads="1"/>
          </p:cNvSpPr>
          <p:nvPr/>
        </p:nvSpPr>
        <p:spPr bwMode="auto">
          <a:xfrm>
            <a:off x="533400" y="5029200"/>
            <a:ext cx="739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/>
              <a:t>  Evaluated at control group’s mean income of $4158</a:t>
            </a:r>
          </a:p>
          <a:p>
            <a:endParaRPr lang="en-US"/>
          </a:p>
          <a:p>
            <a:pPr>
              <a:buFont typeface="Arial" charset="0"/>
              <a:buChar char="•"/>
            </a:pPr>
            <a:r>
              <a:rPr lang="en-US"/>
              <a:t>  Baseline stock of savings is $484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DAC1B-EE4A-4BBD-9099-B8A0DE0CACC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mtClean="0"/>
              <a:t>Research Questions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What is the impact of being banked?</a:t>
            </a:r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How does the impact vary by individual’s degree of control over household resource allocation?</a:t>
            </a:r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5AE5D-F9B8-4FE8-93C0-5092FA3B6C8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6627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Heterogeneity in Treatment Effects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b="1" i="1" smtClean="0"/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i="1" smtClean="0"/>
              <a:t>(Eq 2)	y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smtClean="0"/>
              <a:t>= α  + β</a:t>
            </a:r>
            <a:r>
              <a:rPr lang="en-US" i="1" baseline="-25000" smtClean="0"/>
              <a:t>C</a:t>
            </a:r>
            <a:r>
              <a:rPr lang="en-US" smtClean="0"/>
              <a:t>T</a:t>
            </a:r>
            <a:r>
              <a:rPr lang="en-US" i="1" baseline="-25000" smtClean="0"/>
              <a:t>i</a:t>
            </a:r>
            <a:r>
              <a:rPr lang="en-US" smtClean="0"/>
              <a:t> + β</a:t>
            </a:r>
            <a:r>
              <a:rPr lang="en-US" i="1" baseline="-25000" smtClean="0"/>
              <a:t>NC</a:t>
            </a:r>
            <a:r>
              <a:rPr lang="en-US" smtClean="0"/>
              <a:t>T</a:t>
            </a:r>
            <a:r>
              <a:rPr lang="en-US" i="1" baseline="-25000" smtClean="0"/>
              <a:t>i</a:t>
            </a:r>
            <a:r>
              <a:rPr lang="en-US" smtClean="0"/>
              <a:t> *NoControl</a:t>
            </a:r>
            <a:r>
              <a:rPr lang="en-US" i="1" baseline="-25000" smtClean="0"/>
              <a:t>i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mtClean="0"/>
              <a:t>+δNoControl</a:t>
            </a:r>
            <a:r>
              <a:rPr lang="en-US" i="1" baseline="-25000" smtClean="0"/>
              <a:t>i</a:t>
            </a:r>
            <a:r>
              <a:rPr lang="en-US" smtClean="0"/>
              <a:t>+</a:t>
            </a:r>
            <a:r>
              <a:rPr lang="en-US" sz="3600" smtClean="0"/>
              <a:t> </a:t>
            </a:r>
            <a:r>
              <a:rPr lang="en-US" sz="3600" smtClean="0">
                <a:sym typeface="Symbol" pitchFamily="18" charset="2"/>
              </a:rPr>
              <a:t></a:t>
            </a:r>
            <a:r>
              <a:rPr lang="en-US" sz="3600" smtClean="0"/>
              <a:t>X</a:t>
            </a:r>
            <a:r>
              <a:rPr lang="en-US" sz="3600" i="1" baseline="-25000" smtClean="0"/>
              <a:t>i </a:t>
            </a:r>
            <a:r>
              <a:rPr lang="en-US" sz="3600" smtClean="0"/>
              <a:t>+ </a:t>
            </a:r>
            <a:r>
              <a:rPr lang="en-US" sz="3600" smtClean="0">
                <a:sym typeface="Symbol" pitchFamily="18" charset="2"/>
              </a:rPr>
              <a:t></a:t>
            </a:r>
            <a:r>
              <a:rPr lang="en-US" sz="3600" i="1" baseline="-25000" smtClean="0"/>
              <a:t>i</a:t>
            </a:r>
            <a:r>
              <a:rPr lang="en-US" i="1" baseline="-25000" smtClean="0"/>
              <a:t> </a:t>
            </a:r>
            <a:endParaRPr lang="en-US" smtClean="0"/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mtClean="0"/>
              <a:t>		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NoControl</a:t>
            </a:r>
            <a:r>
              <a:rPr lang="en-US" i="1" baseline="-25000" smtClean="0"/>
              <a:t>i</a:t>
            </a:r>
            <a:r>
              <a:rPr lang="en-US" sz="2800" smtClean="0"/>
              <a:t> = 1 for no control, 0 for sole or shared control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β</a:t>
            </a:r>
            <a:r>
              <a:rPr lang="en-US" i="1" baseline="-25000" smtClean="0"/>
              <a:t>C</a:t>
            </a:r>
            <a:r>
              <a:rPr lang="en-US" sz="2800" smtClean="0"/>
              <a:t> = treatment effect among people who report control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β</a:t>
            </a:r>
            <a:r>
              <a:rPr lang="en-US" i="1" baseline="-25000" smtClean="0"/>
              <a:t>NC</a:t>
            </a:r>
            <a:r>
              <a:rPr lang="en-US" sz="2800" smtClean="0"/>
              <a:t> = additional treatment effect among people who report no control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E48E337E-DC38-44A0-B793-FCECE40F6635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21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Effect of Treatment on Obtaining a </a:t>
            </a:r>
            <a:r>
              <a:rPr lang="en-US" sz="3600" i="1" smtClean="0"/>
              <a:t>Matrícula</a:t>
            </a:r>
            <a:r>
              <a:rPr lang="en-US" sz="3600" smtClean="0"/>
              <a:t> Card and Bank Account</a:t>
            </a:r>
          </a:p>
        </p:txBody>
      </p:sp>
      <p:pic>
        <p:nvPicPr>
          <p:cNvPr id="27652" name="Picture 5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8915400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E78CB7B2-65D5-41F7-A79C-5E36BB158709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22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Effect of Treatment on Income, Remittances and Savings</a:t>
            </a:r>
          </a:p>
        </p:txBody>
      </p:sp>
      <p:pic>
        <p:nvPicPr>
          <p:cNvPr id="28676" name="Picture 577"/>
          <p:cNvPicPr>
            <a:picLocks noChangeAspect="1" noChangeArrowheads="1"/>
          </p:cNvPicPr>
          <p:nvPr/>
        </p:nvPicPr>
        <p:blipFill>
          <a:blip r:embed="rId2" cstate="print"/>
          <a:srcRect r="-1981" b="47287"/>
          <a:stretch>
            <a:fillRect/>
          </a:stretch>
        </p:blipFill>
        <p:spPr bwMode="auto">
          <a:xfrm>
            <a:off x="685800" y="1447800"/>
            <a:ext cx="7848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3962400"/>
            <a:ext cx="8001000" cy="2438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3B90C8-FE6C-4F57-9010-93CE61889B3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0723" name="Title 1"/>
          <p:cNvSpPr>
            <a:spLocks noGrp="1"/>
          </p:cNvSpPr>
          <p:nvPr>
            <p:ph type="title" idx="4294967295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Summary of Treatment Effects </a:t>
            </a:r>
            <a:br>
              <a:rPr lang="en-US" sz="3600" smtClean="0"/>
            </a:br>
            <a:r>
              <a:rPr lang="en-US" sz="3600" smtClean="0"/>
              <a:t>by Reported Control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304800" y="1295400"/>
          <a:ext cx="8001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524000"/>
                <a:gridCol w="22098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ITT,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ITT,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Shared</a:t>
                      </a:r>
                      <a:r>
                        <a:rPr lang="en-US" baseline="0" dirty="0" smtClean="0"/>
                        <a:t> or Sole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p-value, effects equal?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Obtained</a:t>
                      </a:r>
                      <a:r>
                        <a:rPr lang="en-US" baseline="0" dirty="0" smtClean="0"/>
                        <a:t> a </a:t>
                      </a:r>
                      <a:r>
                        <a:rPr lang="en-US" baseline="0" dirty="0" err="1" smtClean="0"/>
                        <a:t>matrícula</a:t>
                      </a:r>
                      <a:r>
                        <a:rPr lang="en-US" baseline="0" dirty="0" smtClean="0"/>
                        <a:t> card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Opened</a:t>
                      </a:r>
                      <a:r>
                        <a:rPr lang="en-US" baseline="0" dirty="0" smtClean="0"/>
                        <a:t> a US bank 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&lt;0.001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$575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-$42 (</a:t>
                      </a:r>
                      <a:r>
                        <a:rPr lang="en-US" dirty="0" err="1" smtClean="0"/>
                        <a:t>insig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0.037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Remittances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-9.4% ≈ -$391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-3.5% (</a:t>
                      </a:r>
                      <a:r>
                        <a:rPr lang="en-US" dirty="0" err="1" smtClean="0"/>
                        <a:t>insig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≈ -$145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Savings Flows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12.0% ≈ $499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6.3% ≈ $262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0.128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US Savings Flows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15.2% ≈ $632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2.8% (</a:t>
                      </a:r>
                      <a:r>
                        <a:rPr lang="en-US" dirty="0" err="1" smtClean="0"/>
                        <a:t>insig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≈ $117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0.001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Mexico Savings Flows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-3.2% ≈ -$133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3.5% ≈ $145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&lt;0.001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71" name="Rectangle 5"/>
          <p:cNvSpPr>
            <a:spLocks noChangeArrowheads="1"/>
          </p:cNvSpPr>
          <p:nvPr/>
        </p:nvSpPr>
        <p:spPr bwMode="auto">
          <a:xfrm>
            <a:off x="533400" y="4724400"/>
            <a:ext cx="739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CEBB92E6-6EC6-4289-8D86-16F1301A13BD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mtClean="0"/>
              <a:t>Motivation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371600"/>
            <a:ext cx="8382000" cy="5105400"/>
          </a:xfrm>
        </p:spPr>
        <p:txBody>
          <a:bodyPr/>
          <a:lstStyle/>
          <a:p>
            <a:pPr eaLnBrk="1" hangingPunct="1"/>
            <a:r>
              <a:rPr lang="en-US" sz="2400" smtClean="0"/>
              <a:t>1 in 10 US household do not have a transactions account</a:t>
            </a:r>
          </a:p>
          <a:p>
            <a:pPr eaLnBrk="1" hangingPunct="1"/>
            <a:r>
              <a:rPr lang="en-US" sz="2400" smtClean="0"/>
              <a:t>The poor, minorities and immigrants more likely to be unbanked</a:t>
            </a:r>
          </a:p>
          <a:p>
            <a:pPr eaLnBrk="1" hangingPunct="1"/>
            <a:r>
              <a:rPr lang="en-US" sz="2400" smtClean="0"/>
              <a:t>Better understand the causal impact of extending bank access to the unbanked</a:t>
            </a:r>
          </a:p>
          <a:p>
            <a:pPr lvl="1" eaLnBrk="1" hangingPunct="1"/>
            <a:r>
              <a:rPr lang="en-US" sz="2000" smtClean="0"/>
              <a:t>Many studies estimating correlations between being banked and savings (e.g., Amuedo-Dorantes and Bansak 2006)</a:t>
            </a:r>
          </a:p>
          <a:p>
            <a:pPr lvl="1" eaLnBrk="1" hangingPunct="1"/>
            <a:r>
              <a:rPr lang="en-US" sz="2000" smtClean="0"/>
              <a:t>Little evidence with causal interpretation</a:t>
            </a:r>
          </a:p>
          <a:p>
            <a:pPr lvl="2" eaLnBrk="1" hangingPunct="1"/>
            <a:r>
              <a:rPr lang="en-US" sz="1600" smtClean="0"/>
              <a:t>US context: Individual Development Accounts experiment in Tulsa, Oklahoma (Mills, Gale, Patterson and Apostolov 2006, Sherraden 2009)</a:t>
            </a:r>
          </a:p>
          <a:p>
            <a:pPr lvl="2" eaLnBrk="1" hangingPunct="1"/>
            <a:r>
              <a:rPr lang="en-US" sz="1600" smtClean="0"/>
              <a:t>Developing country context: Dupas and Robinson (2009) randomized experiment; Aportela (1999) and Burgess and Pande (2005) natural experiments </a:t>
            </a:r>
          </a:p>
          <a:p>
            <a:pPr lvl="1" eaLnBrk="1" hangingPunct="1"/>
            <a:r>
              <a:rPr lang="en-US" sz="2000" smtClean="0"/>
              <a:t>This study provides first experimental evidence on effects of bank accounts in US context</a:t>
            </a:r>
          </a:p>
          <a:p>
            <a:pPr lvl="2" eaLnBrk="1" hangingPunct="1">
              <a:buFont typeface="Arial" charset="0"/>
              <a:buNone/>
            </a:pPr>
            <a:endParaRPr lang="en-US" sz="2000" smtClean="0"/>
          </a:p>
          <a:p>
            <a:pPr lvl="1" eaLnBrk="1" hangingPunct="1"/>
            <a:endParaRPr lang="en-US" sz="20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EA11281D-49C2-455E-BFF3-DF513F880EFA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4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mtClean="0"/>
              <a:t>Motivation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371600"/>
            <a:ext cx="8382000" cy="5105400"/>
          </a:xfrm>
        </p:spPr>
        <p:txBody>
          <a:bodyPr/>
          <a:lstStyle/>
          <a:p>
            <a:pPr eaLnBrk="1" hangingPunct="1"/>
            <a:r>
              <a:rPr lang="en-US" sz="2800" smtClean="0"/>
              <a:t>Better understand remittance behavior</a:t>
            </a:r>
          </a:p>
          <a:p>
            <a:pPr lvl="1" eaLnBrk="1" hangingPunct="1"/>
            <a:r>
              <a:rPr lang="en-US" sz="2400" smtClean="0"/>
              <a:t>3% of world’s population lives outside their country of birth, and many remit earnings </a:t>
            </a:r>
          </a:p>
          <a:p>
            <a:pPr lvl="1" eaLnBrk="1" hangingPunct="1"/>
            <a:r>
              <a:rPr lang="en-US" sz="2400" smtClean="0"/>
              <a:t>Remittance flows to developing countries totaled $338 billion in 2008</a:t>
            </a:r>
          </a:p>
          <a:p>
            <a:pPr lvl="2" eaLnBrk="1" hangingPunct="1"/>
            <a:r>
              <a:rPr lang="en-US" sz="2000" smtClean="0"/>
              <a:t>Mexico: $26 billion remittances, which is 2% of GDP and greater than FDI flows!</a:t>
            </a:r>
          </a:p>
          <a:p>
            <a:pPr lvl="1" eaLnBrk="1" hangingPunct="1"/>
            <a:r>
              <a:rPr lang="en-US" sz="2400" smtClean="0"/>
              <a:t>Not much is known about how migrants decide how much to remit</a:t>
            </a:r>
          </a:p>
          <a:p>
            <a:pPr lvl="1" eaLnBrk="1" hangingPunct="1"/>
            <a:r>
              <a:rPr lang="en-US" sz="2400" smtClean="0"/>
              <a:t>This study examines the role of a having a US bank account on migrants’ remittances</a:t>
            </a:r>
            <a:endParaRPr lang="en-US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2C8AD11B-68DB-4BC2-89D2-33DF5903BF34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5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371600"/>
            <a:ext cx="8382000" cy="5105400"/>
          </a:xfrm>
        </p:spPr>
        <p:txBody>
          <a:bodyPr/>
          <a:lstStyle/>
          <a:p>
            <a:pPr eaLnBrk="1" hangingPunct="1"/>
            <a:r>
              <a:rPr lang="en-US" sz="2800" smtClean="0"/>
              <a:t>Mexican immigrants</a:t>
            </a:r>
          </a:p>
          <a:p>
            <a:pPr lvl="1" eaLnBrk="1" hangingPunct="1"/>
            <a:r>
              <a:rPr lang="en-US" sz="2400" smtClean="0"/>
              <a:t>31% of US foreign-born population and 4% of the total US population </a:t>
            </a:r>
          </a:p>
          <a:p>
            <a:pPr lvl="1" eaLnBrk="1" hangingPunct="1"/>
            <a:r>
              <a:rPr lang="en-US" sz="2400" smtClean="0"/>
              <a:t>1 in 11 Mexico-born lives in US</a:t>
            </a:r>
          </a:p>
          <a:p>
            <a:pPr lvl="1" eaLnBrk="1" hangingPunct="1"/>
            <a:r>
              <a:rPr lang="en-US" sz="2400" smtClean="0"/>
              <a:t>Over half of Mexican migrants in US are undocumented</a:t>
            </a:r>
          </a:p>
          <a:p>
            <a:pPr lvl="1" eaLnBrk="1" hangingPunct="1"/>
            <a:r>
              <a:rPr lang="en-US" sz="2400" smtClean="0"/>
              <a:t>Undocumented migrants less likely to have bank accounts (Amuedo-Dorantes and Bansak 2006—19% of migrants whose last trip to US was in 2000s had US bank account, 20% legal, 7% undocumented)</a:t>
            </a:r>
          </a:p>
          <a:p>
            <a:pPr eaLnBrk="1" hangingPunct="1"/>
            <a:r>
              <a:rPr lang="en-US" sz="2800" smtClean="0"/>
              <a:t>Some argue that difficulty of meeting documentation requirements responsible for high unbanked rate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D2C337FA-663B-4745-A3F4-DE12158AB6C0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6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371600"/>
            <a:ext cx="8382000" cy="5105400"/>
          </a:xfrm>
        </p:spPr>
        <p:txBody>
          <a:bodyPr/>
          <a:lstStyle/>
          <a:p>
            <a:pPr eaLnBrk="1" hangingPunct="1"/>
            <a:r>
              <a:rPr lang="en-US" sz="2800" smtClean="0"/>
              <a:t>2001 Patriot Act made it easier for Mexican migrants to open US bank accounts</a:t>
            </a:r>
          </a:p>
          <a:p>
            <a:pPr lvl="1" eaLnBrk="1" hangingPunct="1"/>
            <a:r>
              <a:rPr lang="en-US" sz="2400" smtClean="0"/>
              <a:t>Banks must have customer identification program</a:t>
            </a:r>
          </a:p>
          <a:p>
            <a:pPr lvl="1" eaLnBrk="1" hangingPunct="1"/>
            <a:r>
              <a:rPr lang="en-US" sz="2400" smtClean="0"/>
              <a:t>US Treasury endorses acceptance of ID issued by foreign governments, including the </a:t>
            </a:r>
            <a:r>
              <a:rPr lang="en-US" sz="2400" i="1" smtClean="0"/>
              <a:t>matrícula</a:t>
            </a:r>
            <a:r>
              <a:rPr lang="en-US" sz="2400" smtClean="0"/>
              <a:t> card</a:t>
            </a:r>
          </a:p>
          <a:p>
            <a:pPr eaLnBrk="1" hangingPunct="1"/>
            <a:r>
              <a:rPr lang="en-US" sz="2800" i="1" smtClean="0"/>
              <a:t>Matrícula consular </a:t>
            </a:r>
            <a:r>
              <a:rPr lang="en-US" sz="2800" smtClean="0"/>
              <a:t>card</a:t>
            </a:r>
          </a:p>
          <a:p>
            <a:pPr lvl="1" eaLnBrk="1" hangingPunct="1"/>
            <a:r>
              <a:rPr lang="en-US" sz="2400" smtClean="0"/>
              <a:t>Issued by the Mexican Consulate</a:t>
            </a:r>
          </a:p>
          <a:p>
            <a:pPr lvl="1" eaLnBrk="1" hangingPunct="1"/>
            <a:r>
              <a:rPr lang="en-US" sz="2400" smtClean="0"/>
              <a:t>Began in 1871 as a way for Consulate to keep track of Mexican nationals outside of Mexico for tax and consular reasons</a:t>
            </a:r>
          </a:p>
          <a:p>
            <a:pPr lvl="1" eaLnBrk="1" hangingPunct="1"/>
            <a:r>
              <a:rPr lang="en-US" sz="2400" smtClean="0"/>
              <a:t>Demand increased after Patriot Act</a:t>
            </a:r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65F580E5-7A20-47AF-9DDA-ECEE250E927A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7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How to obtain a </a:t>
            </a:r>
            <a:r>
              <a:rPr lang="en-US" sz="2400" i="1" smtClean="0"/>
              <a:t>matrícula</a:t>
            </a:r>
            <a:r>
              <a:rPr lang="en-US" sz="2400" smtClean="0"/>
              <a:t> card</a:t>
            </a:r>
          </a:p>
          <a:p>
            <a:pPr lvl="1" eaLnBrk="1" hangingPunct="1"/>
            <a:r>
              <a:rPr lang="en-US" sz="2000" smtClean="0"/>
              <a:t>Apply in person</a:t>
            </a:r>
          </a:p>
          <a:p>
            <a:pPr lvl="1" eaLnBrk="1" hangingPunct="1"/>
            <a:r>
              <a:rPr lang="en-US" sz="2000" smtClean="0"/>
              <a:t>Provide proof of:</a:t>
            </a:r>
          </a:p>
          <a:p>
            <a:pPr lvl="2" eaLnBrk="1" hangingPunct="1"/>
            <a:r>
              <a:rPr lang="en-US" sz="1800" smtClean="0"/>
              <a:t>Mexican nationality</a:t>
            </a:r>
          </a:p>
          <a:p>
            <a:pPr lvl="2" eaLnBrk="1" hangingPunct="1"/>
            <a:r>
              <a:rPr lang="en-US" sz="1800" smtClean="0"/>
              <a:t>Identity</a:t>
            </a:r>
          </a:p>
          <a:p>
            <a:pPr lvl="2" eaLnBrk="1" hangingPunct="1"/>
            <a:r>
              <a:rPr lang="en-US" sz="1800" smtClean="0"/>
              <a:t>Domicile in place under Consulate’s jurisdiction</a:t>
            </a:r>
          </a:p>
          <a:p>
            <a:pPr lvl="1" eaLnBrk="1" hangingPunct="1"/>
            <a:r>
              <a:rPr lang="en-US" sz="2000" smtClean="0"/>
              <a:t>$27 application fee</a:t>
            </a:r>
          </a:p>
          <a:p>
            <a:pPr lvl="1" eaLnBrk="1" hangingPunct="1"/>
            <a:endParaRPr lang="en-US" sz="2000" smtClean="0"/>
          </a:p>
        </p:txBody>
      </p:sp>
      <p:pic>
        <p:nvPicPr>
          <p:cNvPr id="11269" name="Picture 1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66800" y="4191000"/>
            <a:ext cx="6705600" cy="2230438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270170C0-283E-4EE1-B358-061BF6E28D58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8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Uses of a </a:t>
            </a:r>
            <a:r>
              <a:rPr lang="en-US" sz="2400" i="1" smtClean="0"/>
              <a:t>matrícula</a:t>
            </a:r>
            <a:r>
              <a:rPr lang="en-US" sz="2400" smtClean="0"/>
              <a:t> card</a:t>
            </a:r>
          </a:p>
          <a:p>
            <a:pPr lvl="1" eaLnBrk="1" hangingPunct="1"/>
            <a:r>
              <a:rPr lang="en-US" sz="2000" smtClean="0"/>
              <a:t>Some banks, local police departments and local governments accept matricula cards as valid IDs</a:t>
            </a:r>
          </a:p>
          <a:p>
            <a:pPr lvl="1" eaLnBrk="1" hangingPunct="1"/>
            <a:r>
              <a:rPr lang="en-US" sz="2000" smtClean="0"/>
              <a:t>Appears to do little else </a:t>
            </a:r>
          </a:p>
          <a:p>
            <a:pPr lvl="2" eaLnBrk="1" hangingPunct="1"/>
            <a:r>
              <a:rPr lang="en-US" sz="1800" smtClean="0"/>
              <a:t>Does not establish legal status</a:t>
            </a:r>
          </a:p>
          <a:p>
            <a:pPr lvl="2" eaLnBrk="1" hangingPunct="1"/>
            <a:r>
              <a:rPr lang="en-US" sz="1800" smtClean="0"/>
              <a:t>Does not help get driver’s license in state of our study</a:t>
            </a:r>
          </a:p>
          <a:p>
            <a:pPr lvl="2" eaLnBrk="1" hangingPunct="1"/>
            <a:r>
              <a:rPr lang="en-US" sz="1800" smtClean="0"/>
              <a:t>Does not provide access to government welfare and health benefits</a:t>
            </a:r>
          </a:p>
          <a:p>
            <a:pPr lvl="2" eaLnBrk="1" hangingPunct="1"/>
            <a:r>
              <a:rPr lang="en-US" sz="1800" smtClean="0"/>
              <a:t>Not required for use of local services in city of our study</a:t>
            </a:r>
          </a:p>
          <a:p>
            <a:pPr eaLnBrk="1" hangingPunct="1"/>
            <a:r>
              <a:rPr lang="en-US" sz="2400" smtClean="0"/>
              <a:t>Exploit institutional feature that </a:t>
            </a:r>
            <a:r>
              <a:rPr lang="en-US" sz="2400" i="1" smtClean="0"/>
              <a:t>matrícula</a:t>
            </a:r>
            <a:r>
              <a:rPr lang="en-US" sz="2400" smtClean="0"/>
              <a:t> card is used by undocumented migrants to open bank accounts (but apparently useful for little else) to design an experiment that provides exogenous variation in having a US bank account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F6EE6-9FBB-4429-9C5E-1DCAA6AB3CA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Experimental Design and Implementation: Overview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Randomized field experiment providing Mexican migrants with assistance in obtaining a </a:t>
            </a:r>
            <a:r>
              <a:rPr lang="en-US" sz="2400" i="1" smtClean="0"/>
              <a:t>matrícula</a:t>
            </a:r>
            <a:r>
              <a:rPr lang="en-US" sz="2400" smtClean="0"/>
              <a:t> card</a:t>
            </a:r>
          </a:p>
          <a:p>
            <a:pPr eaLnBrk="1" hangingPunct="1"/>
            <a:r>
              <a:rPr lang="en-US" sz="2400" smtClean="0"/>
              <a:t>Both control and treatment group received:</a:t>
            </a:r>
          </a:p>
          <a:p>
            <a:pPr lvl="1" eaLnBrk="1" hangingPunct="1"/>
            <a:r>
              <a:rPr lang="en-US" sz="2000" smtClean="0"/>
              <a:t>Same information regarding </a:t>
            </a:r>
            <a:r>
              <a:rPr lang="en-US" sz="2000" i="1" smtClean="0"/>
              <a:t>matrícula</a:t>
            </a:r>
            <a:r>
              <a:rPr lang="en-US" sz="2000" smtClean="0"/>
              <a:t> application process and US bank account  </a:t>
            </a:r>
          </a:p>
          <a:p>
            <a:pPr lvl="1" eaLnBrk="1" hangingPunct="1"/>
            <a:r>
              <a:rPr lang="en-US" sz="2000" smtClean="0"/>
              <a:t>Same stamped letter that constitutes proof of domicile</a:t>
            </a:r>
          </a:p>
          <a:p>
            <a:pPr eaLnBrk="1" hangingPunct="1"/>
            <a:r>
              <a:rPr lang="en-US" sz="2400" smtClean="0"/>
              <a:t>Treatment group offered:</a:t>
            </a:r>
          </a:p>
          <a:p>
            <a:pPr lvl="1" eaLnBrk="1" hangingPunct="1"/>
            <a:r>
              <a:rPr lang="en-US" sz="2000" smtClean="0"/>
              <a:t>Help with documents: document screening, help securing documents</a:t>
            </a:r>
          </a:p>
          <a:p>
            <a:pPr lvl="1" eaLnBrk="1" hangingPunct="1"/>
            <a:r>
              <a:rPr lang="en-US" sz="2000" smtClean="0"/>
              <a:t>Appointment with Consulate, transportation to Consulate, help filling out application</a:t>
            </a:r>
          </a:p>
          <a:p>
            <a:pPr lvl="1" eaLnBrk="1" hangingPunct="1"/>
            <a:r>
              <a:rPr lang="en-US" sz="2000" smtClean="0"/>
              <a:t>$27 application fee</a:t>
            </a:r>
          </a:p>
          <a:p>
            <a:pPr lvl="1" eaLnBrk="1" hangingPunct="1"/>
            <a:r>
              <a:rPr lang="en-US" sz="2000" smtClean="0"/>
              <a:t>Reminders to open a US bank account</a:t>
            </a:r>
          </a:p>
          <a:p>
            <a:pPr eaLnBrk="1" hangingPunct="1"/>
            <a:endParaRPr lang="en-US" sz="2400" smtClean="0"/>
          </a:p>
          <a:p>
            <a:pPr eaLnBrk="1" hangingPunct="1">
              <a:buFont typeface="Arial" charset="0"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10076</TotalTime>
  <Words>1047</Words>
  <Application>Microsoft Office PowerPoint</Application>
  <PresentationFormat>On-screen Show (4:3)</PresentationFormat>
  <Paragraphs>183</Paragraphs>
  <Slides>23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Impact of Bank Accounts on Migrant Savings and Remittances:  Evidence from a Field Experiment</vt:lpstr>
      <vt:lpstr>Research Questions</vt:lpstr>
      <vt:lpstr>Motivation</vt:lpstr>
      <vt:lpstr>Motivation</vt:lpstr>
      <vt:lpstr>Background</vt:lpstr>
      <vt:lpstr>Background</vt:lpstr>
      <vt:lpstr>Background</vt:lpstr>
      <vt:lpstr>Background</vt:lpstr>
      <vt:lpstr>Experimental Design and Implementation: Overview</vt:lpstr>
      <vt:lpstr>Experimental Design and Implementation: Study Participants</vt:lpstr>
      <vt:lpstr>Comparison of Control and Treatment Groups at Baseline</vt:lpstr>
      <vt:lpstr>Study Outcomes</vt:lpstr>
      <vt:lpstr>Comparison of Control and Treatment Groups’ Income, Remittances and Savings at Baseline</vt:lpstr>
      <vt:lpstr>Estimation Framework</vt:lpstr>
      <vt:lpstr>Effect of Treatment on Obtaining a Matrícula Card</vt:lpstr>
      <vt:lpstr>Effect of Treatment on Obtaining a US Bank Account</vt:lpstr>
      <vt:lpstr>Effect of Treatment on Income, Remittances and Savings</vt:lpstr>
      <vt:lpstr>Effect of Treatment on Income, Remittances and Savings</vt:lpstr>
      <vt:lpstr>Summary of Treatment Effects</vt:lpstr>
      <vt:lpstr>Heterogeneity in Treatment Effects</vt:lpstr>
      <vt:lpstr>Effect of Treatment on Obtaining a Matrícula Card and Bank Account</vt:lpstr>
      <vt:lpstr>Effect of Treatment on Income, Remittances and Savings</vt:lpstr>
      <vt:lpstr>Summary of Treatment Effects  by Reported Control</vt:lpstr>
    </vt:vector>
  </TitlesOfParts>
  <Company>University of Houston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bank accounts on migrant savings and remittances: Evidence from a field experiment</dc:title>
  <dc:creator>Leonie Karkoviata</dc:creator>
  <cp:lastModifiedBy>Matthew Beaudoin</cp:lastModifiedBy>
  <cp:revision>867</cp:revision>
  <dcterms:created xsi:type="dcterms:W3CDTF">2009-04-06T14:06:12Z</dcterms:created>
  <dcterms:modified xsi:type="dcterms:W3CDTF">2011-06-03T13:35:07Z</dcterms:modified>
</cp:coreProperties>
</file>