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2503B6A-D477-42C5-AA6C-75B786E90457}" type="datetimeFigureOut">
              <a:rPr lang="en-US" smtClean="0"/>
              <a:pPr/>
              <a:t>6/15/2011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E949D70-476D-4C04-B0F4-B89FB01867C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503B6A-D477-42C5-AA6C-75B786E90457}" type="datetimeFigureOut">
              <a:rPr lang="en-US" smtClean="0"/>
              <a:pPr/>
              <a:t>6/15/2011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949D70-476D-4C04-B0F4-B89FB01867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503B6A-D477-42C5-AA6C-75B786E90457}" type="datetimeFigureOut">
              <a:rPr lang="en-US" smtClean="0"/>
              <a:pPr/>
              <a:t>6/15/2011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949D70-476D-4C04-B0F4-B89FB01867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503B6A-D477-42C5-AA6C-75B786E90457}" type="datetimeFigureOut">
              <a:rPr lang="en-US" smtClean="0"/>
              <a:pPr/>
              <a:t>6/15/2011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949D70-476D-4C04-B0F4-B89FB01867C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2503B6A-D477-42C5-AA6C-75B786E90457}" type="datetimeFigureOut">
              <a:rPr lang="en-US" smtClean="0"/>
              <a:pPr/>
              <a:t>6/15/2011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949D70-476D-4C04-B0F4-B89FB01867C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503B6A-D477-42C5-AA6C-75B786E90457}" type="datetimeFigureOut">
              <a:rPr lang="en-US" smtClean="0"/>
              <a:pPr/>
              <a:t>6/15/2011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949D70-476D-4C04-B0F4-B89FB01867C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2503B6A-D477-42C5-AA6C-75B786E90457}" type="datetimeFigureOut">
              <a:rPr lang="en-US" smtClean="0"/>
              <a:pPr/>
              <a:t>6/15/2011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E949D70-476D-4C04-B0F4-B89FB01867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2503B6A-D477-42C5-AA6C-75B786E90457}" type="datetimeFigureOut">
              <a:rPr lang="en-US" smtClean="0"/>
              <a:pPr/>
              <a:t>6/15/2011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E949D70-476D-4C04-B0F4-B89FB01867C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2503B6A-D477-42C5-AA6C-75B786E90457}" type="datetimeFigureOut">
              <a:rPr lang="en-US" smtClean="0"/>
              <a:pPr/>
              <a:t>6/15/2011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E949D70-476D-4C04-B0F4-B89FB01867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2503B6A-D477-42C5-AA6C-75B786E90457}" type="datetimeFigureOut">
              <a:rPr lang="en-US" smtClean="0"/>
              <a:pPr/>
              <a:t>6/15/2011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949D70-476D-4C04-B0F4-B89FB01867C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2503B6A-D477-42C5-AA6C-75B786E90457}" type="datetimeFigureOut">
              <a:rPr lang="en-US" smtClean="0"/>
              <a:pPr/>
              <a:t>6/15/2011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E949D70-476D-4C04-B0F4-B89FB01867C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2503B6A-D477-42C5-AA6C-75B786E90457}" type="datetimeFigureOut">
              <a:rPr lang="en-US" smtClean="0"/>
              <a:pPr/>
              <a:t>6/15/2011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E949D70-476D-4C04-B0F4-B89FB01867C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CA" sz="4000" i="1" dirty="0"/>
              <a:t>Tigers, Coyotes and Cats: </a:t>
            </a:r>
            <a:r>
              <a:rPr lang="en-CA" sz="4000" i="1" dirty="0" smtClean="0"/>
              <a:t>Precariousness and </a:t>
            </a:r>
            <a:r>
              <a:rPr lang="en-CA" sz="4000" i="1" dirty="0"/>
              <a:t>Masculinity among Mexican Migrant Workers in Canada</a:t>
            </a:r>
            <a:r>
              <a:rPr lang="en-US" sz="4000" dirty="0"/>
              <a:t/>
            </a:r>
            <a:br>
              <a:rPr lang="en-US" sz="4000" dirty="0"/>
            </a:br>
            <a:endParaRPr lang="en-US" sz="4000" dirty="0"/>
          </a:p>
        </p:txBody>
      </p:sp>
      <p:sp>
        <p:nvSpPr>
          <p:cNvPr id="3" name="Subtitle 2"/>
          <p:cNvSpPr>
            <a:spLocks noGrp="1"/>
          </p:cNvSpPr>
          <p:nvPr>
            <p:ph type="subTitle" idx="1"/>
          </p:nvPr>
        </p:nvSpPr>
        <p:spPr/>
        <p:txBody>
          <a:bodyPr/>
          <a:lstStyle/>
          <a:p>
            <a:r>
              <a:rPr lang="en-CA" dirty="0">
                <a:solidFill>
                  <a:schemeClr val="tx1"/>
                </a:solidFill>
              </a:rPr>
              <a:t>Tanya Basok, </a:t>
            </a:r>
            <a:r>
              <a:rPr lang="en-CA" dirty="0" err="1">
                <a:solidFill>
                  <a:schemeClr val="tx1"/>
                </a:solidFill>
              </a:rPr>
              <a:t>Danièle</a:t>
            </a:r>
            <a:r>
              <a:rPr lang="en-CA" dirty="0">
                <a:solidFill>
                  <a:schemeClr val="tx1"/>
                </a:solidFill>
              </a:rPr>
              <a:t> </a:t>
            </a:r>
            <a:r>
              <a:rPr lang="en-CA" dirty="0" err="1">
                <a:solidFill>
                  <a:schemeClr val="tx1"/>
                </a:solidFill>
              </a:rPr>
              <a:t>Bélanger</a:t>
            </a:r>
            <a:r>
              <a:rPr lang="en-CA" dirty="0">
                <a:solidFill>
                  <a:schemeClr val="tx1"/>
                </a:solidFill>
              </a:rPr>
              <a:t>, and </a:t>
            </a:r>
            <a:r>
              <a:rPr lang="en-CA" dirty="0" err="1">
                <a:solidFill>
                  <a:schemeClr val="tx1"/>
                </a:solidFill>
              </a:rPr>
              <a:t>Eloy</a:t>
            </a:r>
            <a:r>
              <a:rPr lang="en-CA" dirty="0">
                <a:solidFill>
                  <a:schemeClr val="tx1"/>
                </a:solidFill>
              </a:rPr>
              <a:t> Rivas </a:t>
            </a:r>
            <a:endParaRPr lang="en-US" dirty="0">
              <a:solidFill>
                <a:schemeClr val="tx1"/>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1966 – Jamaican program</a:t>
            </a:r>
          </a:p>
          <a:p>
            <a:r>
              <a:rPr lang="en-US" dirty="0" smtClean="0"/>
              <a:t>1974 – Mexican program</a:t>
            </a:r>
          </a:p>
          <a:p>
            <a:r>
              <a:rPr lang="en-US" dirty="0" smtClean="0"/>
              <a:t>20,000 workers annually</a:t>
            </a:r>
          </a:p>
          <a:p>
            <a:r>
              <a:rPr lang="en-US" dirty="0" smtClean="0"/>
              <a:t>2002: </a:t>
            </a:r>
            <a:r>
              <a:rPr lang="en-CA" dirty="0" smtClean="0"/>
              <a:t>Low Skilled Workers Pilot Project (LSWPP),</a:t>
            </a:r>
          </a:p>
          <a:p>
            <a:r>
              <a:rPr lang="en-CA" dirty="0" smtClean="0"/>
              <a:t>10,000 LSPWW workers annually</a:t>
            </a:r>
          </a:p>
          <a:p>
            <a:r>
              <a:rPr lang="en-CA" dirty="0" smtClean="0"/>
              <a:t>Unauthorized migrants</a:t>
            </a:r>
          </a:p>
          <a:p>
            <a:r>
              <a:rPr lang="en-CA" dirty="0" smtClean="0"/>
              <a:t>Leamington (South-Western Ontario): 3,000-4,000 migrant workers </a:t>
            </a:r>
            <a:r>
              <a:rPr lang="en-US" dirty="0" smtClean="0"/>
              <a:t>  </a:t>
            </a:r>
          </a:p>
        </p:txBody>
      </p:sp>
      <p:sp>
        <p:nvSpPr>
          <p:cNvPr id="2" name="Title 1"/>
          <p:cNvSpPr>
            <a:spLocks noGrp="1"/>
          </p:cNvSpPr>
          <p:nvPr>
            <p:ph type="title"/>
          </p:nvPr>
        </p:nvSpPr>
        <p:spPr/>
        <p:txBody>
          <a:bodyPr>
            <a:normAutofit fontScale="90000"/>
          </a:bodyPr>
          <a:lstStyle/>
          <a:p>
            <a:r>
              <a:rPr lang="en-US" dirty="0" smtClean="0"/>
              <a:t>SAWP and other agricultural workers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dirty="0" smtClean="0"/>
              <a:t>Summer, 2010</a:t>
            </a:r>
          </a:p>
          <a:p>
            <a:r>
              <a:rPr lang="en-US" sz="3200" dirty="0" smtClean="0"/>
              <a:t>Interviewed 30 workers</a:t>
            </a:r>
          </a:p>
          <a:p>
            <a:r>
              <a:rPr lang="en-US" sz="3200" dirty="0" smtClean="0"/>
              <a:t>Three themes</a:t>
            </a:r>
          </a:p>
          <a:p>
            <a:pPr lvl="1"/>
            <a:r>
              <a:rPr lang="en-CA" sz="3200" dirty="0" smtClean="0"/>
              <a:t>increased pressure </a:t>
            </a:r>
          </a:p>
          <a:p>
            <a:pPr lvl="1"/>
            <a:r>
              <a:rPr lang="en-CA" sz="3200" dirty="0" smtClean="0"/>
              <a:t>competition</a:t>
            </a:r>
          </a:p>
          <a:p>
            <a:pPr lvl="1"/>
            <a:r>
              <a:rPr lang="en-CA" sz="3200" dirty="0" smtClean="0"/>
              <a:t>strong drive to outperform other workers</a:t>
            </a:r>
            <a:endParaRPr lang="en-US" sz="3200" dirty="0"/>
          </a:p>
        </p:txBody>
      </p:sp>
      <p:sp>
        <p:nvSpPr>
          <p:cNvPr id="3" name="Title 2"/>
          <p:cNvSpPr>
            <a:spLocks noGrp="1"/>
          </p:cNvSpPr>
          <p:nvPr>
            <p:ph type="title"/>
          </p:nvPr>
        </p:nvSpPr>
        <p:spPr/>
        <p:txBody>
          <a:bodyPr/>
          <a:lstStyle/>
          <a:p>
            <a:r>
              <a:rPr lang="en-US" dirty="0" smtClean="0"/>
              <a:t>Our study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Fear of being replaced by Guatemalan, Thai, or Caribbean workers</a:t>
            </a:r>
          </a:p>
          <a:p>
            <a:r>
              <a:rPr lang="en-US" dirty="0" smtClean="0"/>
              <a:t>No perceived threat from unauthorized workers</a:t>
            </a:r>
          </a:p>
          <a:p>
            <a:r>
              <a:rPr lang="en-US" dirty="0" smtClean="0"/>
              <a:t>Manufactured threat of replacement</a:t>
            </a:r>
          </a:p>
          <a:p>
            <a:r>
              <a:rPr lang="en-US" dirty="0" smtClean="0"/>
              <a:t>Response: </a:t>
            </a:r>
            <a:r>
              <a:rPr lang="en-CA" dirty="0" smtClean="0"/>
              <a:t>construct themselves as the most experienced, toughest, fastest and best workers of the region.  </a:t>
            </a:r>
            <a:endParaRPr lang="en-US" dirty="0" smtClean="0"/>
          </a:p>
          <a:p>
            <a:endParaRPr lang="en-US" dirty="0"/>
          </a:p>
        </p:txBody>
      </p:sp>
      <p:sp>
        <p:nvSpPr>
          <p:cNvPr id="3" name="Title 2"/>
          <p:cNvSpPr>
            <a:spLocks noGrp="1"/>
          </p:cNvSpPr>
          <p:nvPr>
            <p:ph type="title"/>
          </p:nvPr>
        </p:nvSpPr>
        <p:spPr/>
        <p:txBody>
          <a:bodyPr/>
          <a:lstStyle/>
          <a:p>
            <a:r>
              <a:rPr lang="en-US" dirty="0" smtClean="0"/>
              <a:t>Fear of replacement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CA" sz="2400" b="1" smtClean="0"/>
              <a:t>Tigers, coyotes and cats: The spiral of competition and hierarchization amongst workers</a:t>
            </a:r>
          </a:p>
        </p:txBody>
      </p:sp>
      <p:sp>
        <p:nvSpPr>
          <p:cNvPr id="2051" name="AutoShape 5"/>
          <p:cNvSpPr>
            <a:spLocks noChangeArrowheads="1"/>
          </p:cNvSpPr>
          <p:nvPr/>
        </p:nvSpPr>
        <p:spPr bwMode="auto">
          <a:xfrm flipH="1" flipV="1">
            <a:off x="4572000" y="2636838"/>
            <a:ext cx="3529013" cy="3240087"/>
          </a:xfrm>
          <a:prstGeom prst="curvedRightArrow">
            <a:avLst>
              <a:gd name="adj1" fmla="val 1954"/>
              <a:gd name="adj2" fmla="val 31556"/>
              <a:gd name="adj3" fmla="val 14895"/>
            </a:avLst>
          </a:prstGeom>
          <a:solidFill>
            <a:schemeClr val="accent1"/>
          </a:solidFill>
          <a:ln w="9525">
            <a:solidFill>
              <a:schemeClr val="tx1"/>
            </a:solidFill>
            <a:miter lim="800000"/>
            <a:headEnd/>
            <a:tailEnd/>
          </a:ln>
          <a:effectLst/>
        </p:spPr>
        <p:txBody>
          <a:bodyPr wrap="none" anchor="ctr"/>
          <a:lstStyle/>
          <a:p>
            <a:endParaRPr lang="en-US"/>
          </a:p>
        </p:txBody>
      </p:sp>
      <p:sp>
        <p:nvSpPr>
          <p:cNvPr id="2052" name="AutoShape 6"/>
          <p:cNvSpPr>
            <a:spLocks noChangeArrowheads="1"/>
          </p:cNvSpPr>
          <p:nvPr/>
        </p:nvSpPr>
        <p:spPr bwMode="auto">
          <a:xfrm flipH="1" flipV="1">
            <a:off x="4643438" y="1052513"/>
            <a:ext cx="3457575" cy="3455987"/>
          </a:xfrm>
          <a:prstGeom prst="curvedRightArrow">
            <a:avLst>
              <a:gd name="adj1" fmla="val 1917"/>
              <a:gd name="adj2" fmla="val 44000"/>
              <a:gd name="adj3" fmla="val 14062"/>
            </a:avLst>
          </a:prstGeom>
          <a:solidFill>
            <a:schemeClr val="accent1"/>
          </a:solidFill>
          <a:ln w="9525">
            <a:solidFill>
              <a:schemeClr val="tx1"/>
            </a:solidFill>
            <a:miter lim="800000"/>
            <a:headEnd/>
            <a:tailEnd/>
          </a:ln>
          <a:effectLst/>
        </p:spPr>
        <p:txBody>
          <a:bodyPr wrap="none" anchor="ctr"/>
          <a:lstStyle/>
          <a:p>
            <a:endParaRPr lang="en-US"/>
          </a:p>
        </p:txBody>
      </p:sp>
      <p:sp>
        <p:nvSpPr>
          <p:cNvPr id="2053" name="AutoShape 7"/>
          <p:cNvSpPr>
            <a:spLocks noChangeArrowheads="1"/>
          </p:cNvSpPr>
          <p:nvPr/>
        </p:nvSpPr>
        <p:spPr bwMode="auto">
          <a:xfrm>
            <a:off x="1619250" y="3068638"/>
            <a:ext cx="2952750" cy="1657350"/>
          </a:xfrm>
          <a:prstGeom prst="curvedRightArrow">
            <a:avLst>
              <a:gd name="adj1" fmla="val 6995"/>
              <a:gd name="adj2" fmla="val 26995"/>
              <a:gd name="adj3" fmla="val 59387"/>
            </a:avLst>
          </a:prstGeom>
          <a:solidFill>
            <a:schemeClr val="accent1"/>
          </a:solidFill>
          <a:ln w="9525">
            <a:solidFill>
              <a:schemeClr val="tx1"/>
            </a:solidFill>
            <a:miter lim="800000"/>
            <a:headEnd/>
            <a:tailEnd/>
          </a:ln>
          <a:effectLst/>
        </p:spPr>
        <p:txBody>
          <a:bodyPr wrap="none" anchor="ctr"/>
          <a:lstStyle/>
          <a:p>
            <a:endParaRPr lang="en-US"/>
          </a:p>
        </p:txBody>
      </p:sp>
      <p:pic>
        <p:nvPicPr>
          <p:cNvPr id="2054" name="Picture 8"/>
          <p:cNvPicPr>
            <a:picLocks noChangeAspect="1" noChangeArrowheads="1"/>
          </p:cNvPicPr>
          <p:nvPr/>
        </p:nvPicPr>
        <p:blipFill>
          <a:blip r:embed="rId2" cstate="print"/>
          <a:srcRect/>
          <a:stretch>
            <a:fillRect/>
          </a:stretch>
        </p:blipFill>
        <p:spPr bwMode="auto">
          <a:xfrm>
            <a:off x="2268538" y="1412875"/>
            <a:ext cx="2305050" cy="863600"/>
          </a:xfrm>
          <a:prstGeom prst="rect">
            <a:avLst/>
          </a:prstGeom>
          <a:noFill/>
          <a:ln w="9525">
            <a:noFill/>
            <a:miter lim="800000"/>
            <a:headEnd/>
            <a:tailEnd/>
          </a:ln>
          <a:effectLst/>
        </p:spPr>
      </p:pic>
      <p:pic>
        <p:nvPicPr>
          <p:cNvPr id="2055" name="Picture 9"/>
          <p:cNvPicPr>
            <a:picLocks noChangeAspect="1" noChangeArrowheads="1"/>
          </p:cNvPicPr>
          <p:nvPr/>
        </p:nvPicPr>
        <p:blipFill>
          <a:blip r:embed="rId3" cstate="print"/>
          <a:srcRect/>
          <a:stretch>
            <a:fillRect/>
          </a:stretch>
        </p:blipFill>
        <p:spPr bwMode="auto">
          <a:xfrm>
            <a:off x="2051050" y="3429000"/>
            <a:ext cx="1943100" cy="722313"/>
          </a:xfrm>
          <a:prstGeom prst="rect">
            <a:avLst/>
          </a:prstGeom>
          <a:noFill/>
          <a:ln w="9525">
            <a:noFill/>
            <a:miter lim="800000"/>
            <a:headEnd/>
            <a:tailEnd/>
          </a:ln>
          <a:effectLst/>
        </p:spPr>
      </p:pic>
      <p:pic>
        <p:nvPicPr>
          <p:cNvPr id="2056" name="Picture 10"/>
          <p:cNvPicPr>
            <a:picLocks noChangeAspect="1" noChangeArrowheads="1"/>
          </p:cNvPicPr>
          <p:nvPr/>
        </p:nvPicPr>
        <p:blipFill>
          <a:blip r:embed="rId4" cstate="print"/>
          <a:srcRect/>
          <a:stretch>
            <a:fillRect/>
          </a:stretch>
        </p:blipFill>
        <p:spPr bwMode="auto">
          <a:xfrm>
            <a:off x="1979613" y="5157788"/>
            <a:ext cx="2160587" cy="981075"/>
          </a:xfrm>
          <a:prstGeom prst="rect">
            <a:avLst/>
          </a:prstGeom>
          <a:solidFill>
            <a:schemeClr val="accent1"/>
          </a:solidFill>
          <a:ln w="9525">
            <a:noFill/>
            <a:miter lim="800000"/>
            <a:headEnd/>
            <a:tailEnd/>
          </a:ln>
          <a:effectLst/>
        </p:spPr>
      </p:pic>
      <p:sp>
        <p:nvSpPr>
          <p:cNvPr id="2057" name="Rectangle 11"/>
          <p:cNvSpPr>
            <a:spLocks noChangeArrowheads="1"/>
          </p:cNvSpPr>
          <p:nvPr/>
        </p:nvSpPr>
        <p:spPr bwMode="auto">
          <a:xfrm>
            <a:off x="2124075" y="2133600"/>
            <a:ext cx="2519363" cy="646113"/>
          </a:xfrm>
          <a:prstGeom prst="rect">
            <a:avLst/>
          </a:prstGeom>
          <a:noFill/>
          <a:ln w="9525">
            <a:noFill/>
            <a:miter lim="800000"/>
            <a:headEnd/>
            <a:tailEnd/>
          </a:ln>
          <a:effectLst/>
        </p:spPr>
        <p:txBody>
          <a:bodyPr>
            <a:spAutoFit/>
          </a:bodyPr>
          <a:lstStyle/>
          <a:p>
            <a:pPr algn="ctr"/>
            <a:r>
              <a:rPr lang="en-CA" sz="1200" b="1" dirty="0"/>
              <a:t>Tigers</a:t>
            </a:r>
            <a:r>
              <a:rPr lang="en-CA" sz="1200" dirty="0"/>
              <a:t> </a:t>
            </a:r>
          </a:p>
          <a:p>
            <a:pPr algn="ctr"/>
            <a:r>
              <a:rPr lang="en-CA" sz="1200" dirty="0"/>
              <a:t>(Young, fastest, strongest-</a:t>
            </a:r>
          </a:p>
          <a:p>
            <a:pPr algn="ctr"/>
            <a:r>
              <a:rPr lang="en-CA" sz="1200" dirty="0"/>
              <a:t>mainly undocumented-)</a:t>
            </a:r>
          </a:p>
        </p:txBody>
      </p:sp>
      <p:sp>
        <p:nvSpPr>
          <p:cNvPr id="2058" name="Rectangle 12"/>
          <p:cNvSpPr>
            <a:spLocks noChangeArrowheads="1"/>
          </p:cNvSpPr>
          <p:nvPr/>
        </p:nvSpPr>
        <p:spPr bwMode="auto">
          <a:xfrm>
            <a:off x="3851275" y="3573463"/>
            <a:ext cx="2141538" cy="549275"/>
          </a:xfrm>
          <a:prstGeom prst="rect">
            <a:avLst/>
          </a:prstGeom>
          <a:noFill/>
          <a:ln w="9525">
            <a:noFill/>
            <a:miter lim="800000"/>
            <a:headEnd/>
            <a:tailEnd/>
          </a:ln>
          <a:effectLst/>
        </p:spPr>
        <p:txBody>
          <a:bodyPr>
            <a:spAutoFit/>
          </a:bodyPr>
          <a:lstStyle/>
          <a:p>
            <a:pPr algn="ctr"/>
            <a:r>
              <a:rPr lang="en-CA" sz="1200" b="1"/>
              <a:t>Coyotes</a:t>
            </a:r>
            <a:r>
              <a:rPr lang="en-CA" sz="1200"/>
              <a:t> </a:t>
            </a:r>
          </a:p>
          <a:p>
            <a:pPr algn="ctr"/>
            <a:r>
              <a:rPr lang="en-CA" sz="1200"/>
              <a:t>(Fast, strong, experienced</a:t>
            </a:r>
            <a:r>
              <a:rPr lang="en-CA"/>
              <a:t>) </a:t>
            </a:r>
          </a:p>
        </p:txBody>
      </p:sp>
      <p:sp>
        <p:nvSpPr>
          <p:cNvPr id="2059" name="Rectangle 13"/>
          <p:cNvSpPr>
            <a:spLocks noChangeArrowheads="1"/>
          </p:cNvSpPr>
          <p:nvPr/>
        </p:nvSpPr>
        <p:spPr bwMode="auto">
          <a:xfrm>
            <a:off x="1619250" y="6126163"/>
            <a:ext cx="4032250" cy="461962"/>
          </a:xfrm>
          <a:prstGeom prst="rect">
            <a:avLst/>
          </a:prstGeom>
          <a:noFill/>
          <a:ln w="9525">
            <a:noFill/>
            <a:miter lim="800000"/>
            <a:headEnd/>
            <a:tailEnd/>
          </a:ln>
          <a:effectLst/>
        </p:spPr>
        <p:txBody>
          <a:bodyPr>
            <a:spAutoFit/>
          </a:bodyPr>
          <a:lstStyle/>
          <a:p>
            <a:pPr algn="ctr"/>
            <a:r>
              <a:rPr lang="en-CA" sz="1200" b="1"/>
              <a:t>Cats</a:t>
            </a:r>
          </a:p>
          <a:p>
            <a:pPr algn="ctr"/>
            <a:r>
              <a:rPr lang="en-CA" sz="1200"/>
              <a:t>(Young inexperienced/oldest/docile/not strong/not agile)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0"/>
            <a:ext cx="8229600" cy="1143000"/>
          </a:xfrm>
        </p:spPr>
        <p:txBody>
          <a:bodyPr/>
          <a:lstStyle/>
          <a:p>
            <a:pPr eaLnBrk="1" hangingPunct="1"/>
            <a:r>
              <a:rPr lang="en-CA" sz="2800" b="1" smtClean="0"/>
              <a:t>Masculinity and gender values among Mexican peasants</a:t>
            </a:r>
          </a:p>
        </p:txBody>
      </p:sp>
      <p:sp>
        <p:nvSpPr>
          <p:cNvPr id="3075" name="AutoShape 4"/>
          <p:cNvSpPr>
            <a:spLocks noChangeArrowheads="1"/>
          </p:cNvSpPr>
          <p:nvPr/>
        </p:nvSpPr>
        <p:spPr bwMode="auto">
          <a:xfrm>
            <a:off x="395288" y="4724400"/>
            <a:ext cx="8353425" cy="1871663"/>
          </a:xfrm>
          <a:prstGeom prst="upArrowCallout">
            <a:avLst>
              <a:gd name="adj1" fmla="val 111578"/>
              <a:gd name="adj2" fmla="val 113479"/>
              <a:gd name="adj3" fmla="val 16667"/>
              <a:gd name="adj4" fmla="val 66667"/>
            </a:avLst>
          </a:prstGeom>
          <a:solidFill>
            <a:schemeClr val="accent1"/>
          </a:solidFill>
          <a:ln w="9525">
            <a:solidFill>
              <a:schemeClr val="tx1"/>
            </a:solidFill>
            <a:miter lim="800000"/>
            <a:headEnd/>
            <a:tailEnd/>
          </a:ln>
          <a:effectLst/>
        </p:spPr>
        <p:txBody>
          <a:bodyPr wrap="none" anchor="ctr"/>
          <a:lstStyle/>
          <a:p>
            <a:pPr algn="ctr">
              <a:lnSpc>
                <a:spcPct val="80000"/>
              </a:lnSpc>
              <a:spcBef>
                <a:spcPct val="20000"/>
              </a:spcBef>
            </a:pPr>
            <a:r>
              <a:rPr lang="en-CA" sz="2000" b="1"/>
              <a:t>Hegemonic Model of gender socialization in rural Mexico</a:t>
            </a:r>
          </a:p>
          <a:p>
            <a:pPr algn="ctr">
              <a:lnSpc>
                <a:spcPct val="80000"/>
              </a:lnSpc>
              <a:spcBef>
                <a:spcPct val="20000"/>
              </a:spcBef>
            </a:pPr>
            <a:r>
              <a:rPr lang="en-CA"/>
              <a:t>-mainly embedded in subsistence economies based on</a:t>
            </a:r>
          </a:p>
          <a:p>
            <a:pPr algn="ctr">
              <a:lnSpc>
                <a:spcPct val="80000"/>
              </a:lnSpc>
              <a:spcBef>
                <a:spcPct val="20000"/>
              </a:spcBef>
            </a:pPr>
            <a:r>
              <a:rPr lang="en-CA"/>
              <a:t>organic and mechanic solidarity (as theorized by Emile Durkheim)</a:t>
            </a:r>
          </a:p>
          <a:p>
            <a:pPr algn="ctr"/>
            <a:endParaRPr lang="en-CA"/>
          </a:p>
        </p:txBody>
      </p:sp>
      <p:sp>
        <p:nvSpPr>
          <p:cNvPr id="3076" name="Rectangle 6"/>
          <p:cNvSpPr>
            <a:spLocks noChangeArrowheads="1"/>
          </p:cNvSpPr>
          <p:nvPr/>
        </p:nvSpPr>
        <p:spPr bwMode="auto">
          <a:xfrm>
            <a:off x="1908175" y="1196975"/>
            <a:ext cx="5184775" cy="3108325"/>
          </a:xfrm>
          <a:prstGeom prst="rect">
            <a:avLst/>
          </a:prstGeom>
          <a:noFill/>
          <a:ln w="9525">
            <a:noFill/>
            <a:miter lim="800000"/>
            <a:headEnd/>
            <a:tailEnd/>
          </a:ln>
          <a:effectLst/>
        </p:spPr>
        <p:txBody>
          <a:bodyPr>
            <a:spAutoFit/>
          </a:bodyPr>
          <a:lstStyle/>
          <a:p>
            <a:pPr marL="342900" indent="-342900">
              <a:buFontTx/>
              <a:buAutoNum type="arabicParenR"/>
            </a:pPr>
            <a:r>
              <a:rPr lang="en-CA" sz="1400"/>
              <a:t>Will and capacity to </a:t>
            </a:r>
            <a:r>
              <a:rPr lang="en-CA" sz="1400" b="1"/>
              <a:t>work hard</a:t>
            </a:r>
            <a:r>
              <a:rPr lang="en-CA" sz="1400"/>
              <a:t> (</a:t>
            </a:r>
            <a:r>
              <a:rPr lang="en-CA" sz="1400" i="1"/>
              <a:t>Echarle ganas</a:t>
            </a:r>
            <a:r>
              <a:rPr lang="en-CA" sz="1400"/>
              <a:t>), </a:t>
            </a:r>
          </a:p>
          <a:p>
            <a:pPr marL="342900" indent="-342900">
              <a:buFontTx/>
              <a:buAutoNum type="arabicParenR"/>
            </a:pPr>
            <a:endParaRPr lang="en-CA" sz="1400"/>
          </a:p>
          <a:p>
            <a:pPr marL="342900" indent="-342900"/>
            <a:r>
              <a:rPr lang="en-CA" sz="1400"/>
              <a:t>2)    Physical and mental </a:t>
            </a:r>
            <a:r>
              <a:rPr lang="en-CA" sz="1400" b="1"/>
              <a:t>strength</a:t>
            </a:r>
            <a:r>
              <a:rPr lang="en-CA" sz="1400"/>
              <a:t> (</a:t>
            </a:r>
            <a:r>
              <a:rPr lang="en-CA" sz="1400" i="1"/>
              <a:t>Ser fuerte</a:t>
            </a:r>
            <a:r>
              <a:rPr lang="en-CA" sz="1400"/>
              <a:t>), </a:t>
            </a:r>
          </a:p>
          <a:p>
            <a:pPr marL="342900" indent="-342900"/>
            <a:endParaRPr lang="en-CA" sz="1400"/>
          </a:p>
          <a:p>
            <a:pPr marL="342900" indent="-342900"/>
            <a:r>
              <a:rPr lang="en-CA" sz="1400"/>
              <a:t>3) </a:t>
            </a:r>
            <a:r>
              <a:rPr lang="en-CA" sz="1400" b="1"/>
              <a:t>Responsibility</a:t>
            </a:r>
            <a:r>
              <a:rPr lang="en-CA" sz="1400"/>
              <a:t> to protect their own family (</a:t>
            </a:r>
            <a:r>
              <a:rPr lang="en-CA" sz="1400" i="1"/>
              <a:t>Ser responsable</a:t>
            </a:r>
            <a:r>
              <a:rPr lang="en-CA" sz="1400"/>
              <a:t>),</a:t>
            </a:r>
          </a:p>
          <a:p>
            <a:pPr marL="342900" indent="-342900"/>
            <a:endParaRPr lang="en-CA" sz="1400"/>
          </a:p>
          <a:p>
            <a:pPr marL="342900" indent="-342900"/>
            <a:r>
              <a:rPr lang="en-CA" sz="1400"/>
              <a:t>4) </a:t>
            </a:r>
            <a:r>
              <a:rPr lang="en-CA" sz="1400" b="1"/>
              <a:t>Solidarity</a:t>
            </a:r>
            <a:r>
              <a:rPr lang="en-CA" sz="1400"/>
              <a:t> and </a:t>
            </a:r>
            <a:r>
              <a:rPr lang="en-CA" sz="1400" b="1"/>
              <a:t>empathy</a:t>
            </a:r>
            <a:r>
              <a:rPr lang="en-CA" sz="1400"/>
              <a:t> for the ‘weak’ (</a:t>
            </a:r>
            <a:r>
              <a:rPr lang="en-CA" sz="1400" i="1"/>
              <a:t>Ser bueno y protector</a:t>
            </a:r>
            <a:r>
              <a:rPr lang="en-CA" sz="1400"/>
              <a:t>),</a:t>
            </a:r>
          </a:p>
          <a:p>
            <a:pPr marL="342900" indent="-342900"/>
            <a:endParaRPr lang="en-CA" sz="1400"/>
          </a:p>
          <a:p>
            <a:pPr marL="342900" indent="-342900"/>
            <a:r>
              <a:rPr lang="en-CA" sz="1400"/>
              <a:t>5) Communitarian </a:t>
            </a:r>
            <a:r>
              <a:rPr lang="en-CA" sz="1400" b="1"/>
              <a:t>leadership</a:t>
            </a:r>
            <a:r>
              <a:rPr lang="en-CA" sz="1400"/>
              <a:t> (</a:t>
            </a:r>
            <a:r>
              <a:rPr lang="en-CA" sz="1400" i="1"/>
              <a:t>Ser el más chingón</a:t>
            </a:r>
            <a:r>
              <a:rPr lang="en-CA" sz="1400"/>
              <a:t>), </a:t>
            </a:r>
          </a:p>
          <a:p>
            <a:pPr marL="342900" indent="-342900"/>
            <a:endParaRPr lang="en-CA" sz="1400"/>
          </a:p>
          <a:p>
            <a:pPr marL="342900" indent="-342900"/>
            <a:r>
              <a:rPr lang="en-CA" sz="1400"/>
              <a:t>6) </a:t>
            </a:r>
            <a:r>
              <a:rPr lang="en-CA" sz="1400" b="1"/>
              <a:t>Self-Government</a:t>
            </a:r>
            <a:r>
              <a:rPr lang="en-CA" sz="1400"/>
              <a:t> (</a:t>
            </a:r>
            <a:r>
              <a:rPr lang="en-CA" sz="1400" i="1"/>
              <a:t>Ser independiente</a:t>
            </a:r>
            <a:r>
              <a:rPr lang="en-CA" sz="1400"/>
              <a:t>),</a:t>
            </a:r>
          </a:p>
          <a:p>
            <a:pPr marL="342900" indent="-342900"/>
            <a:endParaRPr lang="en-CA" sz="1400"/>
          </a:p>
          <a:p>
            <a:pPr marL="342900" indent="-342900"/>
            <a:r>
              <a:rPr lang="en-CA" sz="1400"/>
              <a:t> 7) </a:t>
            </a:r>
            <a:r>
              <a:rPr lang="en-CA" sz="1400" b="1"/>
              <a:t>Stoicism</a:t>
            </a:r>
            <a:r>
              <a:rPr lang="en-CA" sz="1400"/>
              <a:t> (</a:t>
            </a:r>
            <a:r>
              <a:rPr lang="en-CA" sz="1400" i="1"/>
              <a:t>No rajarse</a:t>
            </a:r>
            <a:r>
              <a:rPr lang="en-CA" sz="1400"/>
              <a:t> and </a:t>
            </a:r>
            <a:r>
              <a:rPr lang="en-CA" sz="1400" i="1"/>
              <a:t>No quejarse</a:t>
            </a:r>
            <a:r>
              <a:rPr lang="en-CA" sz="1400"/>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r>
              <a:rPr lang="en-CA" sz="4000" smtClean="0"/>
              <a:t>Labour insecurity and the reconfiguration of masculinity</a:t>
            </a:r>
          </a:p>
        </p:txBody>
      </p:sp>
      <p:sp>
        <p:nvSpPr>
          <p:cNvPr id="4099" name="Rectangle 3"/>
          <p:cNvSpPr>
            <a:spLocks noGrp="1" noChangeArrowheads="1"/>
          </p:cNvSpPr>
          <p:nvPr>
            <p:ph type="body" idx="1"/>
          </p:nvPr>
        </p:nvSpPr>
        <p:spPr/>
        <p:txBody>
          <a:bodyPr/>
          <a:lstStyle/>
          <a:p>
            <a:pPr eaLnBrk="1" hangingPunct="1">
              <a:lnSpc>
                <a:spcPct val="80000"/>
              </a:lnSpc>
            </a:pPr>
            <a:endParaRPr lang="en-CA" sz="2000" smtClean="0"/>
          </a:p>
          <a:p>
            <a:pPr eaLnBrk="1" hangingPunct="1">
              <a:lnSpc>
                <a:spcPct val="80000"/>
              </a:lnSpc>
            </a:pPr>
            <a:r>
              <a:rPr lang="en-CA" sz="2000" smtClean="0"/>
              <a:t>In the context of labour flexibilization, which demands speed, discipline, instrumental abilities, and physical resistance, the Mexican migrant workers have realized that some of their “masculine qualities” are particularly useful, while others must be hidden. </a:t>
            </a:r>
          </a:p>
          <a:p>
            <a:pPr eaLnBrk="1" hangingPunct="1">
              <a:lnSpc>
                <a:spcPct val="80000"/>
              </a:lnSpc>
            </a:pPr>
            <a:endParaRPr lang="en-CA" sz="2000" smtClean="0"/>
          </a:p>
          <a:p>
            <a:pPr eaLnBrk="1" hangingPunct="1">
              <a:lnSpc>
                <a:spcPct val="80000"/>
              </a:lnSpc>
            </a:pPr>
            <a:r>
              <a:rPr lang="en-CA" sz="2000" smtClean="0"/>
              <a:t>The gender qualities they have reinforced: 1) Labour discipline, 2) Physical and mental strength, 3) Stoicism, and 4) Responsibility to protect the family.</a:t>
            </a:r>
          </a:p>
          <a:p>
            <a:pPr eaLnBrk="1" hangingPunct="1">
              <a:lnSpc>
                <a:spcPct val="80000"/>
              </a:lnSpc>
            </a:pPr>
            <a:endParaRPr lang="en-CA" sz="2000" smtClean="0"/>
          </a:p>
          <a:p>
            <a:pPr eaLnBrk="1" hangingPunct="1">
              <a:lnSpc>
                <a:spcPct val="80000"/>
              </a:lnSpc>
            </a:pPr>
            <a:r>
              <a:rPr lang="en-CA" sz="2000" smtClean="0"/>
              <a:t>The gender qualities that have been deliberately subjugated are: </a:t>
            </a:r>
          </a:p>
          <a:p>
            <a:pPr eaLnBrk="1" hangingPunct="1">
              <a:lnSpc>
                <a:spcPct val="80000"/>
              </a:lnSpc>
              <a:buFontTx/>
              <a:buNone/>
            </a:pPr>
            <a:r>
              <a:rPr lang="en-CA" sz="2000" smtClean="0"/>
              <a:t>	1) solidarity and goodness.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850900"/>
          </a:xfrm>
        </p:spPr>
        <p:txBody>
          <a:bodyPr>
            <a:normAutofit fontScale="90000"/>
          </a:bodyPr>
          <a:lstStyle/>
          <a:p>
            <a:pPr eaLnBrk="1" hangingPunct="1"/>
            <a:r>
              <a:rPr lang="en-CA" sz="2800" b="1" smtClean="0"/>
              <a:t>Outcomes: 1) The deterioration of physical and mental health</a:t>
            </a:r>
          </a:p>
        </p:txBody>
      </p:sp>
      <p:sp>
        <p:nvSpPr>
          <p:cNvPr id="5123" name="Rectangle 3"/>
          <p:cNvSpPr>
            <a:spLocks noGrp="1" noChangeArrowheads="1"/>
          </p:cNvSpPr>
          <p:nvPr>
            <p:ph type="body" idx="1"/>
          </p:nvPr>
        </p:nvSpPr>
        <p:spPr/>
        <p:txBody>
          <a:bodyPr/>
          <a:lstStyle/>
          <a:p>
            <a:pPr eaLnBrk="1" hangingPunct="1">
              <a:lnSpc>
                <a:spcPct val="80000"/>
              </a:lnSpc>
              <a:buFontTx/>
              <a:buNone/>
            </a:pPr>
            <a:r>
              <a:rPr lang="en-CA" sz="2000" smtClean="0"/>
              <a:t>In the interviews, the workers (whether they are tigers, coyotes, or cats) spoke about: </a:t>
            </a:r>
          </a:p>
          <a:p>
            <a:pPr eaLnBrk="1" hangingPunct="1">
              <a:lnSpc>
                <a:spcPct val="80000"/>
              </a:lnSpc>
            </a:pPr>
            <a:endParaRPr lang="en-CA" sz="2000" smtClean="0"/>
          </a:p>
          <a:p>
            <a:pPr eaLnBrk="1" hangingPunct="1">
              <a:lnSpc>
                <a:spcPct val="80000"/>
              </a:lnSpc>
            </a:pPr>
            <a:endParaRPr lang="en-CA" sz="2000" smtClean="0"/>
          </a:p>
          <a:p>
            <a:pPr eaLnBrk="1" hangingPunct="1">
              <a:lnSpc>
                <a:spcPct val="80000"/>
              </a:lnSpc>
              <a:buFontTx/>
              <a:buNone/>
            </a:pPr>
            <a:r>
              <a:rPr lang="en-CA" sz="2000" b="1" smtClean="0"/>
              <a:t>Mental health issues:</a:t>
            </a:r>
          </a:p>
          <a:p>
            <a:pPr eaLnBrk="1" hangingPunct="1">
              <a:lnSpc>
                <a:spcPct val="80000"/>
              </a:lnSpc>
            </a:pPr>
            <a:r>
              <a:rPr lang="en-CA" sz="2000" smtClean="0"/>
              <a:t>1) Stress, anxiety, depression and uncertainty are experienced when realizing that they will find difficulties in maintaining their jobs for a long period of time.</a:t>
            </a:r>
          </a:p>
          <a:p>
            <a:pPr eaLnBrk="1" hangingPunct="1">
              <a:lnSpc>
                <a:spcPct val="80000"/>
              </a:lnSpc>
              <a:buFontTx/>
              <a:buNone/>
            </a:pPr>
            <a:endParaRPr lang="en-CA" sz="2000" smtClean="0"/>
          </a:p>
          <a:p>
            <a:pPr eaLnBrk="1" hangingPunct="1">
              <a:lnSpc>
                <a:spcPct val="80000"/>
              </a:lnSpc>
              <a:buFontTx/>
              <a:buNone/>
            </a:pPr>
            <a:endParaRPr lang="en-CA" sz="2000" smtClean="0"/>
          </a:p>
          <a:p>
            <a:pPr eaLnBrk="1" hangingPunct="1">
              <a:lnSpc>
                <a:spcPct val="80000"/>
              </a:lnSpc>
              <a:buFontTx/>
              <a:buNone/>
            </a:pPr>
            <a:r>
              <a:rPr lang="en-CA" sz="2000" b="1" smtClean="0"/>
              <a:t>Physical health-related issues:</a:t>
            </a:r>
          </a:p>
          <a:p>
            <a:pPr eaLnBrk="1" hangingPunct="1">
              <a:lnSpc>
                <a:spcPct val="80000"/>
              </a:lnSpc>
            </a:pPr>
            <a:r>
              <a:rPr lang="en-CA" sz="2000" smtClean="0"/>
              <a:t>Permanent back pain</a:t>
            </a:r>
          </a:p>
          <a:p>
            <a:pPr eaLnBrk="1" hangingPunct="1">
              <a:lnSpc>
                <a:spcPct val="80000"/>
              </a:lnSpc>
            </a:pPr>
            <a:r>
              <a:rPr lang="en-CA" sz="2000" smtClean="0"/>
              <a:t>Hand and shoulder pain</a:t>
            </a:r>
          </a:p>
          <a:p>
            <a:pPr eaLnBrk="1" hangingPunct="1">
              <a:lnSpc>
                <a:spcPct val="80000"/>
              </a:lnSpc>
            </a:pPr>
            <a:r>
              <a:rPr lang="en-CA" sz="2000" smtClean="0"/>
              <a:t>Repetitive strain injuries generated by the intensification of the work process and the spiral of competition amongst them.</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CA" sz="3200" b="1" smtClean="0"/>
              <a:t>Outcomes: 2) The impossibility of workers’ collective resistance</a:t>
            </a:r>
          </a:p>
        </p:txBody>
      </p:sp>
      <p:sp>
        <p:nvSpPr>
          <p:cNvPr id="6147" name="Rectangle 3"/>
          <p:cNvSpPr>
            <a:spLocks noGrp="1" noChangeArrowheads="1"/>
          </p:cNvSpPr>
          <p:nvPr>
            <p:ph type="body" idx="1"/>
          </p:nvPr>
        </p:nvSpPr>
        <p:spPr/>
        <p:txBody>
          <a:bodyPr/>
          <a:lstStyle/>
          <a:p>
            <a:pPr eaLnBrk="1" hangingPunct="1">
              <a:lnSpc>
                <a:spcPct val="80000"/>
              </a:lnSpc>
              <a:buFontTx/>
              <a:buNone/>
            </a:pPr>
            <a:r>
              <a:rPr lang="en-CA" sz="2400" smtClean="0"/>
              <a:t>Consequences generated by the subjugation of solidarity and empathy:</a:t>
            </a:r>
          </a:p>
          <a:p>
            <a:pPr eaLnBrk="1" hangingPunct="1">
              <a:lnSpc>
                <a:spcPct val="80000"/>
              </a:lnSpc>
            </a:pPr>
            <a:endParaRPr lang="en-CA" sz="2400" smtClean="0"/>
          </a:p>
          <a:p>
            <a:pPr eaLnBrk="1" hangingPunct="1">
              <a:lnSpc>
                <a:spcPct val="80000"/>
              </a:lnSpc>
            </a:pPr>
            <a:r>
              <a:rPr lang="en-CA" sz="2400" smtClean="0"/>
              <a:t>The workers do not speak amongst themselves about the mental and physical problems they face</a:t>
            </a:r>
          </a:p>
          <a:p>
            <a:pPr eaLnBrk="1" hangingPunct="1">
              <a:lnSpc>
                <a:spcPct val="80000"/>
              </a:lnSpc>
            </a:pPr>
            <a:r>
              <a:rPr lang="en-CA" sz="2400" smtClean="0"/>
              <a:t>Nor do they offer moral and material support to the ones who need it;</a:t>
            </a:r>
          </a:p>
          <a:p>
            <a:pPr eaLnBrk="1" hangingPunct="1">
              <a:lnSpc>
                <a:spcPct val="80000"/>
              </a:lnSpc>
            </a:pPr>
            <a:r>
              <a:rPr lang="en-CA" sz="2400" smtClean="0"/>
              <a:t>They fight sometimes amongst themselves. </a:t>
            </a:r>
          </a:p>
          <a:p>
            <a:pPr eaLnBrk="1" hangingPunct="1">
              <a:lnSpc>
                <a:spcPct val="80000"/>
              </a:lnSpc>
            </a:pPr>
            <a:r>
              <a:rPr lang="en-CA" sz="2400" smtClean="0"/>
              <a:t>Increasing acts of boycott against co-workers</a:t>
            </a:r>
          </a:p>
          <a:p>
            <a:pPr eaLnBrk="1" hangingPunct="1">
              <a:lnSpc>
                <a:spcPct val="80000"/>
              </a:lnSpc>
              <a:buFontTx/>
              <a:buNone/>
            </a:pPr>
            <a:endParaRPr lang="en-CA" sz="2400" smtClean="0"/>
          </a:p>
          <a:p>
            <a:pPr eaLnBrk="1" hangingPunct="1">
              <a:lnSpc>
                <a:spcPct val="80000"/>
              </a:lnSpc>
              <a:buFontTx/>
              <a:buNone/>
            </a:pPr>
            <a:r>
              <a:rPr lang="en-CA" sz="2400" b="1" smtClean="0"/>
              <a:t>Final result: </a:t>
            </a:r>
          </a:p>
          <a:p>
            <a:pPr eaLnBrk="1" hangingPunct="1">
              <a:lnSpc>
                <a:spcPct val="80000"/>
              </a:lnSpc>
              <a:buFontTx/>
              <a:buNone/>
            </a:pPr>
            <a:r>
              <a:rPr lang="en-CA" sz="2400" smtClean="0"/>
              <a:t>	Difficult to organize, demand and create better working conditions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800" dirty="0" smtClean="0"/>
              <a:t>Restrictive Immigration Policies</a:t>
            </a:r>
          </a:p>
          <a:p>
            <a:r>
              <a:rPr lang="en-US" sz="4800" dirty="0" smtClean="0"/>
              <a:t>Temporary migration </a:t>
            </a:r>
            <a:endParaRPr lang="en-US" sz="4800" dirty="0"/>
          </a:p>
        </p:txBody>
      </p:sp>
      <p:sp>
        <p:nvSpPr>
          <p:cNvPr id="2" name="Title 1"/>
          <p:cNvSpPr>
            <a:spLocks noGrp="1"/>
          </p:cNvSpPr>
          <p:nvPr>
            <p:ph type="title"/>
          </p:nvPr>
        </p:nvSpPr>
        <p:spPr/>
        <p:txBody>
          <a:bodyPr>
            <a:normAutofit fontScale="90000"/>
          </a:bodyPr>
          <a:lstStyle/>
          <a:p>
            <a:r>
              <a:rPr lang="en-US" dirty="0" smtClean="0"/>
              <a:t>Two trends in migration governance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600" dirty="0" smtClean="0"/>
              <a:t>Race to the bottom – cheap, flexible and unprotected </a:t>
            </a:r>
            <a:r>
              <a:rPr lang="en-US" sz="3600" dirty="0" err="1" smtClean="0"/>
              <a:t>labour</a:t>
            </a:r>
            <a:endParaRPr lang="en-US" sz="3600" dirty="0" smtClean="0"/>
          </a:p>
          <a:p>
            <a:r>
              <a:rPr lang="en-US" sz="3600" dirty="0" err="1" smtClean="0"/>
              <a:t>Responsibilization</a:t>
            </a:r>
            <a:r>
              <a:rPr lang="en-US" sz="3600" dirty="0" smtClean="0"/>
              <a:t> of migrants to contribute to economic prosperity in home countries</a:t>
            </a:r>
          </a:p>
          <a:p>
            <a:pPr>
              <a:buNone/>
            </a:pPr>
            <a:endParaRPr lang="en-US" sz="3600" dirty="0"/>
          </a:p>
        </p:txBody>
      </p:sp>
      <p:sp>
        <p:nvSpPr>
          <p:cNvPr id="2" name="Title 1"/>
          <p:cNvSpPr>
            <a:spLocks noGrp="1"/>
          </p:cNvSpPr>
          <p:nvPr>
            <p:ph type="title"/>
          </p:nvPr>
        </p:nvSpPr>
        <p:spPr/>
        <p:txBody>
          <a:bodyPr>
            <a:normAutofit fontScale="90000"/>
          </a:bodyPr>
          <a:lstStyle/>
          <a:p>
            <a:r>
              <a:rPr lang="en-US" dirty="0" err="1" smtClean="0"/>
              <a:t>Neoliberalism</a:t>
            </a:r>
            <a:r>
              <a:rPr lang="en-US" dirty="0" smtClean="0"/>
              <a:t> and temporary migration</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smtClean="0"/>
              <a:t>Liberalization of border for trade and investment</a:t>
            </a:r>
          </a:p>
          <a:p>
            <a:r>
              <a:rPr lang="en-US" sz="3600" dirty="0" smtClean="0"/>
              <a:t>The need to re-assert sovereignty</a:t>
            </a:r>
          </a:p>
          <a:p>
            <a:r>
              <a:rPr lang="en-US" sz="3600" dirty="0" smtClean="0"/>
              <a:t>The moral ethic of </a:t>
            </a:r>
            <a:r>
              <a:rPr lang="en-US" sz="3600" dirty="0" err="1" smtClean="0"/>
              <a:t>neoliberilism</a:t>
            </a:r>
            <a:r>
              <a:rPr lang="en-US" sz="3600" dirty="0" smtClean="0"/>
              <a:t> (migrants = </a:t>
            </a:r>
            <a:r>
              <a:rPr lang="en-US" sz="3600" dirty="0" err="1" smtClean="0"/>
              <a:t>uncitizens</a:t>
            </a:r>
            <a:r>
              <a:rPr lang="en-US" sz="3600" dirty="0" smtClean="0"/>
              <a:t> = anti-prudent, dependent and unethical)</a:t>
            </a:r>
            <a:endParaRPr lang="en-US" sz="3600" dirty="0"/>
          </a:p>
        </p:txBody>
      </p:sp>
      <p:sp>
        <p:nvSpPr>
          <p:cNvPr id="2" name="Title 1"/>
          <p:cNvSpPr>
            <a:spLocks noGrp="1"/>
          </p:cNvSpPr>
          <p:nvPr>
            <p:ph type="title"/>
          </p:nvPr>
        </p:nvSpPr>
        <p:spPr/>
        <p:txBody>
          <a:bodyPr>
            <a:normAutofit fontScale="90000"/>
          </a:bodyPr>
          <a:lstStyle/>
          <a:p>
            <a:r>
              <a:rPr lang="en-US" dirty="0" err="1" smtClean="0"/>
              <a:t>Neoliberalism</a:t>
            </a:r>
            <a:r>
              <a:rPr lang="en-US" dirty="0" smtClean="0"/>
              <a:t> and Migration Control</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CA" sz="3600" dirty="0" smtClean="0"/>
              <a:t>restricted mobility in the labour force</a:t>
            </a:r>
          </a:p>
          <a:p>
            <a:r>
              <a:rPr lang="en-CA" sz="3600" dirty="0" smtClean="0"/>
              <a:t> dependent on employers,</a:t>
            </a:r>
          </a:p>
          <a:p>
            <a:r>
              <a:rPr lang="en-CA" sz="3600" dirty="0" smtClean="0"/>
              <a:t>Denied permanent settlement</a:t>
            </a:r>
          </a:p>
          <a:p>
            <a:r>
              <a:rPr lang="en-CA" sz="3600" dirty="0" smtClean="0"/>
              <a:t> separated from family members,</a:t>
            </a:r>
          </a:p>
          <a:p>
            <a:r>
              <a:rPr lang="en-CA" sz="3600" dirty="0" smtClean="0"/>
              <a:t>restricted access  to social benefits</a:t>
            </a:r>
          </a:p>
          <a:p>
            <a:r>
              <a:rPr lang="en-CA" sz="3600" dirty="0" smtClean="0"/>
              <a:t>Exploitative and insecurity labour conditions</a:t>
            </a:r>
            <a:endParaRPr lang="en-US" sz="3600" dirty="0"/>
          </a:p>
        </p:txBody>
      </p:sp>
      <p:sp>
        <p:nvSpPr>
          <p:cNvPr id="2" name="Title 1"/>
          <p:cNvSpPr>
            <a:spLocks noGrp="1"/>
          </p:cNvSpPr>
          <p:nvPr>
            <p:ph type="title"/>
          </p:nvPr>
        </p:nvSpPr>
        <p:spPr/>
        <p:txBody>
          <a:bodyPr>
            <a:normAutofit fontScale="90000"/>
          </a:bodyPr>
          <a:lstStyle/>
          <a:p>
            <a:r>
              <a:rPr lang="en-US" dirty="0" smtClean="0"/>
              <a:t>Temporary workers and precariousness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dirty="0" smtClean="0"/>
              <a:t>Denied access to social protections and services</a:t>
            </a:r>
          </a:p>
          <a:p>
            <a:r>
              <a:rPr lang="en-US" sz="3600" dirty="0" smtClean="0"/>
              <a:t>Subject to authoritarian practices by immigration authorities</a:t>
            </a:r>
          </a:p>
          <a:p>
            <a:r>
              <a:rPr lang="en-US" sz="3600" dirty="0" smtClean="0"/>
              <a:t>Exploitative and insecurity </a:t>
            </a:r>
            <a:r>
              <a:rPr lang="en-US" sz="3600" dirty="0" err="1" smtClean="0"/>
              <a:t>labour</a:t>
            </a:r>
            <a:r>
              <a:rPr lang="en-US" sz="3600" dirty="0" smtClean="0"/>
              <a:t> conditions</a:t>
            </a:r>
            <a:endParaRPr lang="en-US" sz="3600" dirty="0"/>
          </a:p>
        </p:txBody>
      </p:sp>
      <p:sp>
        <p:nvSpPr>
          <p:cNvPr id="2" name="Title 1"/>
          <p:cNvSpPr>
            <a:spLocks noGrp="1"/>
          </p:cNvSpPr>
          <p:nvPr>
            <p:ph type="title"/>
          </p:nvPr>
        </p:nvSpPr>
        <p:spPr/>
        <p:txBody>
          <a:bodyPr>
            <a:normAutofit fontScale="90000"/>
          </a:bodyPr>
          <a:lstStyle/>
          <a:p>
            <a:r>
              <a:rPr lang="en-US" dirty="0" smtClean="0"/>
              <a:t>Unauthorized migrants and precariousness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CA" sz="3600" dirty="0" err="1" smtClean="0"/>
              <a:t>Goldring</a:t>
            </a:r>
            <a:r>
              <a:rPr lang="en-CA" sz="3600" dirty="0" smtClean="0"/>
              <a:t>, </a:t>
            </a:r>
            <a:r>
              <a:rPr lang="en-CA" sz="3600" dirty="0" err="1" smtClean="0"/>
              <a:t>Berinstein</a:t>
            </a:r>
            <a:r>
              <a:rPr lang="en-CA" sz="3600" dirty="0" smtClean="0"/>
              <a:t>, &amp; Bernhard (2009) define precariousness by: the absence of work authorization, the right to remain permanently in the country, freedom of movement in the labour market, independence, or access to social citizenship, such as education or health coverage.</a:t>
            </a:r>
          </a:p>
          <a:p>
            <a:pPr>
              <a:buNone/>
            </a:pPr>
            <a:endParaRPr lang="en-US" dirty="0"/>
          </a:p>
        </p:txBody>
      </p:sp>
      <p:sp>
        <p:nvSpPr>
          <p:cNvPr id="2" name="Title 1"/>
          <p:cNvSpPr>
            <a:spLocks noGrp="1"/>
          </p:cNvSpPr>
          <p:nvPr>
            <p:ph type="title"/>
          </p:nvPr>
        </p:nvSpPr>
        <p:spPr/>
        <p:txBody>
          <a:bodyPr/>
          <a:lstStyle/>
          <a:p>
            <a:r>
              <a:rPr lang="en-US" dirty="0" smtClean="0"/>
              <a:t>Precariousness - defined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CA" sz="3600" dirty="0" smtClean="0"/>
              <a:t>Precariousness as constructed by specific state policies, regulations, and practices of policy implementation</a:t>
            </a:r>
          </a:p>
          <a:p>
            <a:r>
              <a:rPr lang="en-CA" sz="3600" dirty="0" smtClean="0"/>
              <a:t>Transition from one precarious status to another</a:t>
            </a:r>
          </a:p>
          <a:p>
            <a:r>
              <a:rPr lang="en-CA" sz="3600" dirty="0" smtClean="0"/>
              <a:t>Daily experiences of precariousness</a:t>
            </a:r>
          </a:p>
          <a:p>
            <a:r>
              <a:rPr lang="en-CA" sz="3600" dirty="0" smtClean="0"/>
              <a:t>Impact on physical and mental health</a:t>
            </a:r>
          </a:p>
          <a:p>
            <a:endParaRPr lang="en-US" dirty="0"/>
          </a:p>
        </p:txBody>
      </p:sp>
      <p:sp>
        <p:nvSpPr>
          <p:cNvPr id="2" name="Title 1"/>
          <p:cNvSpPr>
            <a:spLocks noGrp="1"/>
          </p:cNvSpPr>
          <p:nvPr>
            <p:ph type="title"/>
          </p:nvPr>
        </p:nvSpPr>
        <p:spPr/>
        <p:txBody>
          <a:bodyPr>
            <a:normAutofit fontScale="90000"/>
          </a:bodyPr>
          <a:lstStyle/>
          <a:p>
            <a:r>
              <a:rPr lang="en-US" dirty="0" smtClean="0"/>
              <a:t>Current research on precariousness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CA" sz="3200" i="1" dirty="0" smtClean="0"/>
              <a:t>interaction</a:t>
            </a:r>
            <a:r>
              <a:rPr lang="en-CA" sz="3200" dirty="0" smtClean="0"/>
              <a:t> between different categories of migrants in precarious conditions and the </a:t>
            </a:r>
            <a:r>
              <a:rPr lang="en-CA" sz="3200" i="1" dirty="0" smtClean="0"/>
              <a:t>impact</a:t>
            </a:r>
            <a:r>
              <a:rPr lang="en-CA" sz="3200" dirty="0" smtClean="0"/>
              <a:t> of the recently increased presence  of diverse groups of precarious migrants on precarious migrants of the earlier waves.  </a:t>
            </a:r>
          </a:p>
          <a:p>
            <a:r>
              <a:rPr lang="en-CA" sz="3200" dirty="0" smtClean="0"/>
              <a:t> </a:t>
            </a:r>
            <a:r>
              <a:rPr lang="en-CA" sz="3200" i="1" dirty="0" smtClean="0"/>
              <a:t>subjective perceptions of </a:t>
            </a:r>
            <a:r>
              <a:rPr lang="en-CA" sz="3200" dirty="0" smtClean="0"/>
              <a:t>increasing vulnerability. </a:t>
            </a:r>
          </a:p>
          <a:p>
            <a:r>
              <a:rPr lang="en-CA" sz="3200" i="1" dirty="0" smtClean="0"/>
              <a:t>cultural responses</a:t>
            </a:r>
            <a:r>
              <a:rPr lang="en-CA" sz="3200" dirty="0" smtClean="0"/>
              <a:t> to precariousness.  </a:t>
            </a:r>
            <a:endParaRPr lang="en-US" sz="3200" dirty="0" smtClean="0"/>
          </a:p>
          <a:p>
            <a:endParaRPr lang="en-US" dirty="0"/>
          </a:p>
        </p:txBody>
      </p:sp>
      <p:sp>
        <p:nvSpPr>
          <p:cNvPr id="2" name="Title 1"/>
          <p:cNvSpPr>
            <a:spLocks noGrp="1"/>
          </p:cNvSpPr>
          <p:nvPr>
            <p:ph type="title"/>
          </p:nvPr>
        </p:nvSpPr>
        <p:spPr/>
        <p:txBody>
          <a:bodyPr/>
          <a:lstStyle/>
          <a:p>
            <a:r>
              <a:rPr lang="en-US" dirty="0" smtClean="0"/>
              <a:t>Our contributions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133</TotalTime>
  <Words>789</Words>
  <Application>Microsoft Office PowerPoint</Application>
  <PresentationFormat>On-screen Show (4:3)</PresentationFormat>
  <Paragraphs>109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Tigers, Coyotes and Cats: Precariousness and Masculinity among Mexican Migrant Workers in Canada </vt:lpstr>
      <vt:lpstr>Two trends in migration governance</vt:lpstr>
      <vt:lpstr>Neoliberalism and temporary migration</vt:lpstr>
      <vt:lpstr>Neoliberalism and Migration Control</vt:lpstr>
      <vt:lpstr>Temporary workers and precariousness</vt:lpstr>
      <vt:lpstr>Unauthorized migrants and precariousness</vt:lpstr>
      <vt:lpstr>Precariousness - defined</vt:lpstr>
      <vt:lpstr>Current research on precariousness</vt:lpstr>
      <vt:lpstr>Our contributions</vt:lpstr>
      <vt:lpstr>SAWP and other agricultural workers</vt:lpstr>
      <vt:lpstr>Our study</vt:lpstr>
      <vt:lpstr>Fear of replacement</vt:lpstr>
      <vt:lpstr>Tigers, coyotes and cats: The spiral of competition and hierarchization amongst workers</vt:lpstr>
      <vt:lpstr>Masculinity and gender values among Mexican peasants</vt:lpstr>
      <vt:lpstr>Labour insecurity and the reconfiguration of masculinity</vt:lpstr>
      <vt:lpstr>Outcomes: 1) The deterioration of physical and mental health</vt:lpstr>
      <vt:lpstr>Outcomes: 2) The impossibility of workers’ collective resistance</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Tigers, Coyotes and Cats: Vulnerability and Masculinity among Mexican Migrant Workers in Canada </dc:title>
  <dc:creator>Tanya Basok</dc:creator>
  <cp:lastModifiedBy>Julianna</cp:lastModifiedBy>
  <cp:revision>16</cp:revision>
  <dcterms:created xsi:type="dcterms:W3CDTF">2011-04-22T16:11:40Z</dcterms:created>
  <dcterms:modified xsi:type="dcterms:W3CDTF">2011-06-15T13:25:09Z</dcterms:modified>
</cp:coreProperties>
</file>