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sldIdLst>
    <p:sldId id="268" r:id="rId2"/>
    <p:sldId id="271" r:id="rId3"/>
    <p:sldId id="272" r:id="rId4"/>
    <p:sldId id="273" r:id="rId5"/>
    <p:sldId id="275" r:id="rId6"/>
    <p:sldId id="274" r:id="rId7"/>
    <p:sldId id="276" r:id="rId8"/>
    <p:sldId id="270" r:id="rId9"/>
    <p:sldId id="264" r:id="rId10"/>
    <p:sldId id="261" r:id="rId11"/>
    <p:sldId id="267" r:id="rId12"/>
    <p:sldId id="266" r:id="rId13"/>
    <p:sldId id="277" r:id="rId14"/>
    <p:sldId id="278" r:id="rId1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6"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6"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6"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6"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6" charset="-128"/>
        <a:cs typeface="+mn-cs"/>
      </a:defRPr>
    </a:lvl5pPr>
    <a:lvl6pPr marL="2286000" algn="l" defTabSz="914400" rtl="0" eaLnBrk="1" latinLnBrk="0" hangingPunct="1">
      <a:defRPr sz="2400" kern="1200">
        <a:solidFill>
          <a:schemeClr val="tx1"/>
        </a:solidFill>
        <a:latin typeface="Arial" charset="0"/>
        <a:ea typeface="ＭＳ Ｐゴシック" pitchFamily="-16" charset="-128"/>
        <a:cs typeface="+mn-cs"/>
      </a:defRPr>
    </a:lvl6pPr>
    <a:lvl7pPr marL="2743200" algn="l" defTabSz="914400" rtl="0" eaLnBrk="1" latinLnBrk="0" hangingPunct="1">
      <a:defRPr sz="2400" kern="1200">
        <a:solidFill>
          <a:schemeClr val="tx1"/>
        </a:solidFill>
        <a:latin typeface="Arial" charset="0"/>
        <a:ea typeface="ＭＳ Ｐゴシック" pitchFamily="-16" charset="-128"/>
        <a:cs typeface="+mn-cs"/>
      </a:defRPr>
    </a:lvl7pPr>
    <a:lvl8pPr marL="3200400" algn="l" defTabSz="914400" rtl="0" eaLnBrk="1" latinLnBrk="0" hangingPunct="1">
      <a:defRPr sz="2400" kern="1200">
        <a:solidFill>
          <a:schemeClr val="tx1"/>
        </a:solidFill>
        <a:latin typeface="Arial" charset="0"/>
        <a:ea typeface="ＭＳ Ｐゴシック" pitchFamily="-16" charset="-128"/>
        <a:cs typeface="+mn-cs"/>
      </a:defRPr>
    </a:lvl8pPr>
    <a:lvl9pPr marL="3657600" algn="l" defTabSz="914400" rtl="0" eaLnBrk="1" latinLnBrk="0" hangingPunct="1">
      <a:defRPr sz="2400" kern="1200">
        <a:solidFill>
          <a:schemeClr val="tx1"/>
        </a:solidFill>
        <a:latin typeface="Arial" charset="0"/>
        <a:ea typeface="ＭＳ Ｐゴシック" pitchFamily="-1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p:scale>
          <a:sx n="100" d="100"/>
          <a:sy n="100" d="100"/>
        </p:scale>
        <p:origin x="-19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5363"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536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36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536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BD429846-F60E-4FAE-8714-408D4086B19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6"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6"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6"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6"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E554AC-1EAC-441A-B589-E3900DEA31F8}" type="slidenum">
              <a:rPr lang="en-US"/>
              <a:pPr/>
              <a:t>8</a:t>
            </a:fld>
            <a:endParaRPr lang="en-US"/>
          </a:p>
        </p:txBody>
      </p:sp>
      <p:sp>
        <p:nvSpPr>
          <p:cNvPr id="44034" name="Rectangle 2"/>
          <p:cNvSpPr>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4035"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E2EAA5-9A82-4B90-9ECD-133C1CBF3460}" type="slidenum">
              <a:rPr lang="en-US"/>
              <a:pPr/>
              <a:t>9</a:t>
            </a:fld>
            <a:endParaRPr lang="en-US"/>
          </a:p>
        </p:txBody>
      </p:sp>
      <p:sp>
        <p:nvSpPr>
          <p:cNvPr id="36866" name="Rectangle 2"/>
          <p:cNvSpPr>
            <a:spLocks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B62806-371A-48A6-B0DF-1658AA8E7463}" type="slidenum">
              <a:rPr lang="en-US"/>
              <a:pPr/>
              <a:t>10</a:t>
            </a:fld>
            <a:endParaRPr lang="en-US"/>
          </a:p>
        </p:txBody>
      </p:sp>
      <p:sp>
        <p:nvSpPr>
          <p:cNvPr id="37890" name="Rectangle 2"/>
          <p:cNvSpPr>
            <a:spLocks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AD069B-9461-4191-ADEC-52F257000112}" type="slidenum">
              <a:rPr lang="en-US"/>
              <a:pPr/>
              <a:t>11</a:t>
            </a:fld>
            <a:endParaRPr lang="en-US"/>
          </a:p>
        </p:txBody>
      </p:sp>
      <p:sp>
        <p:nvSpPr>
          <p:cNvPr id="38914" name="Rectangle 2"/>
          <p:cNvSpPr>
            <a:spLocks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CF3672-420F-4BE6-B1A0-44A742685708}" type="slidenum">
              <a:rPr lang="en-US"/>
              <a:pPr/>
              <a:t>12</a:t>
            </a:fld>
            <a:endParaRPr lang="en-US"/>
          </a:p>
        </p:txBody>
      </p:sp>
      <p:sp>
        <p:nvSpPr>
          <p:cNvPr id="39938" name="Rectangle 2"/>
          <p:cNvSpPr>
            <a:spLocks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39A34C4-76F8-4AF0-9A71-5DB83879645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AC22951-B82F-4376-9B68-54A7F18F4BB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ACA1EA7-3A9A-4123-AF78-451C21869B0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70A616A-8BC2-4E0A-A1B0-AA439F072CA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34D1EC1-92A1-43B6-ACA3-7E96DC2EF5A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2F97CF1-6BE1-442A-8051-E622E60BDF4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340927A-5883-45C4-B0BA-D058383B1AE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F329D80-B566-4814-8E54-BFA03BBB347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EB98AEF-643B-4C67-B9CE-C1AA00AC3E0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B787CCB-E665-489B-9DCA-06DB4828357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69C3CE9-7FC6-4519-9D26-F86668F774B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0600E2BD-0C76-4372-81D8-2B5C85BE838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pitchFamily="-16" charset="-128"/>
        </a:defRPr>
      </a:lvl2pPr>
      <a:lvl3pPr algn="ctr" rtl="0" fontAlgn="base">
        <a:spcBef>
          <a:spcPct val="0"/>
        </a:spcBef>
        <a:spcAft>
          <a:spcPct val="0"/>
        </a:spcAft>
        <a:defRPr sz="4400">
          <a:solidFill>
            <a:schemeClr val="tx2"/>
          </a:solidFill>
          <a:latin typeface="Arial" charset="0"/>
          <a:ea typeface="ＭＳ Ｐゴシック" pitchFamily="-16" charset="-128"/>
        </a:defRPr>
      </a:lvl3pPr>
      <a:lvl4pPr algn="ctr" rtl="0" fontAlgn="base">
        <a:spcBef>
          <a:spcPct val="0"/>
        </a:spcBef>
        <a:spcAft>
          <a:spcPct val="0"/>
        </a:spcAft>
        <a:defRPr sz="4400">
          <a:solidFill>
            <a:schemeClr val="tx2"/>
          </a:solidFill>
          <a:latin typeface="Arial" charset="0"/>
          <a:ea typeface="ＭＳ Ｐゴシック" pitchFamily="-16" charset="-128"/>
        </a:defRPr>
      </a:lvl4pPr>
      <a:lvl5pPr algn="ctr" rtl="0" fontAlgn="base">
        <a:spcBef>
          <a:spcPct val="0"/>
        </a:spcBef>
        <a:spcAft>
          <a:spcPct val="0"/>
        </a:spcAft>
        <a:defRPr sz="4400">
          <a:solidFill>
            <a:schemeClr val="tx2"/>
          </a:solidFill>
          <a:latin typeface="Arial" charset="0"/>
          <a:ea typeface="ＭＳ Ｐゴシック" pitchFamily="-16" charset="-128"/>
        </a:defRPr>
      </a:lvl5pPr>
      <a:lvl6pPr marL="457200" algn="ctr" rtl="0" fontAlgn="base">
        <a:spcBef>
          <a:spcPct val="0"/>
        </a:spcBef>
        <a:spcAft>
          <a:spcPct val="0"/>
        </a:spcAft>
        <a:defRPr sz="4400">
          <a:solidFill>
            <a:schemeClr val="tx2"/>
          </a:solidFill>
          <a:latin typeface="Arial" charset="0"/>
          <a:ea typeface="ＭＳ Ｐゴシック" pitchFamily="-16" charset="-128"/>
        </a:defRPr>
      </a:lvl6pPr>
      <a:lvl7pPr marL="914400" algn="ctr" rtl="0" fontAlgn="base">
        <a:spcBef>
          <a:spcPct val="0"/>
        </a:spcBef>
        <a:spcAft>
          <a:spcPct val="0"/>
        </a:spcAft>
        <a:defRPr sz="4400">
          <a:solidFill>
            <a:schemeClr val="tx2"/>
          </a:solidFill>
          <a:latin typeface="Arial" charset="0"/>
          <a:ea typeface="ＭＳ Ｐゴシック" pitchFamily="-16" charset="-128"/>
        </a:defRPr>
      </a:lvl7pPr>
      <a:lvl8pPr marL="1371600" algn="ctr" rtl="0" fontAlgn="base">
        <a:spcBef>
          <a:spcPct val="0"/>
        </a:spcBef>
        <a:spcAft>
          <a:spcPct val="0"/>
        </a:spcAft>
        <a:defRPr sz="4400">
          <a:solidFill>
            <a:schemeClr val="tx2"/>
          </a:solidFill>
          <a:latin typeface="Arial" charset="0"/>
          <a:ea typeface="ＭＳ Ｐゴシック" pitchFamily="-16" charset="-128"/>
        </a:defRPr>
      </a:lvl8pPr>
      <a:lvl9pPr marL="1828800" algn="ctr" rtl="0" fontAlgn="base">
        <a:spcBef>
          <a:spcPct val="0"/>
        </a:spcBef>
        <a:spcAft>
          <a:spcPct val="0"/>
        </a:spcAft>
        <a:defRPr sz="4400">
          <a:solidFill>
            <a:schemeClr val="tx2"/>
          </a:solidFill>
          <a:latin typeface="Arial" charset="0"/>
          <a:ea typeface="ＭＳ Ｐゴシック" pitchFamily="-16" charset="-128"/>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www.hrw.org/en/news/2009/06/09/italylibya-gaddafi-visit-celebrates-dirty-deal"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p:txBody>
          <a:bodyPr/>
          <a:lstStyle/>
          <a:p>
            <a:r>
              <a:rPr lang="en-US"/>
              <a:t>Contested Legality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609600" y="1066800"/>
            <a:ext cx="7772400" cy="457200"/>
          </a:xfrm>
        </p:spPr>
        <p:txBody>
          <a:bodyPr/>
          <a:lstStyle/>
          <a:p>
            <a:r>
              <a:rPr lang="en-US" sz="3500">
                <a:solidFill>
                  <a:srgbClr val="2F1A0E"/>
                </a:solidFill>
                <a:latin typeface="Georgia" pitchFamily="-16" charset="0"/>
              </a:rPr>
              <a:t>Additional quote</a:t>
            </a:r>
            <a:endParaRPr lang="en-US">
              <a:solidFill>
                <a:srgbClr val="2F1A0E"/>
              </a:solidFill>
              <a:latin typeface="Georgia" pitchFamily="-16" charset="0"/>
            </a:endParaRPr>
          </a:p>
        </p:txBody>
      </p:sp>
      <p:sp>
        <p:nvSpPr>
          <p:cNvPr id="23555" name="Rectangle 3"/>
          <p:cNvSpPr>
            <a:spLocks noGrp="1" noChangeArrowheads="1"/>
          </p:cNvSpPr>
          <p:nvPr>
            <p:ph type="subTitle" idx="1"/>
          </p:nvPr>
        </p:nvSpPr>
        <p:spPr>
          <a:xfrm>
            <a:off x="1143000" y="1600200"/>
            <a:ext cx="7162800" cy="5029200"/>
          </a:xfrm>
        </p:spPr>
        <p:txBody>
          <a:bodyPr/>
          <a:lstStyle/>
          <a:p>
            <a:r>
              <a:rPr lang="en-US" sz="2200">
                <a:solidFill>
                  <a:srgbClr val="000000"/>
                </a:solidFill>
                <a:latin typeface="Georgia" pitchFamily="-16" charset="0"/>
              </a:rPr>
              <a:t>Royal Thai Police officials said the detainees were free to leave Thailand once they had purchased plane tickets to Sri Lanka. They said they were doing their best but acknowledged prison conditions were not ideal.</a:t>
            </a:r>
            <a:br>
              <a:rPr lang="en-US" sz="2200">
                <a:solidFill>
                  <a:srgbClr val="000000"/>
                </a:solidFill>
                <a:latin typeface="Georgia" pitchFamily="-16" charset="0"/>
              </a:rPr>
            </a:br>
            <a:r>
              <a:rPr lang="en-US" sz="2200">
                <a:solidFill>
                  <a:srgbClr val="000000"/>
                </a:solidFill>
                <a:latin typeface="Georgia" pitchFamily="-16" charset="0"/>
              </a:rPr>
              <a:t/>
            </a:r>
            <a:br>
              <a:rPr lang="en-US" sz="2200">
                <a:solidFill>
                  <a:srgbClr val="000000"/>
                </a:solidFill>
                <a:latin typeface="Georgia" pitchFamily="-16" charset="0"/>
              </a:rPr>
            </a:br>
            <a:r>
              <a:rPr lang="en-US" sz="2200">
                <a:solidFill>
                  <a:srgbClr val="000000"/>
                </a:solidFill>
                <a:latin typeface="Georgia" pitchFamily="-16" charset="0"/>
              </a:rPr>
              <a:t>“Our detention facility is limited. And the sheer numbers of them that come in has caused us a lot of difficulty,” said Major General Manoo Mekmok. “We try to do our best to keep their living conditions decent, up to the United Nations standard, but some are very hard to provide, like shower and nice toilet.</a:t>
            </a:r>
          </a:p>
          <a:p>
            <a:endParaRPr lang="en-US" sz="28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685800" y="2286000"/>
            <a:ext cx="7772400" cy="1143000"/>
          </a:xfrm>
        </p:spPr>
        <p:txBody>
          <a:bodyPr/>
          <a:lstStyle/>
          <a:p>
            <a:r>
              <a:rPr lang="en-US" sz="3600">
                <a:solidFill>
                  <a:srgbClr val="2F1A0E"/>
                </a:solidFill>
                <a:latin typeface="Georgia" pitchFamily="-16" charset="0"/>
                <a:hlinkClick r:id="rId3"/>
              </a:rPr>
              <a:t>Compare with Italy/Libya Deal: Gaddafi Visit Celebrates Dirty Deal</a:t>
            </a:r>
            <a:endParaRPr lang="en-US">
              <a:solidFill>
                <a:srgbClr val="2F1A0E"/>
              </a:solidFill>
            </a:endParaRPr>
          </a:p>
        </p:txBody>
      </p:sp>
      <p:sp>
        <p:nvSpPr>
          <p:cNvPr id="35843" name="Rectangle 3"/>
          <p:cNvSpPr>
            <a:spLocks noGrp="1" noChangeArrowheads="1"/>
          </p:cNvSpPr>
          <p:nvPr>
            <p:ph type="subTitle" idx="1"/>
          </p:nvPr>
        </p:nvSpPr>
        <p:spPr/>
        <p:txBody>
          <a:bodyPr/>
          <a:lstStyle/>
          <a:p>
            <a:r>
              <a:rPr lang="en-US"/>
              <a:t>http://www.hrw.org/en/news/2009/06/09/italylibya-gaddafi-visit-celebrates-dirty-deal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endParaRPr lang="en-US"/>
          </a:p>
        </p:txBody>
      </p:sp>
      <p:sp>
        <p:nvSpPr>
          <p:cNvPr id="34819" name="Rectangle 3"/>
          <p:cNvSpPr>
            <a:spLocks noGrp="1" noChangeArrowheads="1"/>
          </p:cNvSpPr>
          <p:nvPr>
            <p:ph type="body" idx="1"/>
          </p:nvPr>
        </p:nvSpPr>
        <p:spPr/>
        <p:txBody>
          <a:bodyPr/>
          <a:lstStyle/>
          <a:p>
            <a:pPr>
              <a:lnSpc>
                <a:spcPct val="90000"/>
              </a:lnSpc>
            </a:pPr>
            <a:r>
              <a:rPr lang="en-US" sz="2900">
                <a:solidFill>
                  <a:srgbClr val="C22C7D"/>
                </a:solidFill>
                <a:latin typeface="Georgia" pitchFamily="-16" charset="0"/>
              </a:rPr>
              <a:t>Berlusconi promised to provide US$200 million a year over the next 25 years through investments in infrastructure projects in Libya. Italy provided three patrol boats to Libya on May 14, and has promised three more. Italy has also said that it will help construct a radar system to monitor Libya's desert borders, using the Italian security company, Finmeccanica</a:t>
            </a:r>
            <a:r>
              <a:rPr lang="en-US" sz="900">
                <a:solidFill>
                  <a:srgbClr val="C22C7D"/>
                </a:solidFill>
                <a:latin typeface="Georgia" pitchFamily="-16" charset="0"/>
              </a:rPr>
              <a:t>.</a:t>
            </a:r>
          </a:p>
          <a:p>
            <a:pPr>
              <a:lnSpc>
                <a:spcPct val="90000"/>
              </a:lnSpc>
            </a:pPr>
            <a:endParaRPr lang="en-US" sz="900">
              <a:solidFill>
                <a:srgbClr val="C22C7D"/>
              </a:solidFill>
              <a:latin typeface="Georgia" pitchFamily="-1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t>2nd example</a:t>
            </a:r>
          </a:p>
        </p:txBody>
      </p:sp>
      <p:sp>
        <p:nvSpPr>
          <p:cNvPr id="53251" name="Rectangle 3"/>
          <p:cNvSpPr>
            <a:spLocks noGrp="1" noChangeArrowheads="1"/>
          </p:cNvSpPr>
          <p:nvPr>
            <p:ph type="body" idx="1"/>
          </p:nvPr>
        </p:nvSpPr>
        <p:spPr/>
        <p:txBody>
          <a:bodyPr/>
          <a:lstStyle/>
          <a:p>
            <a:pPr>
              <a:lnSpc>
                <a:spcPct val="90000"/>
              </a:lnSpc>
            </a:pPr>
            <a:r>
              <a:rPr lang="en-US"/>
              <a:t>Bill C-49</a:t>
            </a:r>
          </a:p>
          <a:p>
            <a:pPr>
              <a:lnSpc>
                <a:spcPct val="90000"/>
              </a:lnSpc>
            </a:pPr>
            <a:r>
              <a:rPr lang="en-US">
                <a:latin typeface="Times New Roman" pitchFamily="-16" charset="0"/>
              </a:rPr>
              <a:t>Designating people as mass arrivals  after the fact without clear definition on criteria.</a:t>
            </a:r>
          </a:p>
          <a:p>
            <a:pPr>
              <a:lnSpc>
                <a:spcPct val="90000"/>
              </a:lnSpc>
            </a:pPr>
            <a:r>
              <a:rPr lang="en-US">
                <a:latin typeface="Times New Roman" pitchFamily="-16" charset="0"/>
              </a:rPr>
              <a:t>This amounts to retroactive determination with unknowable meaning. A venture into extra-legality. People do not know in advance whether they will be subject to mandatory lengthy unreviewable detention.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t>Conclusion</a:t>
            </a:r>
          </a:p>
        </p:txBody>
      </p:sp>
      <p:sp>
        <p:nvSpPr>
          <p:cNvPr id="55299" name="Rectangle 3"/>
          <p:cNvSpPr>
            <a:spLocks noGrp="1" noChangeArrowheads="1"/>
          </p:cNvSpPr>
          <p:nvPr>
            <p:ph type="body" idx="1"/>
          </p:nvPr>
        </p:nvSpPr>
        <p:spPr/>
        <p:txBody>
          <a:bodyPr/>
          <a:lstStyle/>
          <a:p>
            <a:r>
              <a:rPr lang="en-US" sz="2200"/>
              <a:t>In her book, </a:t>
            </a:r>
            <a:r>
              <a:rPr lang="en-US" sz="2200" i="1"/>
              <a:t>Walled States, Waning Sovereignty</a:t>
            </a:r>
            <a:r>
              <a:rPr lang="en-US" sz="2200"/>
              <a:t>, Wendy Brown has alerted us to the consequences of such measures:</a:t>
            </a:r>
          </a:p>
          <a:p>
            <a:pPr>
              <a:buFontTx/>
              <a:buNone/>
            </a:pPr>
            <a:endParaRPr lang="en-US" sz="2200"/>
          </a:p>
          <a:p>
            <a:r>
              <a:rPr lang="en-US" sz="2100">
                <a:latin typeface="Times New Roman" pitchFamily="-16" charset="0"/>
              </a:rPr>
              <a:t>Officially aimed at protecting putatively free, open,  lawful and secular societies  from trespass, exploitation or attack, the walls are built of suspended law and inadvertently produce a collective ethos  and subjectivity that is defensive,  parochial, nationalistic and militarized. They generate an increasingly closed and policed collective identity in place of the open society they would defend.</a:t>
            </a:r>
            <a:endParaRPr lang="en-US" sz="2800">
              <a:latin typeface="Times New Roman" pitchFamily="-16" charset="0"/>
            </a:endParaRPr>
          </a:p>
          <a:p>
            <a:pPr>
              <a:buFontTx/>
              <a:buNone/>
            </a:pPr>
            <a:endParaRPr lang="en-US" sz="2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a:xfrm>
            <a:off x="533400" y="609600"/>
            <a:ext cx="7924800" cy="4343400"/>
          </a:xfrm>
        </p:spPr>
        <p:txBody>
          <a:bodyPr/>
          <a:lstStyle/>
          <a:p>
            <a:pPr algn="l"/>
            <a:r>
              <a:rPr lang="en-US" sz="2500"/>
              <a:t>Two possible stories of the last ten yearsof refugee law: </a:t>
            </a:r>
            <a:br>
              <a:rPr lang="en-US" sz="2500"/>
            </a:br>
            <a:r>
              <a:rPr lang="en-US" sz="2500"/>
              <a:t>The first suggests frenetic activity;</a:t>
            </a:r>
            <a:br>
              <a:rPr lang="en-US" sz="2500"/>
            </a:br>
            <a:r>
              <a:rPr lang="en-US" sz="2500"/>
              <a:t/>
            </a:r>
            <a:br>
              <a:rPr lang="en-US" sz="2500"/>
            </a:br>
            <a:r>
              <a:rPr lang="en-US" sz="2500"/>
              <a:t>The second suggests constancy.</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a:xfrm>
            <a:off x="304800" y="304800"/>
            <a:ext cx="8077200" cy="6248400"/>
          </a:xfrm>
        </p:spPr>
        <p:txBody>
          <a:bodyPr/>
          <a:lstStyle/>
          <a:p>
            <a:pPr algn="l"/>
            <a:r>
              <a:rPr lang="en-US"/>
              <a:t>The  frenetic story would refer to at least the following 10 factors: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idx="4294967295"/>
          </p:nvPr>
        </p:nvSpPr>
        <p:spPr>
          <a:xfrm>
            <a:off x="304800" y="762000"/>
            <a:ext cx="8077200" cy="4419600"/>
          </a:xfrm>
        </p:spPr>
        <p:txBody>
          <a:bodyPr/>
          <a:lstStyle/>
          <a:p>
            <a:pPr algn="l">
              <a:buFontTx/>
              <a:buChar char="-"/>
            </a:pPr>
            <a:r>
              <a:rPr lang="en-US" sz="2100">
                <a:solidFill>
                  <a:srgbClr val="000000"/>
                </a:solidFill>
              </a:rPr>
              <a:t>a Smart Border Agreement, that led to front end security checks for all refugee claimants;</a:t>
            </a:r>
            <a:br>
              <a:rPr lang="en-US" sz="2100">
                <a:solidFill>
                  <a:srgbClr val="000000"/>
                </a:solidFill>
              </a:rPr>
            </a:br>
            <a:r>
              <a:rPr lang="en-US" sz="2100">
                <a:solidFill>
                  <a:srgbClr val="000000"/>
                </a:solidFill>
              </a:rPr>
              <a:t> - a Safe Third Country agreement, challenged unsuccessfully in the domestic  courts </a:t>
            </a:r>
            <a:br>
              <a:rPr lang="en-US" sz="2100">
                <a:solidFill>
                  <a:srgbClr val="000000"/>
                </a:solidFill>
              </a:rPr>
            </a:br>
            <a:r>
              <a:rPr lang="en-US" sz="2100">
                <a:solidFill>
                  <a:srgbClr val="000000"/>
                </a:solidFill>
              </a:rPr>
              <a:t> - a direct back policy, recently challenged successfully  before the Inter-American Commission on Human Rights on the ground that it violates the American Declaration of the Rights and Duties of Man</a:t>
            </a:r>
            <a:br>
              <a:rPr lang="en-US" sz="2100">
                <a:solidFill>
                  <a:srgbClr val="000000"/>
                </a:solidFill>
              </a:rPr>
            </a:br>
            <a:r>
              <a:rPr lang="en-US" sz="2100">
                <a:solidFill>
                  <a:srgbClr val="000000"/>
                </a:solidFill>
              </a:rPr>
              <a:t> - changes to the security certificate regime and successful challenge before the Supreme Court,</a:t>
            </a:r>
            <a:br>
              <a:rPr lang="en-US" sz="2100">
                <a:solidFill>
                  <a:srgbClr val="000000"/>
                </a:solidFill>
              </a:rPr>
            </a:br>
            <a:r>
              <a:rPr lang="en-US" sz="2100">
                <a:solidFill>
                  <a:srgbClr val="000000"/>
                </a:solidFill>
              </a:rPr>
              <a:t> - accession to International protocols on people smuggling and human trafficking,</a:t>
            </a:r>
            <a:br>
              <a:rPr lang="en-US" sz="2100">
                <a:solidFill>
                  <a:srgbClr val="000000"/>
                </a:solidFill>
              </a:rPr>
            </a:br>
            <a:r>
              <a:rPr lang="en-US" sz="2100">
                <a:solidFill>
                  <a:srgbClr val="000000"/>
                </a:solidFill>
              </a:rPr>
              <a:t>(over)</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a:xfrm>
            <a:off x="457200" y="914400"/>
            <a:ext cx="7848600" cy="3810000"/>
          </a:xfrm>
        </p:spPr>
        <p:txBody>
          <a:bodyPr/>
          <a:lstStyle/>
          <a:p>
            <a:pPr algn="l"/>
            <a:r>
              <a:rPr lang="en-US" sz="2200">
                <a:solidFill>
                  <a:srgbClr val="000000"/>
                </a:solidFill>
              </a:rPr>
              <a:t>- the enactment of significant legislation both at the beginning and the end of the decade</a:t>
            </a:r>
            <a:br>
              <a:rPr lang="en-US" sz="2200">
                <a:solidFill>
                  <a:srgbClr val="000000"/>
                </a:solidFill>
              </a:rPr>
            </a:br>
            <a:r>
              <a:rPr lang="en-US" sz="2200">
                <a:solidFill>
                  <a:srgbClr val="000000"/>
                </a:solidFill>
              </a:rPr>
              <a:t>- a judicial  reconsideration of the substantive definitional criteria of refugee status to cope with war resisters from the United States, </a:t>
            </a:r>
            <a:br>
              <a:rPr lang="en-US" sz="2200">
                <a:solidFill>
                  <a:srgbClr val="000000"/>
                </a:solidFill>
              </a:rPr>
            </a:br>
            <a:r>
              <a:rPr lang="en-US" sz="2200">
                <a:solidFill>
                  <a:srgbClr val="000000"/>
                </a:solidFill>
              </a:rPr>
              <a:t>- the imposition of   visa controls on Mexico and the Czech Republic specifically to reduce the number of refugee claimants , </a:t>
            </a:r>
            <a:br>
              <a:rPr lang="en-US" sz="2200">
                <a:solidFill>
                  <a:srgbClr val="000000"/>
                </a:solidFill>
              </a:rPr>
            </a:br>
            <a:r>
              <a:rPr lang="en-US" sz="2200">
                <a:solidFill>
                  <a:srgbClr val="000000"/>
                </a:solidFill>
              </a:rPr>
              <a:t>- an explosion of cases in the Federal Court, </a:t>
            </a:r>
            <a:br>
              <a:rPr lang="en-US" sz="2200">
                <a:solidFill>
                  <a:srgbClr val="000000"/>
                </a:solidFill>
              </a:rPr>
            </a:br>
            <a:r>
              <a:rPr lang="en-US" sz="2200">
                <a:solidFill>
                  <a:srgbClr val="000000"/>
                </a:solidFill>
              </a:rPr>
              <a:t>- internal procedural changes within the IRB.</a:t>
            </a:r>
            <a:r>
              <a:rPr lang="en-US" sz="2200">
                <a:solidFill>
                  <a:srgbClr val="000000"/>
                </a:solidFill>
                <a:latin typeface="Times New Roman" pitchFamily="-16" charset="0"/>
              </a:rPr>
              <a:t/>
            </a:r>
            <a:br>
              <a:rPr lang="en-US" sz="2200">
                <a:solidFill>
                  <a:srgbClr val="000000"/>
                </a:solidFill>
                <a:latin typeface="Times New Roman" pitchFamily="-16" charset="0"/>
              </a:rPr>
            </a:b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a:xfrm>
            <a:off x="685800" y="609600"/>
            <a:ext cx="7772400" cy="4419600"/>
          </a:xfrm>
        </p:spPr>
        <p:txBody>
          <a:bodyPr/>
          <a:lstStyle/>
          <a:p>
            <a:pPr algn="l"/>
            <a:r>
              <a:rPr lang="en-US" sz="2100"/>
              <a:t>The story of constancy would note that our experiences at the beginning and at the end of the decade are remarkably similar:</a:t>
            </a:r>
            <a:br>
              <a:rPr lang="en-US" sz="2100"/>
            </a:br>
            <a:r>
              <a:rPr lang="en-US" sz="2100"/>
              <a:t/>
            </a:r>
            <a:br>
              <a:rPr lang="en-US" sz="2100"/>
            </a:br>
            <a:r>
              <a:rPr lang="en-US" sz="2100"/>
              <a:t>- Consternation produced by the arrival of boats;</a:t>
            </a:r>
            <a:br>
              <a:rPr lang="en-US" sz="2100"/>
            </a:br>
            <a:r>
              <a:rPr lang="en-US" sz="2100"/>
              <a:t/>
            </a:r>
            <a:br>
              <a:rPr lang="en-US" sz="2100"/>
            </a:br>
            <a:r>
              <a:rPr lang="en-US" sz="2100"/>
              <a:t>-the development of strategies to prevent further marine arrivals;</a:t>
            </a:r>
            <a:br>
              <a:rPr lang="en-US" sz="2100"/>
            </a:br>
            <a:r>
              <a:rPr lang="en-US" sz="2100"/>
              <a:t/>
            </a:r>
            <a:br>
              <a:rPr lang="en-US" sz="2100"/>
            </a:br>
            <a:r>
              <a:rPr lang="en-US" sz="2100"/>
              <a:t>- the introduction of new legislation to get tough on smuggling;</a:t>
            </a:r>
            <a:br>
              <a:rPr lang="en-US" sz="2100"/>
            </a:br>
            <a:r>
              <a:rPr lang="en-US" sz="2100"/>
              <a:t/>
            </a:r>
            <a:br>
              <a:rPr lang="en-US" sz="2100"/>
            </a:br>
            <a:r>
              <a:rPr lang="en-US" sz="2100"/>
              <a:t>- the introduction of legislation to streamline IRB processes;</a:t>
            </a:r>
            <a:br>
              <a:rPr lang="en-US" sz="2100"/>
            </a:br>
            <a:r>
              <a:rPr lang="en-US" sz="2100"/>
              <a:t/>
            </a:r>
            <a:br>
              <a:rPr lang="en-US" sz="2100"/>
            </a:br>
            <a:r>
              <a:rPr lang="en-US" sz="2100"/>
              <a:t>- Supreme Court decisions allowing removal of refugees.</a:t>
            </a:r>
            <a:br>
              <a:rPr lang="en-US" sz="2100"/>
            </a:b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609600" y="381000"/>
            <a:ext cx="7848600" cy="5257800"/>
          </a:xfrm>
        </p:spPr>
        <p:txBody>
          <a:bodyPr/>
          <a:lstStyle/>
          <a:p>
            <a:pPr algn="l"/>
            <a:r>
              <a:rPr lang="en-US" sz="2200"/>
              <a:t>The governmental strategies that we are witnessing today are however more extreme than those formerly used.</a:t>
            </a:r>
            <a:br>
              <a:rPr lang="en-US" sz="2200"/>
            </a:br>
            <a:r>
              <a:rPr lang="en-US" sz="2200"/>
              <a:t/>
            </a:r>
            <a:br>
              <a:rPr lang="en-US" sz="2200"/>
            </a:br>
            <a:r>
              <a:rPr lang="en-US" sz="2200"/>
              <a:t>They threaten the rule of law:</a:t>
            </a:r>
            <a:br>
              <a:rPr lang="en-US" sz="2200"/>
            </a:br>
            <a:r>
              <a:rPr lang="en-US" sz="2200"/>
              <a:t/>
            </a:r>
            <a:br>
              <a:rPr lang="en-US" sz="2200"/>
            </a:br>
            <a:r>
              <a:rPr lang="en-US" sz="2200"/>
              <a:t> 2 examples:</a:t>
            </a:r>
            <a:br>
              <a:rPr lang="en-US" sz="2200"/>
            </a:br>
            <a:r>
              <a:rPr lang="en-US" sz="2200"/>
              <a:t/>
            </a:r>
            <a:br>
              <a:rPr lang="en-US" sz="2200"/>
            </a:br>
            <a:r>
              <a:rPr lang="en-US" sz="2100">
                <a:solidFill>
                  <a:schemeClr val="tx1"/>
                </a:solidFill>
              </a:rPr>
              <a:t>In the dealings with Thailand, we have mass arrest and detention and RCMP involvement</a:t>
            </a:r>
            <a:r>
              <a:rPr lang="en-US">
                <a:solidFill>
                  <a:schemeClr val="tx1"/>
                </a:solidFill>
              </a:rPr>
              <a:t>. </a:t>
            </a:r>
            <a:br>
              <a:rPr lang="en-US">
                <a:solidFill>
                  <a:schemeClr val="tx1"/>
                </a:solidFill>
              </a:rPr>
            </a:br>
            <a:r>
              <a:rPr lang="en-US" sz="2100">
                <a:solidFill>
                  <a:schemeClr val="tx1"/>
                </a:solidFill>
              </a:rPr>
              <a:t>Is there any way that the government can be held to account for that? We have seen a very unsatisfactory threads of jurisprudence has been related to the legal control over government activities overseas. </a:t>
            </a:r>
            <a:br>
              <a:rPr lang="en-US" sz="2100">
                <a:solidFill>
                  <a:schemeClr val="tx1"/>
                </a:solidFill>
              </a:rPr>
            </a:br>
            <a:r>
              <a:rPr lang="en-US" sz="2100">
                <a:solidFill>
                  <a:schemeClr val="tx1"/>
                </a:solidFill>
              </a:rPr>
              <a:t/>
            </a:r>
            <a:br>
              <a:rPr lang="en-US" sz="2100">
                <a:solidFill>
                  <a:schemeClr val="tx1"/>
                </a:solidFill>
              </a:rPr>
            </a:br>
            <a:r>
              <a:rPr lang="en-US" sz="2200"/>
              <a:t> </a:t>
            </a:r>
            <a:r>
              <a:rPr lang="en-US"/>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prison"/>
          <p:cNvPicPr>
            <a:picLocks noChangeAspect="1" noChangeArrowheads="1"/>
          </p:cNvPicPr>
          <p:nvPr/>
        </p:nvPicPr>
        <p:blipFill>
          <a:blip r:embed="rId3" cstate="print"/>
          <a:srcRect/>
          <a:stretch>
            <a:fillRect/>
          </a:stretch>
        </p:blipFill>
        <p:spPr bwMode="auto">
          <a:xfrm>
            <a:off x="990600" y="2209800"/>
            <a:ext cx="7467600" cy="4600575"/>
          </a:xfrm>
          <a:prstGeom prst="rect">
            <a:avLst/>
          </a:prstGeom>
          <a:noFill/>
        </p:spPr>
      </p:pic>
      <p:sp>
        <p:nvSpPr>
          <p:cNvPr id="43011" name="Rectangle 3"/>
          <p:cNvSpPr>
            <a:spLocks noGrp="1" noChangeArrowheads="1"/>
          </p:cNvSpPr>
          <p:nvPr>
            <p:ph type="title" idx="4294967295"/>
          </p:nvPr>
        </p:nvSpPr>
        <p:spPr/>
        <p:txBody>
          <a:bodyPr/>
          <a:lstStyle/>
          <a:p>
            <a:r>
              <a:rPr lang="en-US"/>
              <a:t>National Post Photo (identified as a cell phone picture of Thai detention centre)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685800" y="304800"/>
            <a:ext cx="7772400" cy="1143000"/>
          </a:xfrm>
        </p:spPr>
        <p:txBody>
          <a:bodyPr/>
          <a:lstStyle/>
          <a:p>
            <a:r>
              <a:rPr lang="en-US"/>
              <a:t>Quote from Stewart Bell, National Post (March 29, 2011)</a:t>
            </a:r>
          </a:p>
        </p:txBody>
      </p:sp>
      <p:sp>
        <p:nvSpPr>
          <p:cNvPr id="27651" name="Rectangle 3"/>
          <p:cNvSpPr>
            <a:spLocks noGrp="1" noChangeArrowheads="1"/>
          </p:cNvSpPr>
          <p:nvPr>
            <p:ph type="subTitle" idx="1"/>
          </p:nvPr>
        </p:nvSpPr>
        <p:spPr>
          <a:xfrm>
            <a:off x="1371600" y="1676400"/>
            <a:ext cx="6400800" cy="4953000"/>
          </a:xfrm>
        </p:spPr>
        <p:txBody>
          <a:bodyPr/>
          <a:lstStyle/>
          <a:p>
            <a:r>
              <a:rPr lang="en-US" sz="2800">
                <a:solidFill>
                  <a:srgbClr val="000000"/>
                </a:solidFill>
                <a:latin typeface="Georgia" pitchFamily="-16" charset="0"/>
              </a:rPr>
              <a:t>The detention centre is a prison with several blocks. Within the blocks are cells that hold 100 to 200 who share two toilets. They show a rectangular room so overcrowded there is hardly room to tread. The detainees said 140 men are housed in the cell; they must sometimes sleep in shifts because of the scarcity of floor space. “There is not enough room to sleep — even stretch our limbs freely,” one said.</a:t>
            </a:r>
            <a:endParaRPr lang="en-US" sz="2800"/>
          </a:p>
          <a:p>
            <a:endParaRPr lang="en-US" sz="2800"/>
          </a:p>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2004:Templates:Presentations:Designs:Watermark</Template>
  <TotalTime>226</TotalTime>
  <Words>466</Words>
  <Application>Microsoft Office PowerPoint</Application>
  <PresentationFormat>On-screen Show (4:3)</PresentationFormat>
  <Paragraphs>28</Paragraphs>
  <Slides>14</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ＭＳ Ｐゴシック</vt:lpstr>
      <vt:lpstr>Times New Roman</vt:lpstr>
      <vt:lpstr>Georgia</vt:lpstr>
      <vt:lpstr>Blank Presentation</vt:lpstr>
      <vt:lpstr>Contested Legality</vt:lpstr>
      <vt:lpstr>Two possible stories of the last ten yearsof refugee law:  The first suggests frenetic activity;  The second suggests constancy.</vt:lpstr>
      <vt:lpstr>The  frenetic story would refer to at least the following 10 factors:</vt:lpstr>
      <vt:lpstr>a Smart Border Agreement, that led to front end security checks for all refugee claimants;  - a Safe Third Country agreement, challenged unsuccessfully in the domestic  courts   - a direct back policy, recently challenged successfully  before the Inter-American Commission on Human Rights on the ground that it violates the American Declaration of the Rights and Duties of Man  - changes to the security certificate regime and successful challenge before the Supreme Court,  - accession to International protocols on people smuggling and human trafficking, (over)</vt:lpstr>
      <vt:lpstr>- the enactment of significant legislation both at the beginning and the end of the decade - a judicial  reconsideration of the substantive definitional criteria of refugee status to cope with war resisters from the United States,  - the imposition of   visa controls on Mexico and the Czech Republic specifically to reduce the number of refugee claimants ,  - an explosion of cases in the Federal Court,  - internal procedural changes within the IRB. </vt:lpstr>
      <vt:lpstr>The story of constancy would note that our experiences at the beginning and at the end of the decade are remarkably similar:  - Consternation produced by the arrival of boats;  -the development of strategies to prevent further marine arrivals;  - the introduction of new legislation to get tough on smuggling;  - the introduction of legislation to streamline IRB processes;  - Supreme Court decisions allowing removal of refugees. </vt:lpstr>
      <vt:lpstr>The governmental strategies that we are witnessing today are however more extreme than those formerly used.  They threaten the rule of law:   2 examples:  In the dealings with Thailand, we have mass arrest and detention and RCMP involvement.  Is there any way that the government can be held to account for that? We have seen a very unsatisfactory threads of jurisprudence has been related to the legal control over government activities overseas.     </vt:lpstr>
      <vt:lpstr>National Post Photo (identified as a cell phone picture of Thai detention centre)</vt:lpstr>
      <vt:lpstr>Quote from Stewart Bell, National Post (March 29, 2011)</vt:lpstr>
      <vt:lpstr>Additional quote</vt:lpstr>
      <vt:lpstr>Compare with Italy/Libya Deal: Gaddafi Visit Celebrates Dirty Deal</vt:lpstr>
      <vt:lpstr>Slide 12</vt:lpstr>
      <vt:lpstr>2nd example</vt:lpstr>
      <vt:lpstr>Conclusion</vt:lpstr>
    </vt:vector>
  </TitlesOfParts>
  <Company>Donald Galloway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Donald Galloway</dc:creator>
  <cp:lastModifiedBy>Julianna</cp:lastModifiedBy>
  <cp:revision>15</cp:revision>
  <dcterms:created xsi:type="dcterms:W3CDTF">2011-04-07T13:00:59Z</dcterms:created>
  <dcterms:modified xsi:type="dcterms:W3CDTF">2011-06-15T13:18:44Z</dcterms:modified>
</cp:coreProperties>
</file>