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61" r:id="rId2"/>
    <p:sldId id="391" r:id="rId3"/>
    <p:sldId id="392" r:id="rId4"/>
    <p:sldId id="393" r:id="rId5"/>
    <p:sldId id="394" r:id="rId6"/>
    <p:sldId id="409" r:id="rId7"/>
    <p:sldId id="410" r:id="rId8"/>
    <p:sldId id="395" r:id="rId9"/>
    <p:sldId id="411" r:id="rId10"/>
    <p:sldId id="407" r:id="rId11"/>
    <p:sldId id="351" r:id="rId12"/>
    <p:sldId id="361" r:id="rId13"/>
    <p:sldId id="353" r:id="rId14"/>
    <p:sldId id="334" r:id="rId15"/>
    <p:sldId id="412" r:id="rId16"/>
    <p:sldId id="400" r:id="rId17"/>
    <p:sldId id="413" r:id="rId18"/>
    <p:sldId id="346" r:id="rId19"/>
    <p:sldId id="401" r:id="rId20"/>
    <p:sldId id="414" r:id="rId21"/>
    <p:sldId id="358" r:id="rId22"/>
    <p:sldId id="362" r:id="rId23"/>
    <p:sldId id="402" r:id="rId24"/>
    <p:sldId id="403" r:id="rId25"/>
    <p:sldId id="404" r:id="rId26"/>
    <p:sldId id="350" r:id="rId27"/>
    <p:sldId id="275" r:id="rId28"/>
    <p:sldId id="365" r:id="rId29"/>
    <p:sldId id="369" r:id="rId30"/>
    <p:sldId id="405" r:id="rId31"/>
    <p:sldId id="406" r:id="rId32"/>
    <p:sldId id="287" r:id="rId33"/>
    <p:sldId id="317" r:id="rId34"/>
    <p:sldId id="367" r:id="rId35"/>
  </p:sldIdLst>
  <p:sldSz cx="9144000" cy="6858000" type="screen4x3"/>
  <p:notesSz cx="7077075" cy="90043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70" d="100"/>
          <a:sy n="70" d="100"/>
        </p:scale>
        <p:origin x="-138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3067050" cy="4508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7171" name="Rectangle 3"/>
          <p:cNvSpPr>
            <a:spLocks noGrp="1" noChangeArrowheads="1"/>
          </p:cNvSpPr>
          <p:nvPr>
            <p:ph type="dt" idx="1"/>
          </p:nvPr>
        </p:nvSpPr>
        <p:spPr bwMode="auto">
          <a:xfrm>
            <a:off x="4008438" y="0"/>
            <a:ext cx="3067050" cy="4508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6868" name="Rectangle 4"/>
          <p:cNvSpPr>
            <a:spLocks noRot="1" noChangeArrowheads="1" noTextEdit="1"/>
          </p:cNvSpPr>
          <p:nvPr>
            <p:ph type="sldImg" idx="2"/>
          </p:nvPr>
        </p:nvSpPr>
        <p:spPr bwMode="auto">
          <a:xfrm>
            <a:off x="1287463" y="674688"/>
            <a:ext cx="4502150" cy="3376612"/>
          </a:xfrm>
          <a:prstGeom prst="rect">
            <a:avLst/>
          </a:prstGeom>
          <a:noFill/>
          <a:ln w="9525">
            <a:solidFill>
              <a:srgbClr val="000000"/>
            </a:solidFill>
            <a:miter lim="800000"/>
            <a:headEnd/>
            <a:tailEnd/>
          </a:ln>
          <a:effectLst/>
        </p:spPr>
      </p:sp>
      <p:sp>
        <p:nvSpPr>
          <p:cNvPr id="7173" name="Rectangle 5"/>
          <p:cNvSpPr>
            <a:spLocks noGrp="1" noChangeArrowheads="1"/>
          </p:cNvSpPr>
          <p:nvPr>
            <p:ph type="body" sz="quarter" idx="3"/>
          </p:nvPr>
        </p:nvSpPr>
        <p:spPr bwMode="auto">
          <a:xfrm>
            <a:off x="708025" y="4276725"/>
            <a:ext cx="5661025" cy="4052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174" name="Rectangle 6"/>
          <p:cNvSpPr>
            <a:spLocks noGrp="1" noChangeArrowheads="1"/>
          </p:cNvSpPr>
          <p:nvPr>
            <p:ph type="ftr" sz="quarter" idx="4"/>
          </p:nvPr>
        </p:nvSpPr>
        <p:spPr bwMode="auto">
          <a:xfrm>
            <a:off x="0" y="8551863"/>
            <a:ext cx="3067050" cy="4508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7175" name="Rectangle 7"/>
          <p:cNvSpPr>
            <a:spLocks noGrp="1" noChangeArrowheads="1"/>
          </p:cNvSpPr>
          <p:nvPr>
            <p:ph type="sldNum" sz="quarter" idx="5"/>
          </p:nvPr>
        </p:nvSpPr>
        <p:spPr bwMode="auto">
          <a:xfrm>
            <a:off x="4008438" y="8551863"/>
            <a:ext cx="3067050" cy="4508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E79725FF-2590-4CD4-8377-5EBE43F17150}"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DA7247FD-F195-4FDB-A7F1-3AFD86A47F15}" type="slidenum">
              <a:rPr lang="en-US" smtClean="0"/>
              <a:pPr/>
              <a:t>30</a:t>
            </a:fld>
            <a:endParaRPr lang="en-US" smtClean="0"/>
          </a:p>
        </p:txBody>
      </p:sp>
      <p:sp>
        <p:nvSpPr>
          <p:cNvPr id="37891" name="Rectangle 2"/>
          <p:cNvSpPr>
            <a:spLocks noRot="1" noChangeArrowheads="1" noTextEdit="1"/>
          </p:cNvSpPr>
          <p:nvPr>
            <p:ph type="sldImg"/>
          </p:nvPr>
        </p:nvSpPr>
        <p:spPr>
          <a:ln/>
        </p:spPr>
      </p:sp>
      <p:sp>
        <p:nvSpPr>
          <p:cNvPr id="37892" name="Rectangle 3"/>
          <p:cNvSpPr>
            <a:spLocks noGrp="1" noChangeArrowheads="1"/>
          </p:cNvSpPr>
          <p:nvPr>
            <p:ph type="body" idx="1"/>
          </p:nvPr>
        </p:nvSpPr>
        <p:spPr>
          <a:xfrm>
            <a:off x="708025" y="4278313"/>
            <a:ext cx="5661025" cy="4051300"/>
          </a:xfrm>
          <a:noFill/>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miter lim="800000"/>
            <a:headEnd/>
            <a:tailEnd/>
          </a:ln>
        </p:spPr>
        <p:txBody>
          <a:bodyPr/>
          <a:lstStyle/>
          <a:p>
            <a:fld id="{F209D10D-8F70-4677-B0D5-7C23654762D3}" type="slidenum">
              <a:rPr lang="en-US" smtClean="0"/>
              <a:pPr/>
              <a:t>34</a:t>
            </a:fld>
            <a:endParaRPr lang="en-US" smtClean="0"/>
          </a:p>
        </p:txBody>
      </p:sp>
      <p:sp>
        <p:nvSpPr>
          <p:cNvPr id="38915" name="Rectangle 2"/>
          <p:cNvSpPr>
            <a:spLocks noRot="1" noChangeArrowheads="1" noTextEdit="1"/>
          </p:cNvSpPr>
          <p:nvPr>
            <p:ph type="sldImg"/>
          </p:nvPr>
        </p:nvSpPr>
        <p:spPr>
          <a:ln/>
        </p:spPr>
      </p:sp>
      <p:sp>
        <p:nvSpPr>
          <p:cNvPr id="3891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D0B1C74-402C-41CB-8526-F3753849C88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C548C16-FA85-42E9-82E0-B6CDFC09AB8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B0197C3-0532-4FF8-861F-4AEF1A79EBC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947DDFE-C94C-492F-87DC-25C44CA67FE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B931B74-BD68-4D22-B945-10C9EAEDECA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A19D5C0-6991-4DD5-A271-D6F7AD6E319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AA893D0-1573-4C43-BFBC-661636D12B3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EB534E4C-A3DB-4206-AABA-D240C1C90A4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50456B2-9768-407F-BF9A-160BB6AE6EC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9DFA2DE-19BC-49AA-9D95-E7FEA8B28B2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1E036BA-6934-48D1-98B5-A16C4A7B920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4D828C40-04F9-4B3C-9E8E-6369DB88E39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09600" y="381000"/>
            <a:ext cx="7772400" cy="1470025"/>
          </a:xfrm>
        </p:spPr>
        <p:txBody>
          <a:bodyPr/>
          <a:lstStyle/>
          <a:p>
            <a:pPr eaLnBrk="1" hangingPunct="1"/>
            <a:r>
              <a:rPr lang="en-US" sz="4000" smtClean="0"/>
              <a:t>The Labor Market Effects of U.S. Immigration : What is the Latest Evidence?</a:t>
            </a:r>
          </a:p>
        </p:txBody>
      </p:sp>
      <p:sp>
        <p:nvSpPr>
          <p:cNvPr id="2051" name="Rectangle 3"/>
          <p:cNvSpPr>
            <a:spLocks noGrp="1" noChangeArrowheads="1"/>
          </p:cNvSpPr>
          <p:nvPr>
            <p:ph type="subTitle" idx="1"/>
          </p:nvPr>
        </p:nvSpPr>
        <p:spPr>
          <a:xfrm>
            <a:off x="1295400" y="2438400"/>
            <a:ext cx="6400800" cy="1752600"/>
          </a:xfrm>
        </p:spPr>
        <p:txBody>
          <a:bodyPr/>
          <a:lstStyle/>
          <a:p>
            <a:pPr eaLnBrk="1" hangingPunct="1">
              <a:lnSpc>
                <a:spcPct val="80000"/>
              </a:lnSpc>
            </a:pPr>
            <a:r>
              <a:rPr lang="en-US" sz="2400" smtClean="0">
                <a:cs typeface="Arial" pitchFamily="34" charset="0"/>
              </a:rPr>
              <a:t>Örn B. Bodvarsson</a:t>
            </a:r>
          </a:p>
          <a:p>
            <a:pPr eaLnBrk="1" hangingPunct="1">
              <a:lnSpc>
                <a:spcPct val="80000"/>
              </a:lnSpc>
            </a:pPr>
            <a:r>
              <a:rPr lang="en-US" sz="2400" smtClean="0">
                <a:cs typeface="Arial" pitchFamily="34" charset="0"/>
              </a:rPr>
              <a:t>St. Cloud State University</a:t>
            </a:r>
          </a:p>
          <a:p>
            <a:pPr eaLnBrk="1" hangingPunct="1">
              <a:lnSpc>
                <a:spcPct val="80000"/>
              </a:lnSpc>
            </a:pPr>
            <a:r>
              <a:rPr lang="en-US" sz="2400" smtClean="0">
                <a:cs typeface="Arial" pitchFamily="34" charset="0"/>
              </a:rPr>
              <a:t>St. Cloud, Minnesota</a:t>
            </a:r>
          </a:p>
          <a:p>
            <a:pPr eaLnBrk="1" hangingPunct="1">
              <a:lnSpc>
                <a:spcPct val="80000"/>
              </a:lnSpc>
            </a:pPr>
            <a:r>
              <a:rPr lang="en-US" sz="2400" smtClean="0">
                <a:cs typeface="Arial" pitchFamily="34" charset="0"/>
              </a:rPr>
              <a:t>&amp;</a:t>
            </a:r>
          </a:p>
          <a:p>
            <a:pPr eaLnBrk="1" hangingPunct="1">
              <a:lnSpc>
                <a:spcPct val="80000"/>
              </a:lnSpc>
            </a:pPr>
            <a:r>
              <a:rPr lang="en-US" sz="2400" smtClean="0">
                <a:cs typeface="Arial" pitchFamily="34" charset="0"/>
              </a:rPr>
              <a:t>Institute for the Study of Labor (IZA)</a:t>
            </a:r>
          </a:p>
          <a:p>
            <a:pPr eaLnBrk="1" hangingPunct="1">
              <a:lnSpc>
                <a:spcPct val="80000"/>
              </a:lnSpc>
            </a:pPr>
            <a:r>
              <a:rPr lang="en-US" sz="2400" smtClean="0">
                <a:cs typeface="Arial" pitchFamily="34" charset="0"/>
              </a:rPr>
              <a:t>Bonn, Germany</a:t>
            </a:r>
          </a:p>
          <a:p>
            <a:pPr eaLnBrk="1" hangingPunct="1">
              <a:lnSpc>
                <a:spcPct val="80000"/>
              </a:lnSpc>
            </a:pPr>
            <a:endParaRPr lang="en-US" sz="2400" smtClean="0">
              <a:cs typeface="Arial" pitchFamily="34" charset="0"/>
            </a:endParaRPr>
          </a:p>
          <a:p>
            <a:pPr eaLnBrk="1" hangingPunct="1">
              <a:lnSpc>
                <a:spcPct val="80000"/>
              </a:lnSpc>
            </a:pPr>
            <a:r>
              <a:rPr lang="en-US" sz="2400" b="1" smtClean="0">
                <a:cs typeface="Arial" pitchFamily="34" charset="0"/>
              </a:rPr>
              <a:t>Western Migration Conference</a:t>
            </a:r>
          </a:p>
          <a:p>
            <a:pPr eaLnBrk="1" hangingPunct="1">
              <a:lnSpc>
                <a:spcPct val="80000"/>
              </a:lnSpc>
            </a:pPr>
            <a:r>
              <a:rPr lang="en-US" sz="2400" b="1" smtClean="0">
                <a:cs typeface="Arial" pitchFamily="34" charset="0"/>
              </a:rPr>
              <a:t>London, Ontario</a:t>
            </a:r>
          </a:p>
          <a:p>
            <a:pPr eaLnBrk="1" hangingPunct="1">
              <a:lnSpc>
                <a:spcPct val="80000"/>
              </a:lnSpc>
            </a:pPr>
            <a:r>
              <a:rPr lang="en-US" sz="2400" b="1" smtClean="0">
                <a:cs typeface="Arial" pitchFamily="34" charset="0"/>
              </a:rPr>
              <a:t>April 29, 2011</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smtClean="0"/>
              <a:t>Common empirical measure used to estimate the effect of immigration on native wages:</a:t>
            </a:r>
          </a:p>
        </p:txBody>
      </p:sp>
      <p:sp>
        <p:nvSpPr>
          <p:cNvPr id="11267" name="Content Placeholder 2"/>
          <p:cNvSpPr>
            <a:spLocks noGrp="1"/>
          </p:cNvSpPr>
          <p:nvPr>
            <p:ph idx="1"/>
          </p:nvPr>
        </p:nvSpPr>
        <p:spPr>
          <a:xfrm>
            <a:off x="533400" y="2057400"/>
            <a:ext cx="8229600" cy="4525963"/>
          </a:xfrm>
        </p:spPr>
        <p:txBody>
          <a:bodyPr/>
          <a:lstStyle/>
          <a:p>
            <a:r>
              <a:rPr lang="en-US" smtClean="0"/>
              <a:t>The </a:t>
            </a:r>
            <a:r>
              <a:rPr lang="en-US" i="1" smtClean="0"/>
              <a:t>factor price elasticity </a:t>
            </a:r>
            <a:r>
              <a:rPr lang="en-US" smtClean="0"/>
              <a:t>of the native-born wage in a particular skill class with respect to the supply of immigrant labor to that class; measures the % change in the wage due to a 1% change in supply</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z="3600" smtClean="0"/>
              <a:t>Traditional method used to estimate elasticity: spatial correlation analysis:</a:t>
            </a:r>
          </a:p>
        </p:txBody>
      </p:sp>
      <p:sp>
        <p:nvSpPr>
          <p:cNvPr id="12291" name="Rectangle 3"/>
          <p:cNvSpPr>
            <a:spLocks noGrp="1" noChangeArrowheads="1"/>
          </p:cNvSpPr>
          <p:nvPr>
            <p:ph type="body" idx="1"/>
          </p:nvPr>
        </p:nvSpPr>
        <p:spPr/>
        <p:txBody>
          <a:bodyPr/>
          <a:lstStyle/>
          <a:p>
            <a:pPr marL="609600" indent="-609600" eaLnBrk="1" hangingPunct="1">
              <a:lnSpc>
                <a:spcPct val="90000"/>
              </a:lnSpc>
              <a:buFontTx/>
              <a:buAutoNum type="arabicPeriod"/>
            </a:pPr>
            <a:r>
              <a:rPr lang="en-US" sz="2800" i="1" smtClean="0"/>
              <a:t>Cross-section</a:t>
            </a:r>
            <a:r>
              <a:rPr lang="en-US" sz="2800" smtClean="0"/>
              <a:t>: sample contains many spatial units, e.g. cities </a:t>
            </a:r>
          </a:p>
          <a:p>
            <a:pPr marL="609600" indent="-609600" eaLnBrk="1" hangingPunct="1">
              <a:lnSpc>
                <a:spcPct val="90000"/>
              </a:lnSpc>
              <a:buFontTx/>
              <a:buNone/>
            </a:pPr>
            <a:endParaRPr lang="en-US" sz="2800" smtClean="0"/>
          </a:p>
          <a:p>
            <a:pPr marL="609600" indent="-609600" algn="ctr" eaLnBrk="1" hangingPunct="1">
              <a:lnSpc>
                <a:spcPct val="90000"/>
              </a:lnSpc>
              <a:buFontTx/>
              <a:buNone/>
            </a:pPr>
            <a:r>
              <a:rPr lang="en-US" sz="2800" smtClean="0"/>
              <a:t>Typical empirical specification:</a:t>
            </a:r>
          </a:p>
          <a:p>
            <a:pPr marL="609600" indent="-609600" algn="ctr" eaLnBrk="1" hangingPunct="1">
              <a:lnSpc>
                <a:spcPct val="90000"/>
              </a:lnSpc>
              <a:buFontTx/>
              <a:buNone/>
            </a:pPr>
            <a:r>
              <a:rPr lang="en-US" sz="2800" smtClean="0"/>
              <a:t>Ln(Y</a:t>
            </a:r>
            <a:r>
              <a:rPr lang="en-US" sz="2800" baseline="-25000" smtClean="0"/>
              <a:t>ijt</a:t>
            </a:r>
            <a:r>
              <a:rPr lang="en-US" sz="2800" smtClean="0"/>
              <a:t>) = a + </a:t>
            </a:r>
            <a:r>
              <a:rPr lang="el-GR" sz="2800" smtClean="0">
                <a:latin typeface="Times"/>
              </a:rPr>
              <a:t>β</a:t>
            </a:r>
            <a:r>
              <a:rPr lang="en-US" sz="2800" smtClean="0">
                <a:latin typeface="Times"/>
              </a:rPr>
              <a:t>(Ln(M</a:t>
            </a:r>
            <a:r>
              <a:rPr lang="en-US" sz="2800" baseline="-25000" smtClean="0">
                <a:latin typeface="Times"/>
              </a:rPr>
              <a:t>jt</a:t>
            </a:r>
            <a:r>
              <a:rPr lang="en-US" sz="2800" smtClean="0">
                <a:latin typeface="Times"/>
              </a:rPr>
              <a:t>)) + </a:t>
            </a:r>
            <a:r>
              <a:rPr lang="el-GR" sz="2800" smtClean="0"/>
              <a:t>α</a:t>
            </a:r>
            <a:r>
              <a:rPr lang="en-US" sz="2800" smtClean="0"/>
              <a:t>(lnX</a:t>
            </a:r>
            <a:r>
              <a:rPr lang="en-US" sz="2800" baseline="-25000" smtClean="0"/>
              <a:t>jt</a:t>
            </a:r>
            <a:r>
              <a:rPr lang="en-US" sz="2800" smtClean="0"/>
              <a:t>) + </a:t>
            </a:r>
            <a:r>
              <a:rPr lang="el-GR" sz="2800" smtClean="0"/>
              <a:t>ε</a:t>
            </a:r>
            <a:r>
              <a:rPr lang="en-US" sz="2800" baseline="-25000" smtClean="0"/>
              <a:t>jt</a:t>
            </a:r>
            <a:endParaRPr lang="en-US" sz="2800" smtClean="0"/>
          </a:p>
          <a:p>
            <a:pPr marL="609600" indent="-609600" eaLnBrk="1" hangingPunct="1">
              <a:lnSpc>
                <a:spcPct val="90000"/>
              </a:lnSpc>
              <a:buFontTx/>
              <a:buNone/>
            </a:pPr>
            <a:r>
              <a:rPr lang="en-US" sz="2800" smtClean="0"/>
              <a:t>     </a:t>
            </a:r>
          </a:p>
          <a:p>
            <a:pPr marL="609600" indent="-609600" eaLnBrk="1" hangingPunct="1">
              <a:lnSpc>
                <a:spcPct val="90000"/>
              </a:lnSpc>
              <a:buFontTx/>
              <a:buNone/>
            </a:pPr>
            <a:r>
              <a:rPr lang="en-US" sz="2800" smtClean="0"/>
              <a:t>Y</a:t>
            </a:r>
            <a:r>
              <a:rPr lang="en-US" sz="2800" baseline="-25000" smtClean="0"/>
              <a:t>ijt</a:t>
            </a:r>
            <a:r>
              <a:rPr lang="en-US" sz="2800" smtClean="0"/>
              <a:t> is wage paid to native i in a particular skill class in area j during t</a:t>
            </a:r>
          </a:p>
          <a:p>
            <a:pPr marL="609600" indent="-609600" eaLnBrk="1" hangingPunct="1">
              <a:lnSpc>
                <a:spcPct val="90000"/>
              </a:lnSpc>
              <a:buFontTx/>
              <a:buNone/>
            </a:pPr>
            <a:r>
              <a:rPr lang="en-US" sz="2800" smtClean="0"/>
              <a:t>     M</a:t>
            </a:r>
            <a:r>
              <a:rPr lang="en-US" sz="2800" baseline="-25000" smtClean="0"/>
              <a:t>jt</a:t>
            </a:r>
            <a:r>
              <a:rPr lang="en-US" sz="2800" smtClean="0"/>
              <a:t> is the fraction of immigrants in the skill class in j during t</a:t>
            </a:r>
          </a:p>
          <a:p>
            <a:pPr marL="609600" indent="-609600" eaLnBrk="1" hangingPunct="1">
              <a:lnSpc>
                <a:spcPct val="90000"/>
              </a:lnSpc>
              <a:buFontTx/>
              <a:buNone/>
            </a:pPr>
            <a:r>
              <a:rPr lang="en-US" sz="2800" smtClean="0"/>
              <a:t>     X</a:t>
            </a:r>
            <a:r>
              <a:rPr lang="en-US" sz="2800" baseline="-25000" smtClean="0"/>
              <a:t>ijt</a:t>
            </a:r>
            <a:r>
              <a:rPr lang="en-US" sz="2800" smtClean="0"/>
              <a:t> is a vector of controls</a:t>
            </a:r>
          </a:p>
          <a:p>
            <a:pPr marL="609600" indent="-609600" eaLnBrk="1" hangingPunct="1">
              <a:lnSpc>
                <a:spcPct val="90000"/>
              </a:lnSpc>
              <a:buFontTx/>
              <a:buNone/>
            </a:pPr>
            <a:endParaRPr lang="en-US" sz="28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z="4000" smtClean="0"/>
              <a:t>Most prominent example of cross-section approach:</a:t>
            </a:r>
          </a:p>
        </p:txBody>
      </p:sp>
      <p:sp>
        <p:nvSpPr>
          <p:cNvPr id="13315" name="Rectangle 3"/>
          <p:cNvSpPr>
            <a:spLocks noGrp="1" noChangeArrowheads="1"/>
          </p:cNvSpPr>
          <p:nvPr>
            <p:ph type="body" idx="1"/>
          </p:nvPr>
        </p:nvSpPr>
        <p:spPr/>
        <p:txBody>
          <a:bodyPr/>
          <a:lstStyle/>
          <a:p>
            <a:pPr eaLnBrk="1" hangingPunct="1"/>
            <a:r>
              <a:rPr lang="en-US" smtClean="0"/>
              <a:t>Card (2001): 175 largest U.S. cities, using data from 1990 U.S. Census;</a:t>
            </a:r>
          </a:p>
          <a:p>
            <a:pPr eaLnBrk="1" hangingPunct="1"/>
            <a:r>
              <a:rPr lang="en-US" smtClean="0"/>
              <a:t>Approximately 2,750,000 observations comprising native- and foreign-born men and women;</a:t>
            </a:r>
          </a:p>
          <a:p>
            <a:pPr eaLnBrk="1" hangingPunct="1"/>
            <a:r>
              <a:rPr lang="en-US" smtClean="0"/>
              <a:t>Main findings: overall factor price elasticity for native born men (women) is -0.15 (+ 0.063) %</a:t>
            </a:r>
          </a:p>
          <a:p>
            <a:pPr eaLnBrk="1" hangingPunct="1"/>
            <a:endParaRPr 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body" idx="1"/>
          </p:nvPr>
        </p:nvSpPr>
        <p:spPr>
          <a:xfrm>
            <a:off x="381000" y="457200"/>
            <a:ext cx="8229600" cy="4525963"/>
          </a:xfrm>
        </p:spPr>
        <p:txBody>
          <a:bodyPr/>
          <a:lstStyle/>
          <a:p>
            <a:pPr algn="ctr" eaLnBrk="1" hangingPunct="1">
              <a:lnSpc>
                <a:spcPct val="90000"/>
              </a:lnSpc>
              <a:buFontTx/>
              <a:buNone/>
            </a:pPr>
            <a:r>
              <a:rPr lang="en-US" sz="2800" smtClean="0"/>
              <a:t>2. </a:t>
            </a:r>
            <a:r>
              <a:rPr lang="en-US" sz="2800" i="1" smtClean="0"/>
              <a:t>Unexpected Extraordinary Supply Shock Method</a:t>
            </a:r>
          </a:p>
          <a:p>
            <a:pPr eaLnBrk="1" hangingPunct="1">
              <a:lnSpc>
                <a:spcPct val="90000"/>
              </a:lnSpc>
            </a:pPr>
            <a:r>
              <a:rPr lang="en-US" sz="2800" smtClean="0"/>
              <a:t>Researcher exploits famous natural experiment involving an exogenous immigration shock to an area </a:t>
            </a:r>
          </a:p>
          <a:p>
            <a:pPr eaLnBrk="1" hangingPunct="1">
              <a:lnSpc>
                <a:spcPct val="90000"/>
              </a:lnSpc>
            </a:pPr>
            <a:r>
              <a:rPr lang="en-US" sz="2800" smtClean="0"/>
              <a:t>Many time periods before and after shock are observed</a:t>
            </a:r>
          </a:p>
          <a:p>
            <a:pPr eaLnBrk="1" hangingPunct="1">
              <a:lnSpc>
                <a:spcPct val="90000"/>
              </a:lnSpc>
            </a:pPr>
            <a:r>
              <a:rPr lang="en-US" sz="2800" smtClean="0"/>
              <a:t>Question: Do native-born wages in the treatment area after the shock change relative to outcomes in a counterfactual area? </a:t>
            </a:r>
          </a:p>
          <a:p>
            <a:pPr eaLnBrk="1" hangingPunct="1">
              <a:lnSpc>
                <a:spcPct val="90000"/>
              </a:lnSpc>
              <a:buFontTx/>
              <a:buNone/>
            </a:pPr>
            <a:r>
              <a:rPr lang="en-US" sz="2800" smtClean="0"/>
              <a:t>Prominent examples: Card’s (1990) study of Mariel Boatlift and Friedberg (2001) study of Russian Jews to Israel; Card found “Mariels” had benign effect on native-born wages; Friedberg found some evidence of a </a:t>
            </a:r>
            <a:r>
              <a:rPr lang="en-US" sz="2800" i="1" smtClean="0"/>
              <a:t>positive</a:t>
            </a:r>
            <a:r>
              <a:rPr lang="en-US" sz="2800" smtClean="0"/>
              <a:t> effect.</a:t>
            </a:r>
          </a:p>
          <a:p>
            <a:pPr eaLnBrk="1" hangingPunct="1">
              <a:lnSpc>
                <a:spcPct val="90000"/>
              </a:lnSpc>
              <a:buFontTx/>
              <a:buNone/>
            </a:pPr>
            <a:endParaRPr lang="en-US" sz="240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09600" y="228600"/>
            <a:ext cx="8229600" cy="1143000"/>
          </a:xfrm>
        </p:spPr>
        <p:txBody>
          <a:bodyPr/>
          <a:lstStyle/>
          <a:p>
            <a:pPr eaLnBrk="1" hangingPunct="1"/>
            <a:r>
              <a:rPr lang="en-US" sz="2800" b="1" smtClean="0"/>
              <a:t>Using either of these strategies, the evidence generally doesn’t support the popular story!</a:t>
            </a:r>
          </a:p>
        </p:txBody>
      </p:sp>
      <p:sp>
        <p:nvSpPr>
          <p:cNvPr id="13315" name="Rectangle 3"/>
          <p:cNvSpPr>
            <a:spLocks noGrp="1" noChangeArrowheads="1"/>
          </p:cNvSpPr>
          <p:nvPr>
            <p:ph type="body" idx="1"/>
          </p:nvPr>
        </p:nvSpPr>
        <p:spPr>
          <a:xfrm>
            <a:off x="457200" y="1371600"/>
            <a:ext cx="8229600" cy="4525963"/>
          </a:xfrm>
        </p:spPr>
        <p:txBody>
          <a:bodyPr/>
          <a:lstStyle/>
          <a:p>
            <a:pPr eaLnBrk="1" hangingPunct="1">
              <a:defRPr/>
            </a:pPr>
            <a:r>
              <a:rPr lang="en-US" sz="2400" dirty="0" smtClean="0"/>
              <a:t>Friedberg and Hunt (1995); “Despite the popular belief that immigrants have a large adverse impact on the wages and employment opportunities of the native-born population, the literature on this question does not provide much support for this conclusion;” </a:t>
            </a:r>
          </a:p>
          <a:p>
            <a:pPr eaLnBrk="1" hangingPunct="1">
              <a:defRPr/>
            </a:pPr>
            <a:r>
              <a:rPr lang="en-US" sz="2400" dirty="0" err="1" smtClean="0"/>
              <a:t>Longhi</a:t>
            </a:r>
            <a:r>
              <a:rPr lang="en-US" sz="2400" dirty="0" smtClean="0"/>
              <a:t> et al (2005); meta-analysis of over 350 estimates of factor price elasticity average about -0.1%;</a:t>
            </a:r>
          </a:p>
          <a:p>
            <a:pPr eaLnBrk="1" hangingPunct="1">
              <a:defRPr/>
            </a:pPr>
            <a:r>
              <a:rPr lang="en-US" sz="2400" dirty="0" smtClean="0"/>
              <a:t>Bodvarsson &amp; Van den Berg (2009): “A comparison of the evidence from all the studies surveyed [ ] makes it clear that, with very few exceptions, there is no strong statistical support for the view held by many members of the public, namely that immigration has an adverse effect on native-born workers in the destination country.”</a:t>
            </a:r>
          </a:p>
          <a:p>
            <a:pPr marL="0" indent="0" eaLnBrk="1" hangingPunct="1">
              <a:buFontTx/>
              <a:buNone/>
              <a:defRPr/>
            </a:pPr>
            <a:endParaRPr lang="en-US" sz="2800" dirty="0" smtClean="0"/>
          </a:p>
          <a:p>
            <a:pPr marL="0" indent="0" eaLnBrk="1" hangingPunct="1">
              <a:buFontTx/>
              <a:buNone/>
              <a:defRPr/>
            </a:pPr>
            <a:endParaRPr lang="en-US" sz="28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2700"/>
            <a:ext cx="8229600" cy="1143000"/>
          </a:xfrm>
        </p:spPr>
        <p:txBody>
          <a:bodyPr/>
          <a:lstStyle/>
          <a:p>
            <a:r>
              <a:rPr lang="en-US" smtClean="0"/>
              <a:t>What is wrong, theoretically, with the “popular” story?:</a:t>
            </a:r>
          </a:p>
        </p:txBody>
      </p:sp>
      <p:sp>
        <p:nvSpPr>
          <p:cNvPr id="3" name="Content Placeholder 2"/>
          <p:cNvSpPr>
            <a:spLocks noGrp="1"/>
          </p:cNvSpPr>
          <p:nvPr>
            <p:ph idx="1"/>
          </p:nvPr>
        </p:nvSpPr>
        <p:spPr>
          <a:xfrm>
            <a:off x="685800" y="1295400"/>
            <a:ext cx="8229600" cy="4525963"/>
          </a:xfrm>
        </p:spPr>
        <p:txBody>
          <a:bodyPr/>
          <a:lstStyle/>
          <a:p>
            <a:pPr marL="0" indent="0">
              <a:buFontTx/>
              <a:buNone/>
              <a:defRPr/>
            </a:pPr>
            <a:endParaRPr lang="en-US" sz="2800" dirty="0" smtClean="0"/>
          </a:p>
          <a:p>
            <a:pPr marL="0" indent="0">
              <a:buFontTx/>
              <a:buNone/>
              <a:defRPr/>
            </a:pPr>
            <a:r>
              <a:rPr lang="en-US" sz="2800" dirty="0" smtClean="0"/>
              <a:t>Because it is short-term and a partial equilibrium one:</a:t>
            </a:r>
          </a:p>
          <a:p>
            <a:pPr>
              <a:buFont typeface="Arial" pitchFamily="34" charset="0"/>
              <a:buChar char="•"/>
              <a:defRPr/>
            </a:pPr>
            <a:r>
              <a:rPr lang="en-US" sz="2800" dirty="0" smtClean="0"/>
              <a:t>It disallows </a:t>
            </a:r>
            <a:r>
              <a:rPr lang="en-US" sz="2800" i="1" dirty="0" smtClean="0"/>
              <a:t>secondary responses </a:t>
            </a:r>
            <a:r>
              <a:rPr lang="en-US" sz="2800" dirty="0" smtClean="0"/>
              <a:t>to immigration</a:t>
            </a:r>
            <a:endParaRPr lang="en-US" sz="2800" i="1" dirty="0" smtClean="0"/>
          </a:p>
          <a:p>
            <a:pPr>
              <a:buFont typeface="Arial" pitchFamily="34" charset="0"/>
              <a:buChar char="•"/>
              <a:defRPr/>
            </a:pPr>
            <a:r>
              <a:rPr lang="en-US" sz="2800" dirty="0" smtClean="0"/>
              <a:t>Disallows analysis of the case where immigration flows to many skill categories at the same time</a:t>
            </a:r>
          </a:p>
          <a:p>
            <a:pPr marL="0" indent="0">
              <a:buFontTx/>
              <a:buNone/>
              <a:defRPr/>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endParaRPr lang="en-US" smtClean="0"/>
          </a:p>
        </p:txBody>
      </p:sp>
      <p:sp>
        <p:nvSpPr>
          <p:cNvPr id="17411" name="Rectangle 3"/>
          <p:cNvSpPr>
            <a:spLocks noGrp="1" noChangeArrowheads="1"/>
          </p:cNvSpPr>
          <p:nvPr>
            <p:ph type="body" idx="1"/>
          </p:nvPr>
        </p:nvSpPr>
        <p:spPr/>
        <p:txBody>
          <a:bodyPr/>
          <a:lstStyle/>
          <a:p>
            <a:pPr eaLnBrk="1" hangingPunct="1">
              <a:buFontTx/>
              <a:buNone/>
            </a:pPr>
            <a:endParaRPr lang="en-US" smtClean="0"/>
          </a:p>
        </p:txBody>
      </p:sp>
      <p:sp>
        <p:nvSpPr>
          <p:cNvPr id="17412"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17413" name="Object 4"/>
          <p:cNvGraphicFramePr>
            <a:graphicFrameLocks noChangeAspect="1"/>
          </p:cNvGraphicFramePr>
          <p:nvPr/>
        </p:nvGraphicFramePr>
        <p:xfrm>
          <a:off x="1028700" y="152400"/>
          <a:ext cx="7086600" cy="6538913"/>
        </p:xfrm>
        <a:graphic>
          <a:graphicData uri="http://schemas.openxmlformats.org/presentationml/2006/ole">
            <p:oleObj spid="_x0000_s17413" name="Drawing" r:id="rId3" imgW="3943350" imgH="3648075" progId="Presentations.Drawing.12">
              <p:embed/>
            </p:oleObj>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457200"/>
            <a:ext cx="8229600" cy="1143000"/>
          </a:xfrm>
        </p:spPr>
        <p:txBody>
          <a:bodyPr/>
          <a:lstStyle/>
          <a:p>
            <a:pPr eaLnBrk="1" hangingPunct="1"/>
            <a:r>
              <a:rPr lang="en-US" sz="4000" smtClean="0"/>
              <a:t>The long term effects of these responses are that if markets are flexible:</a:t>
            </a:r>
          </a:p>
        </p:txBody>
      </p:sp>
      <p:sp>
        <p:nvSpPr>
          <p:cNvPr id="18435" name="Rectangle 3"/>
          <p:cNvSpPr>
            <a:spLocks noGrp="1" noChangeArrowheads="1"/>
          </p:cNvSpPr>
          <p:nvPr>
            <p:ph type="body" idx="1"/>
          </p:nvPr>
        </p:nvSpPr>
        <p:spPr>
          <a:xfrm>
            <a:off x="533400" y="2209800"/>
            <a:ext cx="8229600" cy="4525963"/>
          </a:xfrm>
        </p:spPr>
        <p:txBody>
          <a:bodyPr/>
          <a:lstStyle/>
          <a:p>
            <a:pPr eaLnBrk="1" hangingPunct="1"/>
            <a:r>
              <a:rPr lang="en-US" sz="3600" smtClean="0"/>
              <a:t>Host country native-born wages should eventually return to their pre-migration levels (Leamer-Levensohn (1995) “hypothesis of factor price insensitivity”)</a:t>
            </a:r>
          </a:p>
          <a:p>
            <a:pPr eaLnBrk="1" hangingPunct="1"/>
            <a:r>
              <a:rPr lang="en-US" sz="3600" smtClean="0"/>
              <a:t>Thus, it shouldn’t be surprising to see benign effects of immigration on wages!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z="4000" smtClean="0"/>
              <a:t>What secondary responses?</a:t>
            </a:r>
          </a:p>
        </p:txBody>
      </p:sp>
      <p:sp>
        <p:nvSpPr>
          <p:cNvPr id="17411" name="Rectangle 3"/>
          <p:cNvSpPr>
            <a:spLocks noGrp="1" noChangeArrowheads="1"/>
          </p:cNvSpPr>
          <p:nvPr>
            <p:ph type="body" idx="1"/>
          </p:nvPr>
        </p:nvSpPr>
        <p:spPr>
          <a:xfrm>
            <a:off x="533400" y="1524000"/>
            <a:ext cx="8229600" cy="4525963"/>
          </a:xfrm>
        </p:spPr>
        <p:txBody>
          <a:bodyPr/>
          <a:lstStyle/>
          <a:p>
            <a:pPr marL="660400" indent="-660400" eaLnBrk="1" hangingPunct="1">
              <a:lnSpc>
                <a:spcPct val="80000"/>
              </a:lnSpc>
              <a:buFontTx/>
              <a:buNone/>
              <a:defRPr/>
            </a:pPr>
            <a:r>
              <a:rPr lang="en-US" sz="2800" u="sng" dirty="0" smtClean="0"/>
              <a:t>Labor Demand Responses such as</a:t>
            </a:r>
            <a:endParaRPr lang="en-US" sz="2800" dirty="0" smtClean="0"/>
          </a:p>
          <a:p>
            <a:pPr marL="660400" indent="-660400" eaLnBrk="1" hangingPunct="1">
              <a:lnSpc>
                <a:spcPct val="80000"/>
              </a:lnSpc>
              <a:defRPr/>
            </a:pPr>
            <a:r>
              <a:rPr lang="en-US" sz="2800" dirty="0"/>
              <a:t>s</a:t>
            </a:r>
            <a:r>
              <a:rPr lang="en-US" sz="2800" dirty="0" smtClean="0"/>
              <a:t>timulation of capital inflows</a:t>
            </a:r>
          </a:p>
          <a:p>
            <a:pPr marL="660400" indent="-660400" eaLnBrk="1" hangingPunct="1">
              <a:lnSpc>
                <a:spcPct val="80000"/>
              </a:lnSpc>
              <a:defRPr/>
            </a:pPr>
            <a:r>
              <a:rPr lang="en-US" sz="2800" dirty="0" smtClean="0"/>
              <a:t>growth of immigrant-employing industries and substitution of immigrant-intensive technologies</a:t>
            </a:r>
          </a:p>
          <a:p>
            <a:pPr marL="660400" indent="-660400" eaLnBrk="1" hangingPunct="1">
              <a:lnSpc>
                <a:spcPct val="80000"/>
              </a:lnSpc>
              <a:defRPr/>
            </a:pPr>
            <a:r>
              <a:rPr lang="en-US" sz="2800" dirty="0"/>
              <a:t>s</a:t>
            </a:r>
            <a:r>
              <a:rPr lang="en-US" sz="2800" dirty="0" smtClean="0"/>
              <a:t>timulation of product demand</a:t>
            </a:r>
          </a:p>
          <a:p>
            <a:pPr marL="660400" indent="-660400" eaLnBrk="1" hangingPunct="1">
              <a:lnSpc>
                <a:spcPct val="80000"/>
              </a:lnSpc>
              <a:buFontTx/>
              <a:buNone/>
              <a:defRPr/>
            </a:pPr>
            <a:endParaRPr lang="en-US" sz="2800" u="sng" dirty="0" smtClean="0"/>
          </a:p>
          <a:p>
            <a:pPr marL="660400" indent="-660400" eaLnBrk="1" hangingPunct="1">
              <a:lnSpc>
                <a:spcPct val="80000"/>
              </a:lnSpc>
              <a:buFontTx/>
              <a:buNone/>
              <a:defRPr/>
            </a:pPr>
            <a:r>
              <a:rPr lang="en-US" sz="2800" u="sng" dirty="0" smtClean="0"/>
              <a:t>Labor Supply Responses such as</a:t>
            </a:r>
          </a:p>
          <a:p>
            <a:pPr marL="660400" indent="-660400" eaLnBrk="1" hangingPunct="1">
              <a:lnSpc>
                <a:spcPct val="80000"/>
              </a:lnSpc>
              <a:buFontTx/>
              <a:buNone/>
              <a:defRPr/>
            </a:pPr>
            <a:r>
              <a:rPr lang="en-US" sz="2800" dirty="0" smtClean="0"/>
              <a:t>* </a:t>
            </a:r>
            <a:r>
              <a:rPr lang="en-US" sz="2800" dirty="0"/>
              <a:t> </a:t>
            </a:r>
            <a:r>
              <a:rPr lang="en-US" sz="2800" dirty="0" smtClean="0"/>
              <a:t> triggering of out-migration</a:t>
            </a:r>
          </a:p>
          <a:p>
            <a:pPr eaLnBrk="1" hangingPunct="1">
              <a:lnSpc>
                <a:spcPct val="80000"/>
              </a:lnSpc>
              <a:buFont typeface="Arial" pitchFamily="34" charset="0"/>
              <a:buChar char="•"/>
              <a:defRPr/>
            </a:pPr>
            <a:r>
              <a:rPr lang="en-US" sz="2800" dirty="0" smtClean="0"/>
              <a:t>“Network effects” </a:t>
            </a:r>
          </a:p>
          <a:p>
            <a:pPr marL="0" indent="0" eaLnBrk="1" hangingPunct="1">
              <a:lnSpc>
                <a:spcPct val="80000"/>
              </a:lnSpc>
              <a:buFontTx/>
              <a:buNone/>
              <a:defRPr/>
            </a:pPr>
            <a:endParaRPr lang="en-US" sz="2800" dirty="0"/>
          </a:p>
          <a:p>
            <a:pPr marL="0" indent="0" algn="ctr" eaLnBrk="1" hangingPunct="1">
              <a:lnSpc>
                <a:spcPct val="80000"/>
              </a:lnSpc>
              <a:buFontTx/>
              <a:buNone/>
              <a:defRPr/>
            </a:pPr>
            <a:r>
              <a:rPr lang="en-US" sz="2800" dirty="0" smtClean="0"/>
              <a:t>Markets must be flexible for these responses to occur</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smtClean="0"/>
              <a:t>Problems with spatial correlation analysis as well:</a:t>
            </a:r>
          </a:p>
        </p:txBody>
      </p:sp>
      <p:sp>
        <p:nvSpPr>
          <p:cNvPr id="20483" name="Content Placeholder 2"/>
          <p:cNvSpPr>
            <a:spLocks noGrp="1"/>
          </p:cNvSpPr>
          <p:nvPr>
            <p:ph idx="1"/>
          </p:nvPr>
        </p:nvSpPr>
        <p:spPr/>
        <p:txBody>
          <a:bodyPr/>
          <a:lstStyle/>
          <a:p>
            <a:r>
              <a:rPr lang="en-US" smtClean="0"/>
              <a:t>Usually treat the labor market as a local spatial unit;</a:t>
            </a:r>
          </a:p>
          <a:p>
            <a:r>
              <a:rPr lang="en-US" smtClean="0"/>
              <a:t>Because of secondary responses, wage differences between areas will be “arbitraged” away</a:t>
            </a:r>
          </a:p>
          <a:p>
            <a:r>
              <a:rPr lang="en-US" smtClean="0"/>
              <a:t>The problem is that typically we can’t control for these secondary responses in the data.</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381000" y="1143000"/>
            <a:ext cx="8229600" cy="4525963"/>
          </a:xfrm>
        </p:spPr>
        <p:txBody>
          <a:bodyPr/>
          <a:lstStyle/>
          <a:p>
            <a:pPr eaLnBrk="1" hangingPunct="1">
              <a:buFontTx/>
              <a:buNone/>
            </a:pPr>
            <a:r>
              <a:rPr lang="en-US" sz="2800" smtClean="0"/>
              <a:t>"By keeping labor supply down, immigration policy tends to keep wages high. Let us underline this basic principle: Limitation of the supply of any grade of labor relative to all other productive factors can be expected to raise its wage rate; an increase in supply will, other things being equal, tend to depress wage rates."</a:t>
            </a:r>
            <a:br>
              <a:rPr lang="en-US" sz="2800" smtClean="0"/>
            </a:br>
            <a:endParaRPr lang="en-US" sz="2800" smtClean="0"/>
          </a:p>
          <a:p>
            <a:pPr eaLnBrk="1" hangingPunct="1">
              <a:buFontTx/>
              <a:buNone/>
            </a:pPr>
            <a:r>
              <a:rPr lang="en-US" sz="2800" smtClean="0"/>
              <a:t>(Paul Samuelson, 1964)</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endParaRPr lang="en-US" smtClean="0"/>
          </a:p>
        </p:txBody>
      </p:sp>
      <p:sp>
        <p:nvSpPr>
          <p:cNvPr id="21507" name="Rectangle 3"/>
          <p:cNvSpPr>
            <a:spLocks noGrp="1" noChangeArrowheads="1"/>
          </p:cNvSpPr>
          <p:nvPr>
            <p:ph type="body" idx="1"/>
          </p:nvPr>
        </p:nvSpPr>
        <p:spPr/>
        <p:txBody>
          <a:bodyPr/>
          <a:lstStyle/>
          <a:p>
            <a:pPr eaLnBrk="1" hangingPunct="1">
              <a:buFontTx/>
              <a:buNone/>
            </a:pPr>
            <a:endParaRPr lang="en-US" smtClean="0"/>
          </a:p>
        </p:txBody>
      </p:sp>
      <p:sp>
        <p:nvSpPr>
          <p:cNvPr id="21508"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21509" name="Object 4"/>
          <p:cNvGraphicFramePr>
            <a:graphicFrameLocks noChangeAspect="1"/>
          </p:cNvGraphicFramePr>
          <p:nvPr/>
        </p:nvGraphicFramePr>
        <p:xfrm>
          <a:off x="1028700" y="152400"/>
          <a:ext cx="7086600" cy="6538913"/>
        </p:xfrm>
        <a:graphic>
          <a:graphicData uri="http://schemas.openxmlformats.org/presentationml/2006/ole">
            <p:oleObj spid="_x0000_s21509" name="Drawing" r:id="rId3" imgW="3943350" imgH="3648075" progId="Presentations.Drawing.12">
              <p:embed/>
            </p:oleObj>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z="4000" smtClean="0"/>
              <a:t>Recent Improvements in empirical methodology have addressed some of these issues:</a:t>
            </a:r>
          </a:p>
        </p:txBody>
      </p:sp>
      <p:sp>
        <p:nvSpPr>
          <p:cNvPr id="22531" name="Rectangle 3"/>
          <p:cNvSpPr>
            <a:spLocks noGrp="1" noChangeArrowheads="1"/>
          </p:cNvSpPr>
          <p:nvPr>
            <p:ph type="body" idx="1"/>
          </p:nvPr>
        </p:nvSpPr>
        <p:spPr>
          <a:xfrm>
            <a:off x="533400" y="1981200"/>
            <a:ext cx="8229600" cy="4525963"/>
          </a:xfrm>
        </p:spPr>
        <p:txBody>
          <a:bodyPr/>
          <a:lstStyle/>
          <a:p>
            <a:pPr eaLnBrk="1" hangingPunct="1">
              <a:buFontTx/>
              <a:buNone/>
            </a:pPr>
            <a:r>
              <a:rPr lang="en-US" sz="2800" smtClean="0"/>
              <a:t>   Spatial correlation method has largely been replaced by “Skill-Cell” method (Borjas (2003), latest version of method used in Aydemir &amp; Borjas (2011)) </a:t>
            </a:r>
          </a:p>
          <a:p>
            <a:pPr eaLnBrk="1" hangingPunct="1"/>
            <a:r>
              <a:rPr lang="en-US" sz="2800" smtClean="0"/>
              <a:t>Defines the labor market as a </a:t>
            </a:r>
            <a:r>
              <a:rPr lang="en-US" sz="2800" i="1" smtClean="0"/>
              <a:t>national skill category</a:t>
            </a:r>
            <a:r>
              <a:rPr lang="en-US" sz="2800" smtClean="0"/>
              <a:t>, thus supposedly avoiding the need to control for secondary adjustment responses occurring in regions.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152400"/>
            <a:ext cx="8229600" cy="1143000"/>
          </a:xfrm>
        </p:spPr>
        <p:txBody>
          <a:bodyPr/>
          <a:lstStyle/>
          <a:p>
            <a:pPr eaLnBrk="1" hangingPunct="1"/>
            <a:r>
              <a:rPr lang="en-US" sz="3200" b="1" smtClean="0"/>
              <a:t>Evidence from some prominent  studies:</a:t>
            </a:r>
          </a:p>
        </p:txBody>
      </p:sp>
      <p:sp>
        <p:nvSpPr>
          <p:cNvPr id="23555" name="Rectangle 3"/>
          <p:cNvSpPr>
            <a:spLocks noGrp="1" noChangeArrowheads="1"/>
          </p:cNvSpPr>
          <p:nvPr>
            <p:ph type="body" idx="1"/>
          </p:nvPr>
        </p:nvSpPr>
        <p:spPr>
          <a:xfrm>
            <a:off x="381000" y="838200"/>
            <a:ext cx="8229600" cy="4525963"/>
          </a:xfrm>
        </p:spPr>
        <p:txBody>
          <a:bodyPr/>
          <a:lstStyle/>
          <a:p>
            <a:pPr eaLnBrk="1" hangingPunct="1">
              <a:lnSpc>
                <a:spcPct val="90000"/>
              </a:lnSpc>
            </a:pPr>
            <a:r>
              <a:rPr lang="en-US" sz="2800" smtClean="0"/>
              <a:t>Borjas (2003):factor price elasticity averages about -0.35; high-school dropouts most adversely affected by immigration; </a:t>
            </a:r>
          </a:p>
          <a:p>
            <a:pPr eaLnBrk="1" hangingPunct="1">
              <a:lnSpc>
                <a:spcPct val="90000"/>
              </a:lnSpc>
            </a:pPr>
            <a:r>
              <a:rPr lang="en-US" sz="2800" smtClean="0"/>
              <a:t>Aydemir &amp; Borjas (2011); previous estimates are upwardly biased due to measurement error in immigrant supply shifts; factor price elasticity is actually around -0.5;</a:t>
            </a:r>
          </a:p>
          <a:p>
            <a:pPr eaLnBrk="1" hangingPunct="1">
              <a:lnSpc>
                <a:spcPct val="90000"/>
              </a:lnSpc>
            </a:pPr>
            <a:r>
              <a:rPr lang="en-US" sz="2800" smtClean="0"/>
              <a:t>Ottaviano and Peri (2005, 2006, 2008, 2010): average native wage </a:t>
            </a:r>
            <a:r>
              <a:rPr lang="en-US" sz="2800" i="1" smtClean="0"/>
              <a:t>increased</a:t>
            </a:r>
            <a:r>
              <a:rPr lang="en-US" sz="2800" smtClean="0"/>
              <a:t> in response to immigration; usually, workers with at least a high school degree gain;</a:t>
            </a:r>
          </a:p>
          <a:p>
            <a:pPr eaLnBrk="1" hangingPunct="1">
              <a:lnSpc>
                <a:spcPct val="90000"/>
              </a:lnSpc>
            </a:pPr>
            <a:r>
              <a:rPr lang="en-US" sz="2800" smtClean="0"/>
              <a:t>Borjas and Katz (2007): Studied Mexican migration to USA; factor price elasticity averages -0.64; native high school dropouts most adversely affected.</a:t>
            </a:r>
          </a:p>
          <a:p>
            <a:pPr eaLnBrk="1" hangingPunct="1">
              <a:lnSpc>
                <a:spcPct val="90000"/>
              </a:lnSpc>
            </a:pPr>
            <a:endParaRPr lang="en-US" sz="280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smtClean="0"/>
              <a:t>Ottaviano and Peri studies:</a:t>
            </a:r>
          </a:p>
        </p:txBody>
      </p:sp>
      <p:sp>
        <p:nvSpPr>
          <p:cNvPr id="24579" name="Content Placeholder 2"/>
          <p:cNvSpPr>
            <a:spLocks noGrp="1"/>
          </p:cNvSpPr>
          <p:nvPr>
            <p:ph idx="1"/>
          </p:nvPr>
        </p:nvSpPr>
        <p:spPr>
          <a:xfrm>
            <a:off x="457200" y="1371600"/>
            <a:ext cx="8229600" cy="4525963"/>
          </a:xfrm>
        </p:spPr>
        <p:txBody>
          <a:bodyPr/>
          <a:lstStyle/>
          <a:p>
            <a:r>
              <a:rPr lang="en-US" smtClean="0"/>
              <a:t>Build a theoretical model that allows for capital market responses to immigration and which allows for immigration to many different skill categories at the same time;</a:t>
            </a:r>
          </a:p>
          <a:p>
            <a:r>
              <a:rPr lang="en-US" smtClean="0"/>
              <a:t>Theoretical model allows for immigration to one skill category to affect productivities and wages of workers in many other skill categories;</a:t>
            </a:r>
          </a:p>
          <a:p>
            <a:r>
              <a:rPr lang="en-US" smtClean="0"/>
              <a:t>Use national data for a much longer period (1990-2004).</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smtClean="0"/>
              <a:t>Main results from 2010 study</a:t>
            </a:r>
          </a:p>
        </p:txBody>
      </p:sp>
      <p:graphicFrame>
        <p:nvGraphicFramePr>
          <p:cNvPr id="4" name="Content Placeholder 3"/>
          <p:cNvGraphicFramePr>
            <a:graphicFrameLocks noGrp="1"/>
          </p:cNvGraphicFramePr>
          <p:nvPr>
            <p:ph idx="1"/>
          </p:nvPr>
        </p:nvGraphicFramePr>
        <p:xfrm>
          <a:off x="381000" y="1447800"/>
          <a:ext cx="8077200" cy="4840288"/>
        </p:xfrm>
        <a:graphic>
          <a:graphicData uri="http://schemas.openxmlformats.org/drawingml/2006/table">
            <a:tbl>
              <a:tblPr firstRow="1" firstCol="1" bandRow="1">
                <a:tableStyleId>{5C22544A-7EE6-4342-B048-85BDC9FD1C3A}</a:tableStyleId>
              </a:tblPr>
              <a:tblGrid>
                <a:gridCol w="4038600"/>
                <a:gridCol w="4038600"/>
              </a:tblGrid>
              <a:tr h="701094">
                <a:tc>
                  <a:txBody>
                    <a:bodyPr/>
                    <a:lstStyle/>
                    <a:p>
                      <a:pPr marL="0" marR="0">
                        <a:lnSpc>
                          <a:spcPct val="115000"/>
                        </a:lnSpc>
                        <a:spcBef>
                          <a:spcPts val="0"/>
                        </a:spcBef>
                        <a:spcAft>
                          <a:spcPts val="0"/>
                        </a:spcAft>
                      </a:pPr>
                      <a:r>
                        <a:rPr lang="en-US" sz="2000" dirty="0">
                          <a:effectLst/>
                        </a:rPr>
                        <a:t>NATIVE-BORN WORKER GROUP</a:t>
                      </a:r>
                      <a:endParaRPr lang="en-US" sz="20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000" dirty="0">
                          <a:effectLst/>
                        </a:rPr>
                        <a:t>FACTOR PRICE ELASTICITY</a:t>
                      </a:r>
                      <a:endParaRPr lang="en-US" sz="2000" dirty="0">
                        <a:effectLst/>
                        <a:latin typeface="Calibri"/>
                        <a:ea typeface="Calibri"/>
                        <a:cs typeface="Times New Roman"/>
                      </a:endParaRPr>
                    </a:p>
                  </a:txBody>
                  <a:tcPr marL="68580" marR="68580" marT="0" marB="0"/>
                </a:tc>
              </a:tr>
              <a:tr h="585572">
                <a:tc>
                  <a:txBody>
                    <a:bodyPr/>
                    <a:lstStyle/>
                    <a:p>
                      <a:pPr marL="0" marR="0">
                        <a:lnSpc>
                          <a:spcPct val="115000"/>
                        </a:lnSpc>
                        <a:spcBef>
                          <a:spcPts val="0"/>
                        </a:spcBef>
                        <a:spcAft>
                          <a:spcPts val="0"/>
                        </a:spcAft>
                      </a:pPr>
                      <a:r>
                        <a:rPr lang="en-US" sz="2000">
                          <a:effectLst/>
                        </a:rPr>
                        <a:t> </a:t>
                      </a:r>
                      <a:endParaRPr lang="en-US" sz="20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000" dirty="0">
                          <a:effectLst/>
                        </a:rPr>
                        <a:t> </a:t>
                      </a:r>
                      <a:endParaRPr lang="en-US" sz="2000" dirty="0">
                        <a:effectLst/>
                        <a:latin typeface="Calibri"/>
                        <a:ea typeface="Calibri"/>
                        <a:cs typeface="Times New Roman"/>
                      </a:endParaRPr>
                    </a:p>
                  </a:txBody>
                  <a:tcPr marL="68580" marR="68580" marT="0" marB="0"/>
                </a:tc>
              </a:tr>
              <a:tr h="585572">
                <a:tc>
                  <a:txBody>
                    <a:bodyPr/>
                    <a:lstStyle/>
                    <a:p>
                      <a:pPr marL="0" marR="0">
                        <a:lnSpc>
                          <a:spcPct val="115000"/>
                        </a:lnSpc>
                        <a:spcBef>
                          <a:spcPts val="0"/>
                        </a:spcBef>
                        <a:spcAft>
                          <a:spcPts val="0"/>
                        </a:spcAft>
                      </a:pPr>
                      <a:r>
                        <a:rPr lang="en-US" sz="2000">
                          <a:effectLst/>
                        </a:rPr>
                        <a:t>High school dropouts</a:t>
                      </a:r>
                      <a:endParaRPr lang="en-US" sz="20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000" dirty="0" smtClean="0">
                          <a:effectLst/>
                        </a:rPr>
                        <a:t>-  0.10%</a:t>
                      </a:r>
                      <a:endParaRPr lang="en-US" sz="2000" dirty="0">
                        <a:effectLst/>
                        <a:latin typeface="Calibri"/>
                        <a:ea typeface="Calibri"/>
                        <a:cs typeface="Times New Roman"/>
                      </a:endParaRPr>
                    </a:p>
                  </a:txBody>
                  <a:tcPr marL="68580" marR="68580" marT="0" marB="0"/>
                </a:tc>
              </a:tr>
              <a:tr h="585572">
                <a:tc>
                  <a:txBody>
                    <a:bodyPr/>
                    <a:lstStyle/>
                    <a:p>
                      <a:pPr marL="0" marR="0">
                        <a:lnSpc>
                          <a:spcPct val="115000"/>
                        </a:lnSpc>
                        <a:spcBef>
                          <a:spcPts val="0"/>
                        </a:spcBef>
                        <a:spcAft>
                          <a:spcPts val="0"/>
                        </a:spcAft>
                      </a:pPr>
                      <a:r>
                        <a:rPr lang="en-US" sz="2000">
                          <a:effectLst/>
                        </a:rPr>
                        <a:t>High school graduates</a:t>
                      </a:r>
                      <a:endParaRPr lang="en-US" sz="20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000" dirty="0">
                          <a:effectLst/>
                        </a:rPr>
                        <a:t>+ 0.22</a:t>
                      </a:r>
                      <a:endParaRPr lang="en-US" sz="2000" dirty="0">
                        <a:effectLst/>
                        <a:latin typeface="Calibri"/>
                        <a:ea typeface="Calibri"/>
                        <a:cs typeface="Times New Roman"/>
                      </a:endParaRPr>
                    </a:p>
                  </a:txBody>
                  <a:tcPr marL="68580" marR="68580" marT="0" marB="0"/>
                </a:tc>
              </a:tr>
              <a:tr h="585572">
                <a:tc>
                  <a:txBody>
                    <a:bodyPr/>
                    <a:lstStyle/>
                    <a:p>
                      <a:pPr marL="0" marR="0">
                        <a:lnSpc>
                          <a:spcPct val="115000"/>
                        </a:lnSpc>
                        <a:spcBef>
                          <a:spcPts val="0"/>
                        </a:spcBef>
                        <a:spcAft>
                          <a:spcPts val="0"/>
                        </a:spcAft>
                      </a:pPr>
                      <a:r>
                        <a:rPr lang="en-US" sz="2000">
                          <a:effectLst/>
                        </a:rPr>
                        <a:t>College dropouts</a:t>
                      </a:r>
                      <a:endParaRPr lang="en-US" sz="20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000" dirty="0">
                          <a:effectLst/>
                        </a:rPr>
                        <a:t>+ 0.31</a:t>
                      </a:r>
                      <a:endParaRPr lang="en-US" sz="2000" dirty="0">
                        <a:effectLst/>
                        <a:latin typeface="Calibri"/>
                        <a:ea typeface="Calibri"/>
                        <a:cs typeface="Times New Roman"/>
                      </a:endParaRPr>
                    </a:p>
                  </a:txBody>
                  <a:tcPr marL="68580" marR="68580" marT="0" marB="0"/>
                </a:tc>
              </a:tr>
              <a:tr h="585572">
                <a:tc>
                  <a:txBody>
                    <a:bodyPr/>
                    <a:lstStyle/>
                    <a:p>
                      <a:pPr marL="0" marR="0">
                        <a:lnSpc>
                          <a:spcPct val="115000"/>
                        </a:lnSpc>
                        <a:spcBef>
                          <a:spcPts val="0"/>
                        </a:spcBef>
                        <a:spcAft>
                          <a:spcPts val="0"/>
                        </a:spcAft>
                      </a:pPr>
                      <a:r>
                        <a:rPr lang="en-US" sz="2000">
                          <a:effectLst/>
                        </a:rPr>
                        <a:t>College graduates</a:t>
                      </a:r>
                      <a:endParaRPr lang="en-US" sz="20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000" dirty="0">
                          <a:effectLst/>
                        </a:rPr>
                        <a:t>+ 0.06</a:t>
                      </a:r>
                      <a:endParaRPr lang="en-US" sz="2000" dirty="0">
                        <a:effectLst/>
                        <a:latin typeface="Calibri"/>
                        <a:ea typeface="Calibri"/>
                        <a:cs typeface="Times New Roman"/>
                      </a:endParaRPr>
                    </a:p>
                  </a:txBody>
                  <a:tcPr marL="68580" marR="68580" marT="0" marB="0"/>
                </a:tc>
              </a:tr>
              <a:tr h="1211334">
                <a:tc>
                  <a:txBody>
                    <a:bodyPr/>
                    <a:lstStyle/>
                    <a:p>
                      <a:pPr marL="0" marR="0">
                        <a:lnSpc>
                          <a:spcPct val="115000"/>
                        </a:lnSpc>
                        <a:spcBef>
                          <a:spcPts val="0"/>
                        </a:spcBef>
                        <a:spcAft>
                          <a:spcPts val="0"/>
                        </a:spcAft>
                      </a:pPr>
                      <a:r>
                        <a:rPr lang="en-US" sz="2000">
                          <a:effectLst/>
                        </a:rPr>
                        <a:t>WEIGHTED AVERAGE FOR ALL NATIVE-BORN</a:t>
                      </a:r>
                      <a:endParaRPr lang="en-US" sz="20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000" dirty="0">
                          <a:effectLst/>
                        </a:rPr>
                        <a:t>+ 0.16</a:t>
                      </a:r>
                      <a:endParaRPr lang="en-US" sz="2000" dirty="0">
                        <a:effectLst/>
                        <a:latin typeface="Calibri"/>
                        <a:ea typeface="Calibri"/>
                        <a:cs typeface="Times New Roman"/>
                      </a:endParaRPr>
                    </a:p>
                  </a:txBody>
                  <a:tcPr marL="68580" marR="68580" marT="0" marB="0"/>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smtClean="0"/>
              <a:t>Limitations to Ottaviano and Peri studies:</a:t>
            </a:r>
          </a:p>
        </p:txBody>
      </p:sp>
      <p:sp>
        <p:nvSpPr>
          <p:cNvPr id="26627" name="Content Placeholder 2"/>
          <p:cNvSpPr>
            <a:spLocks noGrp="1"/>
          </p:cNvSpPr>
          <p:nvPr>
            <p:ph idx="1"/>
          </p:nvPr>
        </p:nvSpPr>
        <p:spPr/>
        <p:txBody>
          <a:bodyPr/>
          <a:lstStyle/>
          <a:p>
            <a:r>
              <a:rPr lang="en-US" smtClean="0"/>
              <a:t>U.S. immigration is treated as exogenous;</a:t>
            </a:r>
          </a:p>
          <a:p>
            <a:r>
              <a:rPr lang="en-US" smtClean="0"/>
              <a:t>Product market responses are not considered;</a:t>
            </a:r>
          </a:p>
          <a:p>
            <a:r>
              <a:rPr lang="en-US" smtClean="0"/>
              <a:t>Native/immigrant differences in labor supply not considered;</a:t>
            </a:r>
          </a:p>
          <a:p>
            <a:r>
              <a:rPr lang="en-US" smtClean="0"/>
              <a:t>It is an approach relying on simulations for key estimates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sz="4000" smtClean="0"/>
              <a:t>Recent research addressing secondary adjustment processes:</a:t>
            </a:r>
          </a:p>
        </p:txBody>
      </p:sp>
      <p:sp>
        <p:nvSpPr>
          <p:cNvPr id="27651" name="Rectangle 3"/>
          <p:cNvSpPr>
            <a:spLocks noGrp="1" noChangeArrowheads="1"/>
          </p:cNvSpPr>
          <p:nvPr>
            <p:ph type="body" idx="1"/>
          </p:nvPr>
        </p:nvSpPr>
        <p:spPr/>
        <p:txBody>
          <a:bodyPr/>
          <a:lstStyle/>
          <a:p>
            <a:pPr eaLnBrk="1" hangingPunct="1">
              <a:lnSpc>
                <a:spcPct val="80000"/>
              </a:lnSpc>
              <a:buFontTx/>
              <a:buNone/>
            </a:pPr>
            <a:r>
              <a:rPr lang="en-US" sz="2800" smtClean="0"/>
              <a:t>* Internal migration responses (Beginning with Borjas (2006))</a:t>
            </a:r>
          </a:p>
          <a:p>
            <a:pPr eaLnBrk="1" hangingPunct="1">
              <a:lnSpc>
                <a:spcPct val="80000"/>
              </a:lnSpc>
              <a:buFontTx/>
              <a:buNone/>
            </a:pPr>
            <a:r>
              <a:rPr lang="en-US" sz="2800" smtClean="0"/>
              <a:t>* Capital market responses (Ottaviano and Peri (2005, 2006, 2008, 2010)</a:t>
            </a:r>
          </a:p>
          <a:p>
            <a:pPr eaLnBrk="1" hangingPunct="1">
              <a:lnSpc>
                <a:spcPct val="80000"/>
              </a:lnSpc>
              <a:buFontTx/>
              <a:buNone/>
            </a:pPr>
            <a:r>
              <a:rPr lang="en-US" sz="2800" smtClean="0"/>
              <a:t>* Product demand responses (Hercowitz &amp; Yashiv (2002), Saiz (2003, 2007), Bodvarsson and Van den Berg (2005), Lach (2007), Bodvarsson, et al. (2008))</a:t>
            </a:r>
          </a:p>
          <a:p>
            <a:pPr eaLnBrk="1" hangingPunct="1">
              <a:lnSpc>
                <a:spcPct val="80000"/>
              </a:lnSpc>
              <a:buFontTx/>
              <a:buNone/>
            </a:pPr>
            <a:r>
              <a:rPr lang="en-US" sz="2800" smtClean="0"/>
              <a:t>* Product supply responses (Cortes (2008))</a:t>
            </a:r>
          </a:p>
          <a:p>
            <a:pPr eaLnBrk="1" hangingPunct="1">
              <a:lnSpc>
                <a:spcPct val="80000"/>
              </a:lnSpc>
              <a:buFontTx/>
              <a:buNone/>
            </a:pPr>
            <a:r>
              <a:rPr lang="en-US" sz="2800" smtClean="0"/>
              <a:t>* Technology and industry structure responses (Lewis (2003, 2004, 2005), Card and Lewis (2005))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sz="4000" smtClean="0"/>
              <a:t>Are there internal migration responses?</a:t>
            </a:r>
          </a:p>
        </p:txBody>
      </p:sp>
      <p:sp>
        <p:nvSpPr>
          <p:cNvPr id="28675" name="Rectangle 3"/>
          <p:cNvSpPr>
            <a:spLocks noGrp="1" noChangeArrowheads="1"/>
          </p:cNvSpPr>
          <p:nvPr>
            <p:ph type="body" idx="1"/>
          </p:nvPr>
        </p:nvSpPr>
        <p:spPr>
          <a:xfrm>
            <a:off x="533400" y="1600200"/>
            <a:ext cx="8229600" cy="4525963"/>
          </a:xfrm>
        </p:spPr>
        <p:txBody>
          <a:bodyPr/>
          <a:lstStyle/>
          <a:p>
            <a:pPr eaLnBrk="1" hangingPunct="1">
              <a:lnSpc>
                <a:spcPct val="80000"/>
              </a:lnSpc>
            </a:pPr>
            <a:r>
              <a:rPr lang="en-US" sz="2800" smtClean="0"/>
              <a:t>Evidence generally mixed, although strong recent evidence by Borjas (2006): For 1960-2000 census data, native migration response softens the measured impact of immigration on wages by 40 to 60 percent;</a:t>
            </a:r>
          </a:p>
          <a:p>
            <a:pPr eaLnBrk="1" hangingPunct="1">
              <a:lnSpc>
                <a:spcPct val="80000"/>
              </a:lnSpc>
            </a:pPr>
            <a:r>
              <a:rPr lang="en-US" sz="2800" smtClean="0"/>
              <a:t>Freeman (2006): analysts still “…have reached no consensus about the extent to which internal migration explains the absence of any relation between immigration and wages”</a:t>
            </a:r>
          </a:p>
          <a:p>
            <a:pPr eaLnBrk="1" hangingPunct="1">
              <a:lnSpc>
                <a:spcPct val="80000"/>
              </a:lnSpc>
            </a:pPr>
            <a:endParaRPr lang="en-US" sz="280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sz="4000" smtClean="0"/>
              <a:t>What about the other adjustment processes?</a:t>
            </a:r>
          </a:p>
        </p:txBody>
      </p:sp>
      <p:sp>
        <p:nvSpPr>
          <p:cNvPr id="29699" name="Rectangle 3"/>
          <p:cNvSpPr>
            <a:spLocks noGrp="1" noChangeArrowheads="1"/>
          </p:cNvSpPr>
          <p:nvPr>
            <p:ph type="body" idx="1"/>
          </p:nvPr>
        </p:nvSpPr>
        <p:spPr/>
        <p:txBody>
          <a:bodyPr/>
          <a:lstStyle/>
          <a:p>
            <a:pPr eaLnBrk="1" hangingPunct="1"/>
            <a:r>
              <a:rPr lang="en-US" sz="2800" smtClean="0"/>
              <a:t>Immigration does not increase immigrant-intensive industries, but only increases employment shares of immigrants across all industries;</a:t>
            </a:r>
          </a:p>
          <a:p>
            <a:pPr eaLnBrk="1" hangingPunct="1"/>
            <a:r>
              <a:rPr lang="en-US" sz="2800" smtClean="0"/>
              <a:t>Some evidence that immigration triggers the choice of immigrant-intensive technologies</a:t>
            </a:r>
          </a:p>
          <a:p>
            <a:pPr eaLnBrk="1" hangingPunct="1"/>
            <a:r>
              <a:rPr lang="en-US" sz="2800" smtClean="0"/>
              <a:t>Unskilled immigration appears to lower prices of unskilled-intensive non-tradeable goods in U.S. cities </a:t>
            </a:r>
          </a:p>
          <a:p>
            <a:pPr eaLnBrk="1" hangingPunct="1"/>
            <a:endParaRPr lang="en-US" sz="280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sz="4000" smtClean="0"/>
              <a:t>The strongest secondary adjustment response is consumer demand:</a:t>
            </a:r>
          </a:p>
        </p:txBody>
      </p:sp>
      <p:sp>
        <p:nvSpPr>
          <p:cNvPr id="30723" name="Rectangle 3"/>
          <p:cNvSpPr>
            <a:spLocks noGrp="1" noChangeArrowheads="1"/>
          </p:cNvSpPr>
          <p:nvPr>
            <p:ph type="body" idx="1"/>
          </p:nvPr>
        </p:nvSpPr>
        <p:spPr>
          <a:xfrm>
            <a:off x="609600" y="1905000"/>
            <a:ext cx="8229600" cy="4525963"/>
          </a:xfrm>
        </p:spPr>
        <p:txBody>
          <a:bodyPr/>
          <a:lstStyle/>
          <a:p>
            <a:pPr eaLnBrk="1" hangingPunct="1"/>
            <a:r>
              <a:rPr lang="en-US" smtClean="0"/>
              <a:t>Bodvarsson et al. (2008): Re-examination of Mariel Boatlift;</a:t>
            </a:r>
          </a:p>
          <a:p>
            <a:pPr eaLnBrk="1" hangingPunct="1"/>
            <a:r>
              <a:rPr lang="en-US" smtClean="0"/>
              <a:t>Bodvarsson and Van den Berg (2006): study of Hispanic migration to meatpacking industry in Nebraska</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1"/>
          </p:nvPr>
        </p:nvSpPr>
        <p:spPr>
          <a:xfrm>
            <a:off x="381000" y="609600"/>
            <a:ext cx="8229600" cy="4525963"/>
          </a:xfrm>
        </p:spPr>
        <p:txBody>
          <a:bodyPr/>
          <a:lstStyle/>
          <a:p>
            <a:pPr eaLnBrk="1" hangingPunct="1">
              <a:buFontTx/>
              <a:buNone/>
            </a:pPr>
            <a:r>
              <a:rPr lang="en-US" sz="2800" smtClean="0"/>
              <a:t>Jacques Chirac: “If there were fewer immigrants, there would be less unemployment, fewer tensions in certain towns and neighborhoods, and lower social cost.”</a:t>
            </a:r>
          </a:p>
          <a:p>
            <a:pPr eaLnBrk="1" hangingPunct="1">
              <a:buFontTx/>
              <a:buNone/>
            </a:pPr>
            <a:r>
              <a:rPr lang="en-US" sz="2800" smtClean="0"/>
              <a:t>Interviewer: “That has never been formally proven”</a:t>
            </a:r>
          </a:p>
          <a:p>
            <a:pPr eaLnBrk="1" hangingPunct="1">
              <a:buFontTx/>
              <a:buNone/>
            </a:pPr>
            <a:r>
              <a:rPr lang="en-US" sz="2800" smtClean="0"/>
              <a:t>Chirac: “It is easy to imagine, nevertheless” </a:t>
            </a:r>
          </a:p>
          <a:p>
            <a:pPr eaLnBrk="1" hangingPunct="1">
              <a:buFontTx/>
              <a:buNone/>
            </a:pPr>
            <a:endParaRPr lang="en-US" sz="2800" smtClean="0"/>
          </a:p>
          <a:p>
            <a:pPr eaLnBrk="1" hangingPunct="1">
              <a:buFontTx/>
              <a:buNone/>
            </a:pPr>
            <a:r>
              <a:rPr lang="en-US" sz="2800" smtClean="0"/>
              <a:t>(1984 Interview with </a:t>
            </a:r>
            <a:r>
              <a:rPr lang="en-US" sz="2800" i="1" smtClean="0"/>
              <a:t>Liberation</a:t>
            </a:r>
            <a:r>
              <a:rPr lang="en-US" sz="2800" smtClean="0"/>
              <a: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sz="4000" smtClean="0"/>
              <a:t>Model used in Mariel Boatlift re-examination:</a:t>
            </a:r>
          </a:p>
        </p:txBody>
      </p:sp>
      <p:sp>
        <p:nvSpPr>
          <p:cNvPr id="31747" name="Rectangle 3"/>
          <p:cNvSpPr>
            <a:spLocks noGrp="1" noChangeArrowheads="1"/>
          </p:cNvSpPr>
          <p:nvPr>
            <p:ph type="body" idx="1"/>
          </p:nvPr>
        </p:nvSpPr>
        <p:spPr>
          <a:xfrm>
            <a:off x="457200" y="1524000"/>
            <a:ext cx="8229600" cy="4373563"/>
          </a:xfrm>
        </p:spPr>
        <p:txBody>
          <a:bodyPr/>
          <a:lstStyle/>
          <a:p>
            <a:r>
              <a:rPr lang="en-US" smtClean="0"/>
              <a:t>Immigration shock triggers an “input substitution effect” (-) and a consumer demand effect (+, - or 0)</a:t>
            </a:r>
          </a:p>
          <a:p>
            <a:r>
              <a:rPr lang="en-US" smtClean="0"/>
              <a:t>The “full” effect of the shock on native wage is the </a:t>
            </a:r>
            <a:r>
              <a:rPr lang="en-US" i="1" smtClean="0"/>
              <a:t>sum</a:t>
            </a:r>
            <a:r>
              <a:rPr lang="en-US" smtClean="0"/>
              <a:t> of the two effects</a:t>
            </a:r>
          </a:p>
          <a:p>
            <a:endParaRPr lang="en-US"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smtClean="0"/>
              <a:t>Empirical findings:</a:t>
            </a:r>
          </a:p>
        </p:txBody>
      </p:sp>
      <p:sp>
        <p:nvSpPr>
          <p:cNvPr id="32771" name="Rectangle 3"/>
          <p:cNvSpPr>
            <a:spLocks noGrp="1" noChangeArrowheads="1"/>
          </p:cNvSpPr>
          <p:nvPr>
            <p:ph type="body" idx="1"/>
          </p:nvPr>
        </p:nvSpPr>
        <p:spPr/>
        <p:txBody>
          <a:bodyPr/>
          <a:lstStyle/>
          <a:p>
            <a:pPr>
              <a:lnSpc>
                <a:spcPct val="90000"/>
              </a:lnSpc>
            </a:pPr>
            <a:r>
              <a:rPr lang="en-US" smtClean="0"/>
              <a:t>Test of retailing sector in Miami before and after Boatlift; counterfactual group of cities identical to Card (1990)</a:t>
            </a:r>
          </a:p>
          <a:p>
            <a:pPr>
              <a:lnSpc>
                <a:spcPct val="90000"/>
              </a:lnSpc>
            </a:pPr>
            <a:r>
              <a:rPr lang="en-US" smtClean="0"/>
              <a:t>The relative sizes of the “input substitution” and “consumer demand” effects are estimated</a:t>
            </a:r>
          </a:p>
          <a:p>
            <a:pPr>
              <a:lnSpc>
                <a:spcPct val="90000"/>
              </a:lnSpc>
            </a:pPr>
            <a:r>
              <a:rPr lang="en-US" smtClean="0"/>
              <a:t>The consumer demand effect was positive and found to </a:t>
            </a:r>
            <a:r>
              <a:rPr lang="en-US" i="1" smtClean="0"/>
              <a:t>more than offset </a:t>
            </a:r>
            <a:r>
              <a:rPr lang="en-US" smtClean="0"/>
              <a:t>the input substitution effect.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sz="3200" smtClean="0"/>
              <a:t>Dawson County, Nebraska case</a:t>
            </a:r>
          </a:p>
        </p:txBody>
      </p:sp>
      <p:sp>
        <p:nvSpPr>
          <p:cNvPr id="33795" name="Rectangle 3"/>
          <p:cNvSpPr>
            <a:spLocks noGrp="1" noChangeArrowheads="1"/>
          </p:cNvSpPr>
          <p:nvPr>
            <p:ph type="body" idx="1"/>
          </p:nvPr>
        </p:nvSpPr>
        <p:spPr>
          <a:xfrm>
            <a:off x="381000" y="1828800"/>
            <a:ext cx="8229600" cy="4525963"/>
          </a:xfrm>
        </p:spPr>
        <p:txBody>
          <a:bodyPr/>
          <a:lstStyle/>
          <a:p>
            <a:pPr eaLnBrk="1" hangingPunct="1"/>
            <a:r>
              <a:rPr lang="en-US" smtClean="0"/>
              <a:t>Migrants made up approximately 25% of county’s population in 2000, compared to 3% in 1990 </a:t>
            </a:r>
          </a:p>
          <a:p>
            <a:pPr eaLnBrk="1" hangingPunct="1"/>
            <a:r>
              <a:rPr lang="en-US" smtClean="0"/>
              <a:t>Migrants absorbed by export-driven meatpacking; clean separation between the markets where migrants work and spend</a:t>
            </a:r>
          </a:p>
          <a:p>
            <a:pPr eaLnBrk="1" hangingPunct="1"/>
            <a:endParaRPr lang="en-US"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sz="3600" smtClean="0"/>
              <a:t>Estimated consumer demand effects?</a:t>
            </a:r>
          </a:p>
        </p:txBody>
      </p:sp>
      <p:sp>
        <p:nvSpPr>
          <p:cNvPr id="34819" name="Rectangle 3"/>
          <p:cNvSpPr>
            <a:spLocks noGrp="1" noChangeArrowheads="1"/>
          </p:cNvSpPr>
          <p:nvPr>
            <p:ph type="body" idx="1"/>
          </p:nvPr>
        </p:nvSpPr>
        <p:spPr>
          <a:xfrm>
            <a:off x="381000" y="1219200"/>
            <a:ext cx="8229600" cy="4525963"/>
          </a:xfrm>
        </p:spPr>
        <p:txBody>
          <a:bodyPr/>
          <a:lstStyle/>
          <a:p>
            <a:pPr eaLnBrk="1" hangingPunct="1">
              <a:buFontTx/>
              <a:buNone/>
            </a:pPr>
            <a:r>
              <a:rPr lang="en-US" smtClean="0"/>
              <a:t>Ceteris paribus, a new immigrant is predicted to raise a county’s: </a:t>
            </a:r>
          </a:p>
          <a:p>
            <a:pPr eaLnBrk="1" hangingPunct="1"/>
            <a:r>
              <a:rPr lang="en-US" smtClean="0"/>
              <a:t>annual retail wage by $0.17</a:t>
            </a:r>
          </a:p>
          <a:p>
            <a:pPr eaLnBrk="1" hangingPunct="1"/>
            <a:r>
              <a:rPr lang="en-US" smtClean="0"/>
              <a:t>median housing price by $2.</a:t>
            </a:r>
          </a:p>
          <a:p>
            <a:pPr eaLnBrk="1" hangingPunct="1">
              <a:buFontTx/>
              <a:buNone/>
            </a:pPr>
            <a:endParaRPr lang="en-US" smtClean="0"/>
          </a:p>
          <a:p>
            <a:pPr eaLnBrk="1" hangingPunct="1">
              <a:buFontTx/>
              <a:buNone/>
            </a:pPr>
            <a:endParaRPr lang="en-US"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smtClean="0"/>
              <a:t>Directions for future research:</a:t>
            </a:r>
          </a:p>
        </p:txBody>
      </p:sp>
      <p:sp>
        <p:nvSpPr>
          <p:cNvPr id="35843" name="Rectangle 3"/>
          <p:cNvSpPr>
            <a:spLocks noGrp="1" noChangeArrowheads="1"/>
          </p:cNvSpPr>
          <p:nvPr>
            <p:ph type="body" idx="1"/>
          </p:nvPr>
        </p:nvSpPr>
        <p:spPr>
          <a:xfrm>
            <a:off x="381000" y="1371600"/>
            <a:ext cx="8229600" cy="4525963"/>
          </a:xfrm>
        </p:spPr>
        <p:txBody>
          <a:bodyPr/>
          <a:lstStyle/>
          <a:p>
            <a:pPr eaLnBrk="1" hangingPunct="1"/>
            <a:r>
              <a:rPr lang="en-US" sz="2800" smtClean="0"/>
              <a:t>Need a general equilibrium theory that fully accounts for primary and secondary adjustments</a:t>
            </a:r>
          </a:p>
          <a:p>
            <a:pPr eaLnBrk="1" hangingPunct="1"/>
            <a:r>
              <a:rPr lang="en-US" sz="2800" smtClean="0"/>
              <a:t>Theory should include fiscal effects, remittances, policy responses, and feedback “network effects”. </a:t>
            </a:r>
          </a:p>
          <a:p>
            <a:pPr eaLnBrk="1" hangingPunct="1"/>
            <a:r>
              <a:rPr lang="en-US" sz="2800" smtClean="0"/>
              <a:t>Empirical specifications must be derived directly from theory and carefully account for all forms of simultaneity </a:t>
            </a:r>
          </a:p>
          <a:p>
            <a:pPr eaLnBrk="1" hangingPunct="1"/>
            <a:r>
              <a:rPr lang="en-US" sz="2800" smtClean="0"/>
              <a:t>Conventional panel data may not do.</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381000" y="1371600"/>
            <a:ext cx="8229600" cy="4525963"/>
          </a:xfrm>
        </p:spPr>
        <p:txBody>
          <a:bodyPr/>
          <a:lstStyle/>
          <a:p>
            <a:pPr eaLnBrk="1" hangingPunct="1">
              <a:buFontTx/>
              <a:buNone/>
            </a:pPr>
            <a:r>
              <a:rPr lang="en-US" smtClean="0"/>
              <a:t>“Any sizable increase in the number of immigrants will inevitably lower wages for some American workers”</a:t>
            </a:r>
          </a:p>
          <a:p>
            <a:pPr eaLnBrk="1" hangingPunct="1">
              <a:buFontTx/>
              <a:buNone/>
            </a:pPr>
            <a:endParaRPr lang="en-US" smtClean="0"/>
          </a:p>
          <a:p>
            <a:pPr eaLnBrk="1" hangingPunct="1">
              <a:buFontTx/>
              <a:buNone/>
            </a:pPr>
            <a:r>
              <a:rPr lang="en-US" smtClean="0"/>
              <a:t>(George Borjas, 2004)</a:t>
            </a:r>
          </a:p>
          <a:p>
            <a:pPr eaLnBrk="1" hangingPunct="1">
              <a:buFontTx/>
              <a:buNone/>
            </a:pPr>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304800" y="609600"/>
            <a:ext cx="8229600" cy="4525963"/>
          </a:xfrm>
        </p:spPr>
        <p:txBody>
          <a:bodyPr/>
          <a:lstStyle/>
          <a:p>
            <a:pPr eaLnBrk="1" hangingPunct="1">
              <a:lnSpc>
                <a:spcPct val="90000"/>
              </a:lnSpc>
              <a:buFontTx/>
              <a:buNone/>
            </a:pPr>
            <a:r>
              <a:rPr lang="en-US" sz="2800" smtClean="0"/>
              <a:t>“While immigration may have raised overall income slightly, many of the worst-off native-born Americans are hurt by immigration -- especially immigration from Mexico. Because Mexican immigrants have much less education than the average U.S. worker, they increase the supply of less-skilled labor, driving down the wages of the worst-paid Americans.”</a:t>
            </a:r>
          </a:p>
          <a:p>
            <a:pPr eaLnBrk="1" hangingPunct="1">
              <a:lnSpc>
                <a:spcPct val="90000"/>
              </a:lnSpc>
              <a:buFontTx/>
              <a:buNone/>
            </a:pPr>
            <a:endParaRPr lang="en-US" sz="2800" smtClean="0"/>
          </a:p>
          <a:p>
            <a:pPr eaLnBrk="1" hangingPunct="1">
              <a:lnSpc>
                <a:spcPct val="90000"/>
              </a:lnSpc>
              <a:buFontTx/>
              <a:buNone/>
            </a:pPr>
            <a:r>
              <a:rPr lang="en-US" sz="2800" smtClean="0"/>
              <a:t>(Paul Krugman, 2007)</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457200" y="457200"/>
            <a:ext cx="7772400" cy="1470025"/>
          </a:xfrm>
        </p:spPr>
        <p:txBody>
          <a:bodyPr/>
          <a:lstStyle/>
          <a:p>
            <a:pPr eaLnBrk="1" hangingPunct="1"/>
            <a:endParaRPr lang="en-US" smtClean="0"/>
          </a:p>
        </p:txBody>
      </p:sp>
      <p:sp>
        <p:nvSpPr>
          <p:cNvPr id="7171" name="Rectangle 3"/>
          <p:cNvSpPr>
            <a:spLocks noGrp="1" noChangeArrowheads="1"/>
          </p:cNvSpPr>
          <p:nvPr>
            <p:ph type="subTitle" idx="1"/>
          </p:nvPr>
        </p:nvSpPr>
        <p:spPr>
          <a:xfrm>
            <a:off x="1219200" y="2133600"/>
            <a:ext cx="6400800" cy="1752600"/>
          </a:xfrm>
        </p:spPr>
        <p:txBody>
          <a:bodyPr/>
          <a:lstStyle/>
          <a:p>
            <a:pPr algn="l" eaLnBrk="1" hangingPunct="1"/>
            <a:endParaRPr lang="en-US" smtClean="0"/>
          </a:p>
        </p:txBody>
      </p:sp>
      <p:sp>
        <p:nvSpPr>
          <p:cNvPr id="7172" name="Rectangle 4"/>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sp>
        <p:nvSpPr>
          <p:cNvPr id="7173"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7174" name="Object 6"/>
          <p:cNvGraphicFramePr>
            <a:graphicFrameLocks noChangeAspect="1"/>
          </p:cNvGraphicFramePr>
          <p:nvPr/>
        </p:nvGraphicFramePr>
        <p:xfrm>
          <a:off x="1371600" y="152400"/>
          <a:ext cx="5961063" cy="6553200"/>
        </p:xfrm>
        <a:graphic>
          <a:graphicData uri="http://schemas.openxmlformats.org/presentationml/2006/ole">
            <p:oleObj spid="_x0000_s7174" name="Drawing" r:id="rId3" imgW="3495675" imgH="3829050" progId="Presentations.Drawing.12">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2700"/>
            <a:ext cx="8229600" cy="1143000"/>
          </a:xfrm>
        </p:spPr>
        <p:txBody>
          <a:bodyPr/>
          <a:lstStyle/>
          <a:p>
            <a:r>
              <a:rPr lang="en-US" smtClean="0"/>
              <a:t>Story depends on some very simplifying assumptions:</a:t>
            </a:r>
          </a:p>
        </p:txBody>
      </p:sp>
      <p:sp>
        <p:nvSpPr>
          <p:cNvPr id="3" name="Content Placeholder 2"/>
          <p:cNvSpPr>
            <a:spLocks noGrp="1"/>
          </p:cNvSpPr>
          <p:nvPr>
            <p:ph idx="1"/>
          </p:nvPr>
        </p:nvSpPr>
        <p:spPr>
          <a:xfrm>
            <a:off x="685800" y="1295400"/>
            <a:ext cx="8229600" cy="4525963"/>
          </a:xfrm>
        </p:spPr>
        <p:txBody>
          <a:bodyPr/>
          <a:lstStyle/>
          <a:p>
            <a:pPr marL="0" indent="0">
              <a:buFontTx/>
              <a:buNone/>
              <a:defRPr/>
            </a:pPr>
            <a:endParaRPr lang="en-US" sz="2800" dirty="0" smtClean="0"/>
          </a:p>
          <a:p>
            <a:pPr>
              <a:defRPr/>
            </a:pPr>
            <a:r>
              <a:rPr lang="en-US" sz="2800" dirty="0"/>
              <a:t>I</a:t>
            </a:r>
            <a:r>
              <a:rPr lang="en-US" sz="2800" dirty="0" smtClean="0"/>
              <a:t>mmigration is </a:t>
            </a:r>
            <a:r>
              <a:rPr lang="en-US" sz="2800" i="1" dirty="0" smtClean="0"/>
              <a:t>exogenous</a:t>
            </a:r>
          </a:p>
          <a:p>
            <a:pPr>
              <a:defRPr/>
            </a:pPr>
            <a:r>
              <a:rPr lang="en-US" sz="2800" dirty="0" smtClean="0"/>
              <a:t>Immigrants and natives are perfect substitutes in production</a:t>
            </a:r>
          </a:p>
          <a:p>
            <a:pPr>
              <a:defRPr/>
            </a:pPr>
            <a:r>
              <a:rPr lang="en-US" sz="2800" dirty="0" smtClean="0"/>
              <a:t>Labor supply is perfectly inelastic</a:t>
            </a:r>
          </a:p>
          <a:p>
            <a:pPr>
              <a:defRPr/>
            </a:pPr>
            <a:r>
              <a:rPr lang="en-US" sz="2800" dirty="0" smtClean="0"/>
              <a:t>Capital stock is fixed</a:t>
            </a:r>
          </a:p>
          <a:p>
            <a:pPr>
              <a:defRPr/>
            </a:pPr>
            <a:r>
              <a:rPr lang="en-US" sz="2800" dirty="0" smtClean="0"/>
              <a:t>Product demand is constant</a:t>
            </a:r>
          </a:p>
          <a:p>
            <a:pPr marL="0" indent="0">
              <a:buFontTx/>
              <a:buNone/>
              <a:defRPr/>
            </a:pPr>
            <a:r>
              <a:rPr lang="en-US" sz="2800" dirty="0" smtClean="0"/>
              <a:t>The story predicts a </a:t>
            </a:r>
            <a:r>
              <a:rPr lang="en-US" sz="2800" i="1" dirty="0" smtClean="0"/>
              <a:t>short run, partial equilibrium</a:t>
            </a:r>
            <a:r>
              <a:rPr lang="en-US" sz="2800" dirty="0" smtClean="0"/>
              <a:t> effect of immigration on natives.</a:t>
            </a:r>
          </a:p>
          <a:p>
            <a:pPr marL="0" indent="0">
              <a:buFontTx/>
              <a:buNone/>
              <a:defRPr/>
            </a:pPr>
            <a:endParaRPr lang="en-US" sz="2800" dirty="0" smtClean="0"/>
          </a:p>
          <a:p>
            <a:pPr marL="0" indent="0">
              <a:buFontTx/>
              <a:buNone/>
              <a:defRPr/>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smtClean="0"/>
              <a:t>Questions:</a:t>
            </a:r>
          </a:p>
        </p:txBody>
      </p:sp>
      <p:sp>
        <p:nvSpPr>
          <p:cNvPr id="9219" name="Content Placeholder 2"/>
          <p:cNvSpPr>
            <a:spLocks noGrp="1"/>
          </p:cNvSpPr>
          <p:nvPr>
            <p:ph idx="1"/>
          </p:nvPr>
        </p:nvSpPr>
        <p:spPr/>
        <p:txBody>
          <a:bodyPr/>
          <a:lstStyle/>
          <a:p>
            <a:r>
              <a:rPr lang="en-US" smtClean="0"/>
              <a:t>How well has the evidence supported the “popular” story for the USA?</a:t>
            </a:r>
          </a:p>
          <a:p>
            <a:r>
              <a:rPr lang="en-US" smtClean="0"/>
              <a:t>What sort of theoretical reappraisal has been done of the story?</a:t>
            </a:r>
          </a:p>
          <a:p>
            <a:r>
              <a:rPr lang="en-US" smtClean="0"/>
              <a:t>Is there any evidence to support the theoretical reappraisal?</a:t>
            </a:r>
          </a:p>
          <a:p>
            <a:r>
              <a:rPr lang="en-US" smtClean="0"/>
              <a:t>Where do we go from here?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endParaRPr lang="en-US" smtClean="0"/>
          </a:p>
        </p:txBody>
      </p:sp>
      <p:sp>
        <p:nvSpPr>
          <p:cNvPr id="10243" name="Content Placeholder 2"/>
          <p:cNvSpPr>
            <a:spLocks noGrp="1"/>
          </p:cNvSpPr>
          <p:nvPr>
            <p:ph idx="1"/>
          </p:nvPr>
        </p:nvSpPr>
        <p:spPr/>
        <p:txBody>
          <a:bodyPr/>
          <a:lstStyle/>
          <a:p>
            <a:pPr marL="0" indent="0" algn="ctr">
              <a:buFontTx/>
              <a:buNone/>
            </a:pPr>
            <a:r>
              <a:rPr lang="en-US" sz="3600" smtClean="0"/>
              <a:t>How well has the evidence supported the “popular” story for the USA?</a:t>
            </a:r>
          </a:p>
          <a:p>
            <a:pPr marL="0" indent="0">
              <a:buFontTx/>
              <a:buNone/>
            </a:pPr>
            <a:endParaRPr lang="en-US" smtClean="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1418</TotalTime>
  <Words>1804</Words>
  <Application>Microsoft Office PowerPoint</Application>
  <PresentationFormat>On-screen Show (4:3)</PresentationFormat>
  <Paragraphs>154</Paragraphs>
  <Slides>34</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0" baseType="lpstr">
      <vt:lpstr>Arial</vt:lpstr>
      <vt:lpstr>Times</vt:lpstr>
      <vt:lpstr>Calibri</vt:lpstr>
      <vt:lpstr>Times New Roman</vt:lpstr>
      <vt:lpstr>Default Design</vt:lpstr>
      <vt:lpstr>Presentations 12 Drawing</vt:lpstr>
      <vt:lpstr>The Labor Market Effects of U.S. Immigration : What is the Latest Evidence?</vt:lpstr>
      <vt:lpstr>Slide 2</vt:lpstr>
      <vt:lpstr>Slide 3</vt:lpstr>
      <vt:lpstr>Slide 4</vt:lpstr>
      <vt:lpstr>Slide 5</vt:lpstr>
      <vt:lpstr>Slide 6</vt:lpstr>
      <vt:lpstr>Story depends on some very simplifying assumptions:</vt:lpstr>
      <vt:lpstr>Questions:</vt:lpstr>
      <vt:lpstr>Slide 9</vt:lpstr>
      <vt:lpstr>Common empirical measure used to estimate the effect of immigration on native wages:</vt:lpstr>
      <vt:lpstr>Traditional method used to estimate elasticity: spatial correlation analysis:</vt:lpstr>
      <vt:lpstr>Most prominent example of cross-section approach:</vt:lpstr>
      <vt:lpstr>Slide 13</vt:lpstr>
      <vt:lpstr>Using either of these strategies, the evidence generally doesn’t support the popular story!</vt:lpstr>
      <vt:lpstr>What is wrong, theoretically, with the “popular” story?:</vt:lpstr>
      <vt:lpstr>Slide 16</vt:lpstr>
      <vt:lpstr>The long term effects of these responses are that if markets are flexible:</vt:lpstr>
      <vt:lpstr>What secondary responses?</vt:lpstr>
      <vt:lpstr>Problems with spatial correlation analysis as well:</vt:lpstr>
      <vt:lpstr>Slide 20</vt:lpstr>
      <vt:lpstr>Recent Improvements in empirical methodology have addressed some of these issues:</vt:lpstr>
      <vt:lpstr>Evidence from some prominent  studies:</vt:lpstr>
      <vt:lpstr>Ottaviano and Peri studies:</vt:lpstr>
      <vt:lpstr>Main results from 2010 study</vt:lpstr>
      <vt:lpstr>Limitations to Ottaviano and Peri studies:</vt:lpstr>
      <vt:lpstr>Recent research addressing secondary adjustment processes:</vt:lpstr>
      <vt:lpstr>Are there internal migration responses?</vt:lpstr>
      <vt:lpstr>What about the other adjustment processes?</vt:lpstr>
      <vt:lpstr>The strongest secondary adjustment response is consumer demand:</vt:lpstr>
      <vt:lpstr>Model used in Mariel Boatlift re-examination:</vt:lpstr>
      <vt:lpstr>Empirical findings:</vt:lpstr>
      <vt:lpstr>Dawson County, Nebraska case</vt:lpstr>
      <vt:lpstr>Estimated consumer demand effects?</vt:lpstr>
      <vt:lpstr>Directions for future research:</vt:lpstr>
    </vt:vector>
  </TitlesOfParts>
  <Company>St. Cloud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Orn Bodvarsson</dc:creator>
  <cp:lastModifiedBy>Julianna</cp:lastModifiedBy>
  <cp:revision>51</cp:revision>
  <dcterms:created xsi:type="dcterms:W3CDTF">2007-10-21T15:04:17Z</dcterms:created>
  <dcterms:modified xsi:type="dcterms:W3CDTF">2011-06-15T13:18:22Z</dcterms:modified>
</cp:coreProperties>
</file>