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ommentAuthors.xml" ContentType="application/vnd.openxmlformats-officedocument.presentationml.commentAuthor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layout1.xml" ContentType="application/vnd.openxmlformats-officedocument.drawingml.diagramLayout+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257" r:id="rId3"/>
    <p:sldId id="275" r:id="rId4"/>
    <p:sldId id="259" r:id="rId5"/>
    <p:sldId id="258" r:id="rId6"/>
    <p:sldId id="270" r:id="rId7"/>
    <p:sldId id="273" r:id="rId8"/>
    <p:sldId id="272" r:id="rId9"/>
    <p:sldId id="271" r:id="rId10"/>
    <p:sldId id="263" r:id="rId11"/>
    <p:sldId id="269" r:id="rId12"/>
    <p:sldId id="267" r:id="rId13"/>
    <p:sldId id="268" r:id="rId14"/>
    <p:sldId id="264" r:id="rId15"/>
    <p:sldId id="265"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Nazi Torabi" initials="NT" lastIdx="2" clrIdx="0"/>
</p:cmAuthorLst>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84641" autoAdjust="0"/>
  </p:normalViewPr>
  <p:slideViewPr>
    <p:cSldViewPr>
      <p:cViewPr varScale="1">
        <p:scale>
          <a:sx n="89" d="100"/>
          <a:sy n="89" d="100"/>
        </p:scale>
        <p:origin x="-810"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B5A8D30-EE67-4963-9369-5ED7F564363C}" type="doc">
      <dgm:prSet loTypeId="urn:microsoft.com/office/officeart/2005/8/layout/arrow2" loCatId="process" qsTypeId="urn:microsoft.com/office/officeart/2005/8/quickstyle/3d9" qsCatId="3D" csTypeId="urn:microsoft.com/office/officeart/2005/8/colors/accent1_2" csCatId="accent1" phldr="1"/>
      <dgm:spPr/>
    </dgm:pt>
    <dgm:pt modelId="{F597808D-8F35-4E18-BC76-5D8149238118}">
      <dgm:prSet phldrT="[Text]" custT="1"/>
      <dgm:spPr/>
      <dgm:t>
        <a:bodyPr/>
        <a:lstStyle/>
        <a:p>
          <a:endParaRPr lang="en-US" sz="800" dirty="0">
            <a:solidFill>
              <a:schemeClr val="tx2">
                <a:lumMod val="20000"/>
                <a:lumOff val="80000"/>
              </a:schemeClr>
            </a:solidFill>
            <a:effectLst/>
            <a:latin typeface="Calibri" pitchFamily="34" charset="0"/>
          </a:endParaRPr>
        </a:p>
      </dgm:t>
    </dgm:pt>
    <dgm:pt modelId="{908E09D0-006D-421B-A96D-CDD13075741D}" type="sibTrans" cxnId="{C15590B3-54FE-4A66-B2C1-9D26327C30F0}">
      <dgm:prSet/>
      <dgm:spPr/>
      <dgm:t>
        <a:bodyPr/>
        <a:lstStyle/>
        <a:p>
          <a:endParaRPr lang="en-US"/>
        </a:p>
      </dgm:t>
    </dgm:pt>
    <dgm:pt modelId="{CC6309A9-6781-4437-9CC4-242317951287}" type="parTrans" cxnId="{C15590B3-54FE-4A66-B2C1-9D26327C30F0}">
      <dgm:prSet/>
      <dgm:spPr/>
      <dgm:t>
        <a:bodyPr/>
        <a:lstStyle/>
        <a:p>
          <a:endParaRPr lang="en-US"/>
        </a:p>
      </dgm:t>
    </dgm:pt>
    <dgm:pt modelId="{6C4AA487-6303-4FEB-AA5D-5D5A83F5254F}">
      <dgm:prSet phldrT="[Text]" custT="1"/>
      <dgm:spPr/>
      <dgm:t>
        <a:bodyPr/>
        <a:lstStyle/>
        <a:p>
          <a:endParaRPr lang="en-US" sz="800" dirty="0">
            <a:solidFill>
              <a:schemeClr val="tx2">
                <a:lumMod val="20000"/>
                <a:lumOff val="80000"/>
              </a:schemeClr>
            </a:solidFill>
            <a:effectLst/>
            <a:latin typeface="Calibri" pitchFamily="34" charset="0"/>
          </a:endParaRPr>
        </a:p>
      </dgm:t>
    </dgm:pt>
    <dgm:pt modelId="{C2258708-FB58-4E9F-AE55-606E5B9630CA}" type="sibTrans" cxnId="{BF384DC0-EFB3-482C-A101-D9C3B1FFB7F1}">
      <dgm:prSet/>
      <dgm:spPr/>
      <dgm:t>
        <a:bodyPr/>
        <a:lstStyle/>
        <a:p>
          <a:endParaRPr lang="en-US"/>
        </a:p>
      </dgm:t>
    </dgm:pt>
    <dgm:pt modelId="{3EC3D9BE-1770-4767-A756-8DCED60979B6}" type="parTrans" cxnId="{BF384DC0-EFB3-482C-A101-D9C3B1FFB7F1}">
      <dgm:prSet/>
      <dgm:spPr/>
      <dgm:t>
        <a:bodyPr/>
        <a:lstStyle/>
        <a:p>
          <a:endParaRPr lang="en-US"/>
        </a:p>
      </dgm:t>
    </dgm:pt>
    <dgm:pt modelId="{DD2F99D5-B459-484F-AF49-58D749E85E77}">
      <dgm:prSet phldrT="[Text]" custT="1"/>
      <dgm:spPr/>
      <dgm:t>
        <a:bodyPr/>
        <a:lstStyle/>
        <a:p>
          <a:endParaRPr lang="en-US" sz="800" b="0" dirty="0">
            <a:solidFill>
              <a:schemeClr val="tx2">
                <a:lumMod val="20000"/>
                <a:lumOff val="80000"/>
              </a:schemeClr>
            </a:solidFill>
            <a:effectLst/>
            <a:latin typeface="Calibri" pitchFamily="34" charset="0"/>
          </a:endParaRPr>
        </a:p>
      </dgm:t>
    </dgm:pt>
    <dgm:pt modelId="{AD716A7C-802D-448F-A67A-CFDAF6DA7318}" type="sibTrans" cxnId="{3ED35E4D-9493-4AEE-A4D3-612A2FA4E4A4}">
      <dgm:prSet/>
      <dgm:spPr/>
      <dgm:t>
        <a:bodyPr/>
        <a:lstStyle/>
        <a:p>
          <a:endParaRPr lang="en-US"/>
        </a:p>
      </dgm:t>
    </dgm:pt>
    <dgm:pt modelId="{6512BA09-CEE4-45BD-8FFD-9B6ADDF59288}" type="parTrans" cxnId="{3ED35E4D-9493-4AEE-A4D3-612A2FA4E4A4}">
      <dgm:prSet/>
      <dgm:spPr/>
      <dgm:t>
        <a:bodyPr/>
        <a:lstStyle/>
        <a:p>
          <a:endParaRPr lang="en-US"/>
        </a:p>
      </dgm:t>
    </dgm:pt>
    <dgm:pt modelId="{77C6545B-0562-401C-9968-3F39E1EDD0E2}">
      <dgm:prSet phldrT="[Text]" custT="1"/>
      <dgm:spPr/>
      <dgm:t>
        <a:bodyPr/>
        <a:lstStyle/>
        <a:p>
          <a:endParaRPr lang="en-US" sz="800" b="0" dirty="0">
            <a:solidFill>
              <a:schemeClr val="tx2">
                <a:lumMod val="20000"/>
                <a:lumOff val="80000"/>
              </a:schemeClr>
            </a:solidFill>
            <a:effectLst/>
            <a:latin typeface="Calibri" pitchFamily="34" charset="0"/>
          </a:endParaRPr>
        </a:p>
      </dgm:t>
    </dgm:pt>
    <dgm:pt modelId="{68A1BDC4-BB0A-4E05-8057-9D002FB4E552}" type="parTrans" cxnId="{469C740D-F4EA-4737-8630-64F91A677A47}">
      <dgm:prSet/>
      <dgm:spPr/>
      <dgm:t>
        <a:bodyPr/>
        <a:lstStyle/>
        <a:p>
          <a:endParaRPr lang="en-US"/>
        </a:p>
      </dgm:t>
    </dgm:pt>
    <dgm:pt modelId="{1A0832D1-3669-4EA5-BE78-E671539BDA83}" type="sibTrans" cxnId="{469C740D-F4EA-4737-8630-64F91A677A47}">
      <dgm:prSet/>
      <dgm:spPr/>
      <dgm:t>
        <a:bodyPr/>
        <a:lstStyle/>
        <a:p>
          <a:endParaRPr lang="en-US"/>
        </a:p>
      </dgm:t>
    </dgm:pt>
    <dgm:pt modelId="{CE492DDB-A42B-46B0-8750-068A974EC54F}">
      <dgm:prSet phldrT="[Text]" custT="1"/>
      <dgm:spPr/>
      <dgm:t>
        <a:bodyPr/>
        <a:lstStyle/>
        <a:p>
          <a:endParaRPr lang="en-US" sz="800" b="0" dirty="0">
            <a:solidFill>
              <a:schemeClr val="tx2">
                <a:lumMod val="20000"/>
                <a:lumOff val="80000"/>
              </a:schemeClr>
            </a:solidFill>
            <a:effectLst/>
            <a:latin typeface="Calibri" pitchFamily="34" charset="0"/>
          </a:endParaRPr>
        </a:p>
      </dgm:t>
    </dgm:pt>
    <dgm:pt modelId="{03A4B143-6CE8-4904-A7AE-3B11ACC45E0F}" type="parTrans" cxnId="{7DE0E1B1-C21E-4791-8B6A-B3200AC7B198}">
      <dgm:prSet/>
      <dgm:spPr/>
      <dgm:t>
        <a:bodyPr/>
        <a:lstStyle/>
        <a:p>
          <a:endParaRPr lang="en-US"/>
        </a:p>
      </dgm:t>
    </dgm:pt>
    <dgm:pt modelId="{99FF09B9-7793-4EDC-85CD-87A495ED4EEF}" type="sibTrans" cxnId="{7DE0E1B1-C21E-4791-8B6A-B3200AC7B198}">
      <dgm:prSet/>
      <dgm:spPr/>
      <dgm:t>
        <a:bodyPr/>
        <a:lstStyle/>
        <a:p>
          <a:endParaRPr lang="en-US"/>
        </a:p>
      </dgm:t>
    </dgm:pt>
    <dgm:pt modelId="{22EB0911-497E-4C44-BAB2-6F1FF660E6D7}" type="pres">
      <dgm:prSet presAssocID="{2B5A8D30-EE67-4963-9369-5ED7F564363C}" presName="arrowDiagram" presStyleCnt="0">
        <dgm:presLayoutVars>
          <dgm:chMax val="5"/>
          <dgm:dir/>
          <dgm:resizeHandles val="exact"/>
        </dgm:presLayoutVars>
      </dgm:prSet>
      <dgm:spPr/>
    </dgm:pt>
    <dgm:pt modelId="{5E9431A5-E73C-4CEE-AFF2-B7ACB6205293}" type="pres">
      <dgm:prSet presAssocID="{2B5A8D30-EE67-4963-9369-5ED7F564363C}" presName="arrow" presStyleLbl="bgShp" presStyleIdx="0" presStyleCnt="1" custLinFactNeighborX="1124" custLinFactNeighborY="4157"/>
      <dgm:spPr/>
    </dgm:pt>
    <dgm:pt modelId="{56FA6316-88D3-43F0-A8CC-7E6B5BAF238D}" type="pres">
      <dgm:prSet presAssocID="{2B5A8D30-EE67-4963-9369-5ED7F564363C}" presName="arrowDiagram5" presStyleCnt="0"/>
      <dgm:spPr/>
    </dgm:pt>
    <dgm:pt modelId="{CCFCA64D-30B2-41CB-8039-E5EC831C726E}" type="pres">
      <dgm:prSet presAssocID="{CE492DDB-A42B-46B0-8750-068A974EC54F}" presName="bullet5a" presStyleLbl="node1" presStyleIdx="0" presStyleCnt="5"/>
      <dgm:spPr/>
    </dgm:pt>
    <dgm:pt modelId="{82B26CF0-CD3F-4513-BE3E-1A5016FE5581}" type="pres">
      <dgm:prSet presAssocID="{CE492DDB-A42B-46B0-8750-068A974EC54F}" presName="textBox5a" presStyleLbl="revTx" presStyleIdx="0" presStyleCnt="5">
        <dgm:presLayoutVars>
          <dgm:bulletEnabled val="1"/>
        </dgm:presLayoutVars>
      </dgm:prSet>
      <dgm:spPr/>
      <dgm:t>
        <a:bodyPr/>
        <a:lstStyle/>
        <a:p>
          <a:endParaRPr lang="en-US"/>
        </a:p>
      </dgm:t>
    </dgm:pt>
    <dgm:pt modelId="{D9E5131F-3F23-47CA-B193-CA3DB19766BC}" type="pres">
      <dgm:prSet presAssocID="{77C6545B-0562-401C-9968-3F39E1EDD0E2}" presName="bullet5b" presStyleLbl="node1" presStyleIdx="1" presStyleCnt="5"/>
      <dgm:spPr/>
    </dgm:pt>
    <dgm:pt modelId="{43561F3C-76A6-4E87-8451-13CDB9B2E58E}" type="pres">
      <dgm:prSet presAssocID="{77C6545B-0562-401C-9968-3F39E1EDD0E2}" presName="textBox5b" presStyleLbl="revTx" presStyleIdx="1" presStyleCnt="5">
        <dgm:presLayoutVars>
          <dgm:bulletEnabled val="1"/>
        </dgm:presLayoutVars>
      </dgm:prSet>
      <dgm:spPr/>
      <dgm:t>
        <a:bodyPr/>
        <a:lstStyle/>
        <a:p>
          <a:endParaRPr lang="en-US"/>
        </a:p>
      </dgm:t>
    </dgm:pt>
    <dgm:pt modelId="{91DD307A-5456-4685-B985-28E0240DE99D}" type="pres">
      <dgm:prSet presAssocID="{DD2F99D5-B459-484F-AF49-58D749E85E77}" presName="bullet5c" presStyleLbl="node1" presStyleIdx="2" presStyleCnt="5"/>
      <dgm:spPr/>
    </dgm:pt>
    <dgm:pt modelId="{1ECB5E3B-0777-409B-AAFA-473F6F889ACF}" type="pres">
      <dgm:prSet presAssocID="{DD2F99D5-B459-484F-AF49-58D749E85E77}" presName="textBox5c" presStyleLbl="revTx" presStyleIdx="2" presStyleCnt="5">
        <dgm:presLayoutVars>
          <dgm:bulletEnabled val="1"/>
        </dgm:presLayoutVars>
      </dgm:prSet>
      <dgm:spPr/>
      <dgm:t>
        <a:bodyPr/>
        <a:lstStyle/>
        <a:p>
          <a:endParaRPr lang="en-US"/>
        </a:p>
      </dgm:t>
    </dgm:pt>
    <dgm:pt modelId="{90879610-A41A-41B4-98E4-0BFDAC37303C}" type="pres">
      <dgm:prSet presAssocID="{6C4AA487-6303-4FEB-AA5D-5D5A83F5254F}" presName="bullet5d" presStyleLbl="node1" presStyleIdx="3" presStyleCnt="5"/>
      <dgm:spPr/>
    </dgm:pt>
    <dgm:pt modelId="{D124048D-6AD8-4332-8A15-72DE625FB111}" type="pres">
      <dgm:prSet presAssocID="{6C4AA487-6303-4FEB-AA5D-5D5A83F5254F}" presName="textBox5d" presStyleLbl="revTx" presStyleIdx="3" presStyleCnt="5">
        <dgm:presLayoutVars>
          <dgm:bulletEnabled val="1"/>
        </dgm:presLayoutVars>
      </dgm:prSet>
      <dgm:spPr/>
      <dgm:t>
        <a:bodyPr/>
        <a:lstStyle/>
        <a:p>
          <a:endParaRPr lang="en-US"/>
        </a:p>
      </dgm:t>
    </dgm:pt>
    <dgm:pt modelId="{5C25F682-510E-44EB-8F42-35CA6A489EDD}" type="pres">
      <dgm:prSet presAssocID="{F597808D-8F35-4E18-BC76-5D8149238118}" presName="bullet5e" presStyleLbl="node1" presStyleIdx="4" presStyleCnt="5"/>
      <dgm:spPr/>
    </dgm:pt>
    <dgm:pt modelId="{AEF6B0B6-4737-4786-8A84-88E5150DFF5F}" type="pres">
      <dgm:prSet presAssocID="{F597808D-8F35-4E18-BC76-5D8149238118}" presName="textBox5e" presStyleLbl="revTx" presStyleIdx="4" presStyleCnt="5">
        <dgm:presLayoutVars>
          <dgm:bulletEnabled val="1"/>
        </dgm:presLayoutVars>
      </dgm:prSet>
      <dgm:spPr/>
      <dgm:t>
        <a:bodyPr/>
        <a:lstStyle/>
        <a:p>
          <a:endParaRPr lang="en-US"/>
        </a:p>
      </dgm:t>
    </dgm:pt>
  </dgm:ptLst>
  <dgm:cxnLst>
    <dgm:cxn modelId="{678343BC-4518-427C-9DDB-BA1E03315553}" type="presOf" srcId="{F597808D-8F35-4E18-BC76-5D8149238118}" destId="{AEF6B0B6-4737-4786-8A84-88E5150DFF5F}" srcOrd="0" destOrd="0" presId="urn:microsoft.com/office/officeart/2005/8/layout/arrow2"/>
    <dgm:cxn modelId="{580556CC-3FF7-4E34-AB02-03EAAEA13E38}" type="presOf" srcId="{DD2F99D5-B459-484F-AF49-58D749E85E77}" destId="{1ECB5E3B-0777-409B-AAFA-473F6F889ACF}" srcOrd="0" destOrd="0" presId="urn:microsoft.com/office/officeart/2005/8/layout/arrow2"/>
    <dgm:cxn modelId="{C15590B3-54FE-4A66-B2C1-9D26327C30F0}" srcId="{2B5A8D30-EE67-4963-9369-5ED7F564363C}" destId="{F597808D-8F35-4E18-BC76-5D8149238118}" srcOrd="4" destOrd="0" parTransId="{CC6309A9-6781-4437-9CC4-242317951287}" sibTransId="{908E09D0-006D-421B-A96D-CDD13075741D}"/>
    <dgm:cxn modelId="{16A02759-D07D-4C51-9CD0-64F5D51F3411}" type="presOf" srcId="{6C4AA487-6303-4FEB-AA5D-5D5A83F5254F}" destId="{D124048D-6AD8-4332-8A15-72DE625FB111}" srcOrd="0" destOrd="0" presId="urn:microsoft.com/office/officeart/2005/8/layout/arrow2"/>
    <dgm:cxn modelId="{7DE0E1B1-C21E-4791-8B6A-B3200AC7B198}" srcId="{2B5A8D30-EE67-4963-9369-5ED7F564363C}" destId="{CE492DDB-A42B-46B0-8750-068A974EC54F}" srcOrd="0" destOrd="0" parTransId="{03A4B143-6CE8-4904-A7AE-3B11ACC45E0F}" sibTransId="{99FF09B9-7793-4EDC-85CD-87A495ED4EEF}"/>
    <dgm:cxn modelId="{8DE30BB1-7ACC-4165-A710-EEFD93CE21AE}" type="presOf" srcId="{CE492DDB-A42B-46B0-8750-068A974EC54F}" destId="{82B26CF0-CD3F-4513-BE3E-1A5016FE5581}" srcOrd="0" destOrd="0" presId="urn:microsoft.com/office/officeart/2005/8/layout/arrow2"/>
    <dgm:cxn modelId="{BF384DC0-EFB3-482C-A101-D9C3B1FFB7F1}" srcId="{2B5A8D30-EE67-4963-9369-5ED7F564363C}" destId="{6C4AA487-6303-4FEB-AA5D-5D5A83F5254F}" srcOrd="3" destOrd="0" parTransId="{3EC3D9BE-1770-4767-A756-8DCED60979B6}" sibTransId="{C2258708-FB58-4E9F-AE55-606E5B9630CA}"/>
    <dgm:cxn modelId="{01C0AAD4-24F0-452F-8B97-67E60F47FCDD}" type="presOf" srcId="{77C6545B-0562-401C-9968-3F39E1EDD0E2}" destId="{43561F3C-76A6-4E87-8451-13CDB9B2E58E}" srcOrd="0" destOrd="0" presId="urn:microsoft.com/office/officeart/2005/8/layout/arrow2"/>
    <dgm:cxn modelId="{BB0009A1-D85E-4995-926A-9D4678B01123}" type="presOf" srcId="{2B5A8D30-EE67-4963-9369-5ED7F564363C}" destId="{22EB0911-497E-4C44-BAB2-6F1FF660E6D7}" srcOrd="0" destOrd="0" presId="urn:microsoft.com/office/officeart/2005/8/layout/arrow2"/>
    <dgm:cxn modelId="{469C740D-F4EA-4737-8630-64F91A677A47}" srcId="{2B5A8D30-EE67-4963-9369-5ED7F564363C}" destId="{77C6545B-0562-401C-9968-3F39E1EDD0E2}" srcOrd="1" destOrd="0" parTransId="{68A1BDC4-BB0A-4E05-8057-9D002FB4E552}" sibTransId="{1A0832D1-3669-4EA5-BE78-E671539BDA83}"/>
    <dgm:cxn modelId="{3ED35E4D-9493-4AEE-A4D3-612A2FA4E4A4}" srcId="{2B5A8D30-EE67-4963-9369-5ED7F564363C}" destId="{DD2F99D5-B459-484F-AF49-58D749E85E77}" srcOrd="2" destOrd="0" parTransId="{6512BA09-CEE4-45BD-8FFD-9B6ADDF59288}" sibTransId="{AD716A7C-802D-448F-A67A-CFDAF6DA7318}"/>
    <dgm:cxn modelId="{7E008808-AA9B-42DB-9DDC-BA24B89726BB}" type="presParOf" srcId="{22EB0911-497E-4C44-BAB2-6F1FF660E6D7}" destId="{5E9431A5-E73C-4CEE-AFF2-B7ACB6205293}" srcOrd="0" destOrd="0" presId="urn:microsoft.com/office/officeart/2005/8/layout/arrow2"/>
    <dgm:cxn modelId="{FD31AE2D-FAB7-4EE2-A0F3-DF965434B126}" type="presParOf" srcId="{22EB0911-497E-4C44-BAB2-6F1FF660E6D7}" destId="{56FA6316-88D3-43F0-A8CC-7E6B5BAF238D}" srcOrd="1" destOrd="0" presId="urn:microsoft.com/office/officeart/2005/8/layout/arrow2"/>
    <dgm:cxn modelId="{07B7C8A2-1215-4D82-9CC2-2C1BFB61CDA1}" type="presParOf" srcId="{56FA6316-88D3-43F0-A8CC-7E6B5BAF238D}" destId="{CCFCA64D-30B2-41CB-8039-E5EC831C726E}" srcOrd="0" destOrd="0" presId="urn:microsoft.com/office/officeart/2005/8/layout/arrow2"/>
    <dgm:cxn modelId="{ABA375B2-EA3A-4C75-B307-33532FCDC6A8}" type="presParOf" srcId="{56FA6316-88D3-43F0-A8CC-7E6B5BAF238D}" destId="{82B26CF0-CD3F-4513-BE3E-1A5016FE5581}" srcOrd="1" destOrd="0" presId="urn:microsoft.com/office/officeart/2005/8/layout/arrow2"/>
    <dgm:cxn modelId="{5422CAA0-1CE1-4746-BC0D-FAEA3089AA45}" type="presParOf" srcId="{56FA6316-88D3-43F0-A8CC-7E6B5BAF238D}" destId="{D9E5131F-3F23-47CA-B193-CA3DB19766BC}" srcOrd="2" destOrd="0" presId="urn:microsoft.com/office/officeart/2005/8/layout/arrow2"/>
    <dgm:cxn modelId="{D27D8D13-6DA4-4026-B62F-66610C05D9FA}" type="presParOf" srcId="{56FA6316-88D3-43F0-A8CC-7E6B5BAF238D}" destId="{43561F3C-76A6-4E87-8451-13CDB9B2E58E}" srcOrd="3" destOrd="0" presId="urn:microsoft.com/office/officeart/2005/8/layout/arrow2"/>
    <dgm:cxn modelId="{1CE218A9-FC20-4D32-AECB-76F75611C551}" type="presParOf" srcId="{56FA6316-88D3-43F0-A8CC-7E6B5BAF238D}" destId="{91DD307A-5456-4685-B985-28E0240DE99D}" srcOrd="4" destOrd="0" presId="urn:microsoft.com/office/officeart/2005/8/layout/arrow2"/>
    <dgm:cxn modelId="{906833EB-0733-4D5A-AAB4-1B8F63DE7238}" type="presParOf" srcId="{56FA6316-88D3-43F0-A8CC-7E6B5BAF238D}" destId="{1ECB5E3B-0777-409B-AAFA-473F6F889ACF}" srcOrd="5" destOrd="0" presId="urn:microsoft.com/office/officeart/2005/8/layout/arrow2"/>
    <dgm:cxn modelId="{FB8DC993-78A6-4CBC-874A-970C5F5010D6}" type="presParOf" srcId="{56FA6316-88D3-43F0-A8CC-7E6B5BAF238D}" destId="{90879610-A41A-41B4-98E4-0BFDAC37303C}" srcOrd="6" destOrd="0" presId="urn:microsoft.com/office/officeart/2005/8/layout/arrow2"/>
    <dgm:cxn modelId="{6F7EC8A1-2408-40FC-90C1-967D8E72057F}" type="presParOf" srcId="{56FA6316-88D3-43F0-A8CC-7E6B5BAF238D}" destId="{D124048D-6AD8-4332-8A15-72DE625FB111}" srcOrd="7" destOrd="0" presId="urn:microsoft.com/office/officeart/2005/8/layout/arrow2"/>
    <dgm:cxn modelId="{F9C8AFED-B4F8-41AD-85A7-2C4C58751AAD}" type="presParOf" srcId="{56FA6316-88D3-43F0-A8CC-7E6B5BAF238D}" destId="{5C25F682-510E-44EB-8F42-35CA6A489EDD}" srcOrd="8" destOrd="0" presId="urn:microsoft.com/office/officeart/2005/8/layout/arrow2"/>
    <dgm:cxn modelId="{169E5C45-215B-4EF3-A1BC-B146C747FD4E}" type="presParOf" srcId="{56FA6316-88D3-43F0-A8CC-7E6B5BAF238D}" destId="{AEF6B0B6-4737-4786-8A84-88E5150DFF5F}" srcOrd="9" destOrd="0" presId="urn:microsoft.com/office/officeart/2005/8/layout/arrow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E9431A5-E73C-4CEE-AFF2-B7ACB6205293}">
      <dsp:nvSpPr>
        <dsp:cNvPr id="0" name=""/>
        <dsp:cNvSpPr/>
      </dsp:nvSpPr>
      <dsp:spPr>
        <a:xfrm>
          <a:off x="0" y="243026"/>
          <a:ext cx="6408712" cy="4005445"/>
        </a:xfrm>
        <a:prstGeom prst="swooshArrow">
          <a:avLst>
            <a:gd name="adj1" fmla="val 25000"/>
            <a:gd name="adj2" fmla="val 25000"/>
          </a:avLst>
        </a:prstGeom>
        <a:solidFill>
          <a:schemeClr val="accent1">
            <a:tint val="40000"/>
            <a:hueOff val="0"/>
            <a:satOff val="0"/>
            <a:lumOff val="0"/>
            <a:alphaOff val="0"/>
          </a:schemeClr>
        </a:solidFill>
        <a:ln>
          <a:noFill/>
        </a:ln>
        <a:effectLst/>
        <a:sp3d z="-227350" prstMaterial="matte"/>
      </dsp:spPr>
      <dsp:style>
        <a:lnRef idx="0">
          <a:scrgbClr r="0" g="0" b="0"/>
        </a:lnRef>
        <a:fillRef idx="1">
          <a:scrgbClr r="0" g="0" b="0"/>
        </a:fillRef>
        <a:effectRef idx="0">
          <a:scrgbClr r="0" g="0" b="0"/>
        </a:effectRef>
        <a:fontRef idx="minor"/>
      </dsp:style>
    </dsp:sp>
    <dsp:sp modelId="{CCFCA64D-30B2-41CB-8039-E5EC831C726E}">
      <dsp:nvSpPr>
        <dsp:cNvPr id="0" name=""/>
        <dsp:cNvSpPr/>
      </dsp:nvSpPr>
      <dsp:spPr>
        <a:xfrm>
          <a:off x="631258" y="3099962"/>
          <a:ext cx="147400" cy="147400"/>
        </a:xfrm>
        <a:prstGeom prst="ellipse">
          <a:avLst/>
        </a:prstGeom>
        <a:solidFill>
          <a:schemeClr val="accent1">
            <a:hueOff val="0"/>
            <a:satOff val="0"/>
            <a:lumOff val="0"/>
            <a:alphaOff val="0"/>
          </a:schemeClr>
        </a:solidFill>
        <a:ln>
          <a:noFill/>
        </a:ln>
        <a:effectLst>
          <a:outerShdw blurRad="39000" dist="25400" dir="5400000" rotWithShape="0">
            <a:schemeClr val="accent1">
              <a:hueOff val="0"/>
              <a:satOff val="0"/>
              <a:lumOff val="0"/>
              <a:alphaOff val="0"/>
              <a:shade val="33000"/>
              <a:alpha val="83000"/>
            </a:schemeClr>
          </a:outerShdw>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sp>
    <dsp:sp modelId="{82B26CF0-CD3F-4513-BE3E-1A5016FE5581}">
      <dsp:nvSpPr>
        <dsp:cNvPr id="0" name=""/>
        <dsp:cNvSpPr/>
      </dsp:nvSpPr>
      <dsp:spPr>
        <a:xfrm>
          <a:off x="704958" y="3173662"/>
          <a:ext cx="839541" cy="9532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104" tIns="0" rIns="0" bIns="0" numCol="1" spcCol="1270" anchor="t" anchorCtr="0">
          <a:noAutofit/>
          <a:sp3d extrusionH="28000" prstMaterial="matte"/>
        </a:bodyPr>
        <a:lstStyle/>
        <a:p>
          <a:pPr lvl="0" algn="l" defTabSz="355600">
            <a:lnSpc>
              <a:spcPct val="90000"/>
            </a:lnSpc>
            <a:spcBef>
              <a:spcPct val="0"/>
            </a:spcBef>
            <a:spcAft>
              <a:spcPct val="35000"/>
            </a:spcAft>
          </a:pPr>
          <a:endParaRPr lang="en-US" sz="800" b="0" kern="1200" dirty="0">
            <a:solidFill>
              <a:schemeClr val="tx2">
                <a:lumMod val="20000"/>
                <a:lumOff val="80000"/>
              </a:schemeClr>
            </a:solidFill>
            <a:effectLst/>
            <a:latin typeface="Calibri" pitchFamily="34" charset="0"/>
          </a:endParaRPr>
        </a:p>
      </dsp:txBody>
      <dsp:txXfrm>
        <a:off x="704958" y="3173662"/>
        <a:ext cx="839541" cy="953295"/>
      </dsp:txXfrm>
    </dsp:sp>
    <dsp:sp modelId="{D9E5131F-3F23-47CA-B193-CA3DB19766BC}">
      <dsp:nvSpPr>
        <dsp:cNvPr id="0" name=""/>
        <dsp:cNvSpPr/>
      </dsp:nvSpPr>
      <dsp:spPr>
        <a:xfrm>
          <a:off x="1429142" y="2333320"/>
          <a:ext cx="230713" cy="230713"/>
        </a:xfrm>
        <a:prstGeom prst="ellipse">
          <a:avLst/>
        </a:prstGeom>
        <a:solidFill>
          <a:schemeClr val="accent1">
            <a:hueOff val="0"/>
            <a:satOff val="0"/>
            <a:lumOff val="0"/>
            <a:alphaOff val="0"/>
          </a:schemeClr>
        </a:solidFill>
        <a:ln>
          <a:noFill/>
        </a:ln>
        <a:effectLst>
          <a:outerShdw blurRad="39000" dist="25400" dir="5400000" rotWithShape="0">
            <a:schemeClr val="accent1">
              <a:hueOff val="0"/>
              <a:satOff val="0"/>
              <a:lumOff val="0"/>
              <a:alphaOff val="0"/>
              <a:shade val="33000"/>
              <a:alpha val="83000"/>
            </a:schemeClr>
          </a:outerShdw>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sp>
    <dsp:sp modelId="{43561F3C-76A6-4E87-8451-13CDB9B2E58E}">
      <dsp:nvSpPr>
        <dsp:cNvPr id="0" name=""/>
        <dsp:cNvSpPr/>
      </dsp:nvSpPr>
      <dsp:spPr>
        <a:xfrm>
          <a:off x="1544499" y="2448677"/>
          <a:ext cx="1063846" cy="16782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2250" tIns="0" rIns="0" bIns="0" numCol="1" spcCol="1270" anchor="t" anchorCtr="0">
          <a:noAutofit/>
          <a:sp3d extrusionH="28000" prstMaterial="matte"/>
        </a:bodyPr>
        <a:lstStyle/>
        <a:p>
          <a:pPr lvl="0" algn="l" defTabSz="355600">
            <a:lnSpc>
              <a:spcPct val="90000"/>
            </a:lnSpc>
            <a:spcBef>
              <a:spcPct val="0"/>
            </a:spcBef>
            <a:spcAft>
              <a:spcPct val="35000"/>
            </a:spcAft>
          </a:pPr>
          <a:endParaRPr lang="en-US" sz="800" b="0" kern="1200" dirty="0">
            <a:solidFill>
              <a:schemeClr val="tx2">
                <a:lumMod val="20000"/>
                <a:lumOff val="80000"/>
              </a:schemeClr>
            </a:solidFill>
            <a:effectLst/>
            <a:latin typeface="Calibri" pitchFamily="34" charset="0"/>
          </a:endParaRPr>
        </a:p>
      </dsp:txBody>
      <dsp:txXfrm>
        <a:off x="1544499" y="2448677"/>
        <a:ext cx="1063846" cy="1678281"/>
      </dsp:txXfrm>
    </dsp:sp>
    <dsp:sp modelId="{91DD307A-5456-4685-B985-28E0240DE99D}">
      <dsp:nvSpPr>
        <dsp:cNvPr id="0" name=""/>
        <dsp:cNvSpPr/>
      </dsp:nvSpPr>
      <dsp:spPr>
        <a:xfrm>
          <a:off x="2454536" y="1722089"/>
          <a:ext cx="307618" cy="307618"/>
        </a:xfrm>
        <a:prstGeom prst="ellipse">
          <a:avLst/>
        </a:prstGeom>
        <a:solidFill>
          <a:schemeClr val="accent1">
            <a:hueOff val="0"/>
            <a:satOff val="0"/>
            <a:lumOff val="0"/>
            <a:alphaOff val="0"/>
          </a:schemeClr>
        </a:solidFill>
        <a:ln>
          <a:noFill/>
        </a:ln>
        <a:effectLst>
          <a:outerShdw blurRad="39000" dist="25400" dir="5400000" rotWithShape="0">
            <a:schemeClr val="accent1">
              <a:hueOff val="0"/>
              <a:satOff val="0"/>
              <a:lumOff val="0"/>
              <a:alphaOff val="0"/>
              <a:shade val="33000"/>
              <a:alpha val="83000"/>
            </a:schemeClr>
          </a:outerShdw>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sp>
    <dsp:sp modelId="{1ECB5E3B-0777-409B-AAFA-473F6F889ACF}">
      <dsp:nvSpPr>
        <dsp:cNvPr id="0" name=""/>
        <dsp:cNvSpPr/>
      </dsp:nvSpPr>
      <dsp:spPr>
        <a:xfrm>
          <a:off x="2608345" y="1875898"/>
          <a:ext cx="1236881" cy="22510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3000" tIns="0" rIns="0" bIns="0" numCol="1" spcCol="1270" anchor="t" anchorCtr="0">
          <a:noAutofit/>
          <a:sp3d extrusionH="28000" prstMaterial="matte"/>
        </a:bodyPr>
        <a:lstStyle/>
        <a:p>
          <a:pPr lvl="0" algn="l" defTabSz="355600">
            <a:lnSpc>
              <a:spcPct val="90000"/>
            </a:lnSpc>
            <a:spcBef>
              <a:spcPct val="0"/>
            </a:spcBef>
            <a:spcAft>
              <a:spcPct val="35000"/>
            </a:spcAft>
          </a:pPr>
          <a:endParaRPr lang="en-US" sz="800" b="0" kern="1200" dirty="0">
            <a:solidFill>
              <a:schemeClr val="tx2">
                <a:lumMod val="20000"/>
                <a:lumOff val="80000"/>
              </a:schemeClr>
            </a:solidFill>
            <a:effectLst/>
            <a:latin typeface="Calibri" pitchFamily="34" charset="0"/>
          </a:endParaRPr>
        </a:p>
      </dsp:txBody>
      <dsp:txXfrm>
        <a:off x="2608345" y="1875898"/>
        <a:ext cx="1236881" cy="2251060"/>
      </dsp:txXfrm>
    </dsp:sp>
    <dsp:sp modelId="{90879610-A41A-41B4-98E4-0BFDAC37303C}">
      <dsp:nvSpPr>
        <dsp:cNvPr id="0" name=""/>
        <dsp:cNvSpPr/>
      </dsp:nvSpPr>
      <dsp:spPr>
        <a:xfrm>
          <a:off x="3646557" y="1244640"/>
          <a:ext cx="397340" cy="397340"/>
        </a:xfrm>
        <a:prstGeom prst="ellipse">
          <a:avLst/>
        </a:prstGeom>
        <a:solidFill>
          <a:schemeClr val="accent1">
            <a:hueOff val="0"/>
            <a:satOff val="0"/>
            <a:lumOff val="0"/>
            <a:alphaOff val="0"/>
          </a:schemeClr>
        </a:solidFill>
        <a:ln>
          <a:noFill/>
        </a:ln>
        <a:effectLst>
          <a:outerShdw blurRad="39000" dist="25400" dir="5400000" rotWithShape="0">
            <a:schemeClr val="accent1">
              <a:hueOff val="0"/>
              <a:satOff val="0"/>
              <a:lumOff val="0"/>
              <a:alphaOff val="0"/>
              <a:shade val="33000"/>
              <a:alpha val="83000"/>
            </a:schemeClr>
          </a:outerShdw>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sp>
    <dsp:sp modelId="{D124048D-6AD8-4332-8A15-72DE625FB111}">
      <dsp:nvSpPr>
        <dsp:cNvPr id="0" name=""/>
        <dsp:cNvSpPr/>
      </dsp:nvSpPr>
      <dsp:spPr>
        <a:xfrm>
          <a:off x="3845227" y="1443310"/>
          <a:ext cx="1281742" cy="26836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0542" tIns="0" rIns="0" bIns="0" numCol="1" spcCol="1270" anchor="t" anchorCtr="0">
          <a:noAutofit/>
          <a:sp3d extrusionH="28000" prstMaterial="matte"/>
        </a:bodyPr>
        <a:lstStyle/>
        <a:p>
          <a:pPr lvl="0" algn="l" defTabSz="355600">
            <a:lnSpc>
              <a:spcPct val="90000"/>
            </a:lnSpc>
            <a:spcBef>
              <a:spcPct val="0"/>
            </a:spcBef>
            <a:spcAft>
              <a:spcPct val="35000"/>
            </a:spcAft>
          </a:pPr>
          <a:endParaRPr lang="en-US" sz="800" kern="1200" dirty="0">
            <a:solidFill>
              <a:schemeClr val="tx2">
                <a:lumMod val="20000"/>
                <a:lumOff val="80000"/>
              </a:schemeClr>
            </a:solidFill>
            <a:effectLst/>
            <a:latin typeface="Calibri" pitchFamily="34" charset="0"/>
          </a:endParaRPr>
        </a:p>
      </dsp:txBody>
      <dsp:txXfrm>
        <a:off x="3845227" y="1443310"/>
        <a:ext cx="1281742" cy="2683648"/>
      </dsp:txXfrm>
    </dsp:sp>
    <dsp:sp modelId="{5C25F682-510E-44EB-8F42-35CA6A489EDD}">
      <dsp:nvSpPr>
        <dsp:cNvPr id="0" name=""/>
        <dsp:cNvSpPr/>
      </dsp:nvSpPr>
      <dsp:spPr>
        <a:xfrm>
          <a:off x="4873825" y="925806"/>
          <a:ext cx="506288" cy="506288"/>
        </a:xfrm>
        <a:prstGeom prst="ellipse">
          <a:avLst/>
        </a:prstGeom>
        <a:solidFill>
          <a:schemeClr val="accent1">
            <a:hueOff val="0"/>
            <a:satOff val="0"/>
            <a:lumOff val="0"/>
            <a:alphaOff val="0"/>
          </a:schemeClr>
        </a:solidFill>
        <a:ln>
          <a:noFill/>
        </a:ln>
        <a:effectLst>
          <a:outerShdw blurRad="39000" dist="25400" dir="5400000" rotWithShape="0">
            <a:schemeClr val="accent1">
              <a:hueOff val="0"/>
              <a:satOff val="0"/>
              <a:lumOff val="0"/>
              <a:alphaOff val="0"/>
              <a:shade val="33000"/>
              <a:alpha val="83000"/>
            </a:schemeClr>
          </a:outerShdw>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sp>
    <dsp:sp modelId="{AEF6B0B6-4737-4786-8A84-88E5150DFF5F}">
      <dsp:nvSpPr>
        <dsp:cNvPr id="0" name=""/>
        <dsp:cNvSpPr/>
      </dsp:nvSpPr>
      <dsp:spPr>
        <a:xfrm>
          <a:off x="5126969" y="1178950"/>
          <a:ext cx="1281742" cy="29480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8272" tIns="0" rIns="0" bIns="0" numCol="1" spcCol="1270" anchor="t" anchorCtr="0">
          <a:noAutofit/>
          <a:sp3d extrusionH="28000" prstMaterial="matte"/>
        </a:bodyPr>
        <a:lstStyle/>
        <a:p>
          <a:pPr lvl="0" algn="l" defTabSz="355600">
            <a:lnSpc>
              <a:spcPct val="90000"/>
            </a:lnSpc>
            <a:spcBef>
              <a:spcPct val="0"/>
            </a:spcBef>
            <a:spcAft>
              <a:spcPct val="35000"/>
            </a:spcAft>
          </a:pPr>
          <a:endParaRPr lang="en-US" sz="800" kern="1200" dirty="0">
            <a:solidFill>
              <a:schemeClr val="tx2">
                <a:lumMod val="20000"/>
                <a:lumOff val="80000"/>
              </a:schemeClr>
            </a:solidFill>
            <a:effectLst/>
            <a:latin typeface="Calibri" pitchFamily="34" charset="0"/>
          </a:endParaRPr>
        </a:p>
      </dsp:txBody>
      <dsp:txXfrm>
        <a:off x="5126969" y="1178950"/>
        <a:ext cx="1281742" cy="2948007"/>
      </dsp:txXfrm>
    </dsp:sp>
  </dsp:spTree>
</dsp:drawing>
</file>

<file path=ppt/diagrams/layout1.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9">
  <dgm:title val=""/>
  <dgm:desc val=""/>
  <dgm:catLst>
    <dgm:cat type="3D" pri="11900"/>
  </dgm:catLst>
  <dgm:scene3d>
    <a:camera prst="perspectiveRelaxed">
      <a:rot lat="19149996" lon="20104178" rev="1577324"/>
    </a:camera>
    <a:lightRig rig="soft" dir="t"/>
    <a:backdrop>
      <a:anchor x="0" y="0" z="-210000"/>
      <a:norm dx="0" dy="0" dz="914400"/>
      <a:up dx="0" dy="914400" dz="0"/>
    </a:backdrop>
  </dgm:scene3d>
  <dgm:styleLbl name="node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52250" prstMaterial="matte">
      <a:bevelT w="165100" prst="coolSlant"/>
    </dgm:sp3d>
    <dgm:txPr>
      <a:sp3d extrusionH="28000" prstMaterial="matte"/>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152250" prstMaterial="matte">
      <a:bevelT w="165100" prst="coolSlant"/>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prstMaterial="matte"/>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22735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2D4">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1D1">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prstMaterial="matte"/>
    <dgm:txPr/>
    <dgm:style>
      <a:lnRef idx="0">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a:sp3d extrusionH="28000" prstMaterial="matte"/>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FC6257B-2E80-453A-A850-A4D842E850CD}" type="datetimeFigureOut">
              <a:rPr lang="en-US" smtClean="0"/>
              <a:pPr/>
              <a:t>9/5/2012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832ADED-34E1-4000-8370-83451452AC5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832ADED-34E1-4000-8370-83451452AC52}"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baseline="0" dirty="0" smtClean="0"/>
              <a:t>Since the beginning of the Coutts PDA trial in June 2010 over 7500 records have been loaded and over 1000 records have been purchased.  This means around 6500 records are waiting in our catalogue for a user to trigger a purchase.</a:t>
            </a:r>
          </a:p>
          <a:p>
            <a:endParaRPr lang="en-CA"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CA" dirty="0" smtClean="0"/>
          </a:p>
          <a:p>
            <a:endParaRPr lang="en-US" dirty="0"/>
          </a:p>
        </p:txBody>
      </p:sp>
      <p:sp>
        <p:nvSpPr>
          <p:cNvPr id="4" name="Slide Number Placeholder 3"/>
          <p:cNvSpPr>
            <a:spLocks noGrp="1"/>
          </p:cNvSpPr>
          <p:nvPr>
            <p:ph type="sldNum" sz="quarter" idx="10"/>
          </p:nvPr>
        </p:nvSpPr>
        <p:spPr/>
        <p:txBody>
          <a:bodyPr/>
          <a:lstStyle/>
          <a:p>
            <a:fld id="{3832ADED-34E1-4000-8370-83451452AC52}"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dirty="0" smtClean="0"/>
              <a:t>Summary</a:t>
            </a:r>
            <a:r>
              <a:rPr lang="en-CA" baseline="0" dirty="0" smtClean="0"/>
              <a:t> table </a:t>
            </a:r>
            <a:r>
              <a:rPr lang="en-CA" dirty="0" smtClean="0"/>
              <a:t>is updated monthly on the wiki</a:t>
            </a:r>
          </a:p>
          <a:p>
            <a:pPr marL="0" marR="0" indent="0" algn="l" defTabSz="914400" rtl="0" eaLnBrk="1" fontAlgn="auto" latinLnBrk="0" hangingPunct="1">
              <a:lnSpc>
                <a:spcPct val="100000"/>
              </a:lnSpc>
              <a:spcBef>
                <a:spcPts val="0"/>
              </a:spcBef>
              <a:spcAft>
                <a:spcPts val="0"/>
              </a:spcAft>
              <a:buClrTx/>
              <a:buSzTx/>
              <a:buFontTx/>
              <a:buNone/>
              <a:tabLst/>
              <a:defRPr/>
            </a:pPr>
            <a:r>
              <a:rPr lang="en-CA" dirty="0" smtClean="0"/>
              <a:t>The number</a:t>
            </a:r>
            <a:r>
              <a:rPr lang="en-CA" baseline="0" dirty="0" smtClean="0"/>
              <a:t> of records loaded in June was larger than usual due to a backlog at Coutts.</a:t>
            </a:r>
          </a:p>
          <a:p>
            <a:endParaRPr lang="en-US" dirty="0"/>
          </a:p>
        </p:txBody>
      </p:sp>
      <p:sp>
        <p:nvSpPr>
          <p:cNvPr id="4" name="Slide Number Placeholder 3"/>
          <p:cNvSpPr>
            <a:spLocks noGrp="1"/>
          </p:cNvSpPr>
          <p:nvPr>
            <p:ph type="sldNum" sz="quarter" idx="10"/>
          </p:nvPr>
        </p:nvSpPr>
        <p:spPr/>
        <p:txBody>
          <a:bodyPr/>
          <a:lstStyle/>
          <a:p>
            <a:fld id="{3832ADED-34E1-4000-8370-83451452AC52}"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baseline="0" dirty="0" smtClean="0"/>
          </a:p>
          <a:p>
            <a:r>
              <a:rPr lang="en-CA" baseline="0" dirty="0" smtClean="0"/>
              <a:t>Thanks to John </a:t>
            </a:r>
            <a:r>
              <a:rPr lang="en-CA" baseline="0" dirty="0" err="1" smtClean="0"/>
              <a:t>Silvester</a:t>
            </a:r>
            <a:r>
              <a:rPr lang="en-CA" baseline="0" dirty="0" smtClean="0"/>
              <a:t> for setting this up and making the results </a:t>
            </a:r>
            <a:r>
              <a:rPr lang="en-CA" baseline="0" smtClean="0"/>
              <a:t>easily available.</a:t>
            </a:r>
            <a:endParaRPr lang="en-CA" baseline="0" dirty="0" smtClean="0"/>
          </a:p>
          <a:p>
            <a:endParaRPr lang="en-CA" baseline="0" dirty="0" smtClean="0"/>
          </a:p>
          <a:p>
            <a:r>
              <a:rPr lang="en-CA" baseline="0" dirty="0" smtClean="0"/>
              <a:t>The survey displays at the point of access to an </a:t>
            </a:r>
            <a:r>
              <a:rPr lang="en-CA" baseline="0" dirty="0" err="1" smtClean="0"/>
              <a:t>unpurchased</a:t>
            </a:r>
            <a:r>
              <a:rPr lang="en-CA" baseline="0" dirty="0" smtClean="0"/>
              <a:t> </a:t>
            </a:r>
            <a:r>
              <a:rPr lang="en-CA" baseline="0" dirty="0" err="1" smtClean="0"/>
              <a:t>MyiLibrary</a:t>
            </a:r>
            <a:r>
              <a:rPr lang="en-CA" baseline="0" dirty="0" smtClean="0"/>
              <a:t> </a:t>
            </a:r>
            <a:r>
              <a:rPr lang="en-CA" baseline="0" dirty="0" err="1" smtClean="0"/>
              <a:t>ebook</a:t>
            </a:r>
            <a:r>
              <a:rPr lang="en-CA" baseline="0" dirty="0" smtClean="0"/>
              <a:t>.</a:t>
            </a:r>
          </a:p>
          <a:p>
            <a:endParaRPr lang="en-CA" baseline="0" dirty="0" smtClean="0"/>
          </a:p>
          <a:p>
            <a:r>
              <a:rPr lang="en-CA" baseline="0" dirty="0" smtClean="0"/>
              <a:t>Results are dynamically generated.</a:t>
            </a:r>
          </a:p>
          <a:p>
            <a:endParaRPr lang="en-CA" baseline="0" dirty="0" smtClean="0"/>
          </a:p>
          <a:p>
            <a:r>
              <a:rPr lang="en-CA" baseline="0" dirty="0" smtClean="0"/>
              <a:t>The results are VERY raw and will need to have some refinement prior to drawing any conclusions.</a:t>
            </a:r>
          </a:p>
          <a:p>
            <a:endParaRPr lang="en-CA" baseline="0" dirty="0" smtClean="0"/>
          </a:p>
          <a:p>
            <a:endParaRPr lang="en-US" dirty="0"/>
          </a:p>
        </p:txBody>
      </p:sp>
      <p:sp>
        <p:nvSpPr>
          <p:cNvPr id="4" name="Slide Number Placeholder 3"/>
          <p:cNvSpPr>
            <a:spLocks noGrp="1"/>
          </p:cNvSpPr>
          <p:nvPr>
            <p:ph type="sldNum" sz="quarter" idx="10"/>
          </p:nvPr>
        </p:nvSpPr>
        <p:spPr/>
        <p:txBody>
          <a:bodyPr/>
          <a:lstStyle/>
          <a:p>
            <a:fld id="{3832ADED-34E1-4000-8370-83451452AC52}"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baseline="0" dirty="0" smtClean="0"/>
              <a:t>What is the most common answer to the question about preference for print or electronic??  (click mouse to show)</a:t>
            </a:r>
          </a:p>
          <a:p>
            <a:endParaRPr lang="en-US" dirty="0"/>
          </a:p>
        </p:txBody>
      </p:sp>
      <p:sp>
        <p:nvSpPr>
          <p:cNvPr id="4" name="Slide Number Placeholder 3"/>
          <p:cNvSpPr>
            <a:spLocks noGrp="1"/>
          </p:cNvSpPr>
          <p:nvPr>
            <p:ph type="sldNum" sz="quarter" idx="10"/>
          </p:nvPr>
        </p:nvSpPr>
        <p:spPr/>
        <p:txBody>
          <a:bodyPr/>
          <a:lstStyle/>
          <a:p>
            <a:fld id="{3832ADED-34E1-4000-8370-83451452AC52}"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t>The desire to download content to e-readers is obvious in the comments seen</a:t>
            </a:r>
            <a:r>
              <a:rPr lang="en-CA" baseline="0" dirty="0" smtClean="0"/>
              <a:t> in the survey.  There will be increasing pressure on the provider and the publishers to offer this option.  </a:t>
            </a:r>
          </a:p>
          <a:p>
            <a:endParaRPr lang="en-CA" baseline="0" dirty="0" smtClean="0"/>
          </a:p>
          <a:p>
            <a:r>
              <a:rPr lang="en-CA" baseline="0" dirty="0" smtClean="0"/>
              <a:t>Print on demand – may be a way to answer the “it depends” nature of print </a:t>
            </a:r>
            <a:r>
              <a:rPr lang="en-CA" baseline="0" dirty="0" err="1" smtClean="0"/>
              <a:t>vs</a:t>
            </a:r>
            <a:r>
              <a:rPr lang="en-CA" baseline="0" dirty="0" smtClean="0"/>
              <a:t> e – could be funded by library or user</a:t>
            </a:r>
          </a:p>
          <a:p>
            <a:endParaRPr lang="en-CA" baseline="0" dirty="0" smtClean="0"/>
          </a:p>
          <a:p>
            <a:r>
              <a:rPr lang="en-CA" baseline="0" dirty="0" smtClean="0"/>
              <a:t>Offering PDA for book chapters or individual journal articles is also possible.  Journal articles on demand is already possible.  If the “big deals” for journals packages disappear – will articles on demand provide an alternative??</a:t>
            </a:r>
          </a:p>
          <a:p>
            <a:endParaRPr lang="en-CA" baseline="0" dirty="0" smtClean="0"/>
          </a:p>
          <a:p>
            <a:r>
              <a:rPr lang="en-CA" baseline="0" dirty="0" smtClean="0"/>
              <a:t>Is information packaged in books and journals a relic of the print world?  Will our users accept/expect smaller bites of information that specifically answers their need?   What would this look like for the library?  (Not really expecting answers or discussion – just some “thinking points” to take away</a:t>
            </a:r>
          </a:p>
          <a:p>
            <a:endParaRPr lang="en-CA" baseline="0" dirty="0" smtClean="0"/>
          </a:p>
          <a:p>
            <a:r>
              <a:rPr lang="en-CA" baseline="0" dirty="0" smtClean="0"/>
              <a:t>Demand for textbooks is growing.  Lots of different initiatives to meet this demand.  What does it mean for the publishers?  Do students want e-textbooks?  (One comment in our survey suggests “no”)</a:t>
            </a:r>
          </a:p>
          <a:p>
            <a:endParaRPr lang="en-US" dirty="0"/>
          </a:p>
        </p:txBody>
      </p:sp>
      <p:sp>
        <p:nvSpPr>
          <p:cNvPr id="4" name="Slide Number Placeholder 3"/>
          <p:cNvSpPr>
            <a:spLocks noGrp="1"/>
          </p:cNvSpPr>
          <p:nvPr>
            <p:ph type="sldNum" sz="quarter" idx="10"/>
          </p:nvPr>
        </p:nvSpPr>
        <p:spPr/>
        <p:txBody>
          <a:bodyPr/>
          <a:lstStyle/>
          <a:p>
            <a:fld id="{3832ADED-34E1-4000-8370-83451452AC52}"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832ADED-34E1-4000-8370-83451452AC52}" type="slidenum">
              <a:rPr lang="en-US" smtClean="0"/>
              <a:pPr/>
              <a:t>15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t>We were somewhat surprised when Jennifer asked us to present about PDA in the</a:t>
            </a:r>
            <a:r>
              <a:rPr lang="en-CA" baseline="0" dirty="0" smtClean="0"/>
              <a:t> library – although we all acknowledge that it can be an issue.  After some discussion we realized she probably wasn’t talking about public displays of affection. . .</a:t>
            </a:r>
          </a:p>
          <a:p>
            <a:endParaRPr lang="en-US" dirty="0"/>
          </a:p>
        </p:txBody>
      </p:sp>
      <p:sp>
        <p:nvSpPr>
          <p:cNvPr id="4" name="Slide Number Placeholder 3"/>
          <p:cNvSpPr>
            <a:spLocks noGrp="1"/>
          </p:cNvSpPr>
          <p:nvPr>
            <p:ph type="sldNum" sz="quarter" idx="10"/>
          </p:nvPr>
        </p:nvSpPr>
        <p:spPr/>
        <p:txBody>
          <a:bodyPr/>
          <a:lstStyle/>
          <a:p>
            <a:fld id="{3832ADED-34E1-4000-8370-83451452AC52}"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t>Not</a:t>
            </a:r>
            <a:r>
              <a:rPr lang="en-CA" baseline="0" dirty="0" smtClean="0"/>
              <a:t> talking about public displays of affection – Patron Driven Acquisition</a:t>
            </a:r>
          </a:p>
          <a:p>
            <a:endParaRPr lang="en-CA" baseline="0" dirty="0" smtClean="0"/>
          </a:p>
          <a:p>
            <a:r>
              <a:rPr lang="en-CA" baseline="0" dirty="0" smtClean="0"/>
              <a:t>Brief agenda</a:t>
            </a:r>
            <a:endParaRPr lang="en-CA" dirty="0"/>
          </a:p>
        </p:txBody>
      </p:sp>
      <p:sp>
        <p:nvSpPr>
          <p:cNvPr id="4" name="Slide Number Placeholder 3"/>
          <p:cNvSpPr>
            <a:spLocks noGrp="1"/>
          </p:cNvSpPr>
          <p:nvPr>
            <p:ph type="sldNum" sz="quarter" idx="10"/>
          </p:nvPr>
        </p:nvSpPr>
        <p:spPr/>
        <p:txBody>
          <a:bodyPr/>
          <a:lstStyle/>
          <a:p>
            <a:fld id="{3832ADED-34E1-4000-8370-83451452AC52}"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baseline="0" dirty="0" smtClean="0"/>
              <a:t>- </a:t>
            </a:r>
            <a:endParaRPr lang="en-CA" dirty="0" smtClean="0"/>
          </a:p>
          <a:p>
            <a:endParaRPr lang="en-CA" dirty="0" smtClean="0"/>
          </a:p>
          <a:p>
            <a:r>
              <a:rPr lang="en-CA" dirty="0" smtClean="0"/>
              <a:t>Patron Driven Acquisition has several different</a:t>
            </a:r>
            <a:r>
              <a:rPr lang="en-CA" baseline="0" dirty="0" smtClean="0"/>
              <a:t> names.</a:t>
            </a:r>
          </a:p>
          <a:p>
            <a:endParaRPr lang="en-CA" baseline="0" dirty="0" smtClean="0"/>
          </a:p>
          <a:p>
            <a:r>
              <a:rPr lang="en-CA" baseline="0" dirty="0" smtClean="0"/>
              <a:t>Can apply to print or electronic material.  Acquisition based on ILL requests is a form of PDA.  So is acquisition based on a user request for a print title such as we’ve been responding to for years.  Both these types of PDA are “mediated” as a librarian reviews the requests and makes the decision whether or not to add the item to the collection.   </a:t>
            </a:r>
          </a:p>
          <a:p>
            <a:r>
              <a:rPr lang="en-CA" baseline="0" dirty="0" smtClean="0"/>
              <a:t/>
            </a:r>
            <a:br>
              <a:rPr lang="en-CA" baseline="0" dirty="0" smtClean="0"/>
            </a:br>
            <a:r>
              <a:rPr lang="en-CA" baseline="0" dirty="0" smtClean="0"/>
              <a:t>Electronic PDA can also be mediated.</a:t>
            </a:r>
          </a:p>
          <a:p>
            <a:endParaRPr lang="en-CA"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CA" baseline="0" dirty="0" smtClean="0"/>
              <a:t>WL PDA is currently for electronic books only and is not mediated </a:t>
            </a:r>
            <a:r>
              <a:rPr lang="en-CA" sz="1200" kern="1200" baseline="0" dirty="0" smtClean="0">
                <a:solidFill>
                  <a:schemeClr val="tx1"/>
                </a:solidFill>
                <a:latin typeface="+mn-lt"/>
                <a:ea typeface="+mn-ea"/>
                <a:cs typeface="+mn-cs"/>
              </a:rPr>
              <a:t>d</a:t>
            </a:r>
            <a:r>
              <a:rPr lang="en-CA" sz="1200" kern="1200" dirty="0" smtClean="0">
                <a:solidFill>
                  <a:schemeClr val="tx1"/>
                </a:solidFill>
                <a:latin typeface="+mn-lt"/>
                <a:ea typeface="+mn-ea"/>
                <a:cs typeface="+mn-cs"/>
              </a:rPr>
              <a:t>irectly.</a:t>
            </a:r>
            <a:r>
              <a:rPr lang="en-CA" sz="1200" kern="1200" baseline="0" dirty="0" smtClean="0">
                <a:solidFill>
                  <a:schemeClr val="tx1"/>
                </a:solidFill>
                <a:latin typeface="+mn-lt"/>
                <a:ea typeface="+mn-ea"/>
                <a:cs typeface="+mn-cs"/>
              </a:rPr>
              <a:t> However, the </a:t>
            </a:r>
            <a:r>
              <a:rPr lang="en-CA" sz="1200" kern="1200" dirty="0" smtClean="0">
                <a:solidFill>
                  <a:schemeClr val="tx1"/>
                </a:solidFill>
                <a:latin typeface="+mn-lt"/>
                <a:ea typeface="+mn-ea"/>
                <a:cs typeface="+mn-cs"/>
              </a:rPr>
              <a:t>collection librarians have tweaked the profiles in order to avoid monographs that consider out of scope of our collection. </a:t>
            </a:r>
          </a:p>
          <a:p>
            <a:pPr marL="0" marR="0" indent="0" algn="l" defTabSz="914400" rtl="0" eaLnBrk="1" fontAlgn="auto" latinLnBrk="0" hangingPunct="1">
              <a:lnSpc>
                <a:spcPct val="100000"/>
              </a:lnSpc>
              <a:spcBef>
                <a:spcPts val="0"/>
              </a:spcBef>
              <a:spcAft>
                <a:spcPts val="0"/>
              </a:spcAft>
              <a:buClrTx/>
              <a:buSzTx/>
              <a:buFontTx/>
              <a:buNone/>
              <a:tabLst/>
              <a:defRPr/>
            </a:pPr>
            <a:endParaRPr lang="en-CA"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3832ADED-34E1-4000-8370-83451452AC52}"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t>EBL (e-book</a:t>
            </a:r>
            <a:r>
              <a:rPr lang="en-CA" baseline="0" dirty="0" smtClean="0"/>
              <a:t> Library) </a:t>
            </a:r>
            <a:r>
              <a:rPr lang="en-CA" dirty="0" smtClean="0"/>
              <a:t>e-books</a:t>
            </a:r>
            <a:r>
              <a:rPr lang="en-CA" baseline="0" dirty="0" smtClean="0"/>
              <a:t> were purchased starting in 2006.  </a:t>
            </a:r>
          </a:p>
          <a:p>
            <a:r>
              <a:rPr lang="en-CA" baseline="0" dirty="0" smtClean="0"/>
              <a:t>In 2008 the EBL pilot was expanded to include PDA and ran through 2009</a:t>
            </a:r>
          </a:p>
          <a:p>
            <a:r>
              <a:rPr lang="en-CA" baseline="0" dirty="0" smtClean="0"/>
              <a:t>Report of this trial is available on the PDA intranet page – accessed from the IRSC website</a:t>
            </a:r>
          </a:p>
          <a:p>
            <a:r>
              <a:rPr lang="en-CA" baseline="0" dirty="0" smtClean="0"/>
              <a:t>One of the recommendations was to run a second trial for PDA using our primary book vendor, Coutts.</a:t>
            </a:r>
          </a:p>
          <a:p>
            <a:r>
              <a:rPr lang="en-CA" baseline="0" dirty="0" smtClean="0"/>
              <a:t>Coutts trial began in June 2010 with initial load of 1313 books.  These are still in our catalogue.</a:t>
            </a:r>
          </a:p>
          <a:p>
            <a:r>
              <a:rPr lang="en-CA" baseline="0" dirty="0" smtClean="0"/>
              <a:t>Analysis of the results began after one year in May 2011.  A report with recommendations was submitted in fall 2011.</a:t>
            </a:r>
          </a:p>
          <a:p>
            <a:r>
              <a:rPr lang="en-CA" baseline="0" dirty="0" smtClean="0"/>
              <a:t>In May 2012 officially began acquiring material via PDA as part of our regular processes</a:t>
            </a:r>
          </a:p>
          <a:p>
            <a:r>
              <a:rPr lang="en-CA" baseline="0" dirty="0" smtClean="0"/>
              <a:t>All reports are available on the IRSC website</a:t>
            </a:r>
          </a:p>
          <a:p>
            <a:endParaRPr lang="en-CA" baseline="0" dirty="0" smtClean="0"/>
          </a:p>
          <a:p>
            <a:r>
              <a:rPr lang="en-CA" baseline="0" dirty="0" smtClean="0"/>
              <a:t>WL PDA functions like this:</a:t>
            </a:r>
          </a:p>
          <a:p>
            <a:endParaRPr lang="en-CA" baseline="0" dirty="0" smtClean="0"/>
          </a:p>
          <a:p>
            <a:r>
              <a:rPr lang="en-CA" baseline="0" dirty="0" smtClean="0"/>
              <a:t>Books need to be accessed twice before a purchase is made.  Reviewing the </a:t>
            </a:r>
            <a:r>
              <a:rPr lang="en-CA" baseline="0" dirty="0" err="1" smtClean="0"/>
              <a:t>ToC</a:t>
            </a:r>
            <a:r>
              <a:rPr lang="en-CA" baseline="0" dirty="0" smtClean="0"/>
              <a:t>, the index or the front matter of a book DOES NOT count as an access.</a:t>
            </a:r>
            <a:endParaRPr lang="en-US" dirty="0" smtClean="0"/>
          </a:p>
          <a:p>
            <a:endParaRPr lang="en-CA" baseline="0" dirty="0" smtClean="0"/>
          </a:p>
          <a:p>
            <a:endParaRPr lang="en-CA" baseline="0" dirty="0" smtClean="0"/>
          </a:p>
          <a:p>
            <a:endParaRPr lang="en-CA" baseline="0" dirty="0" smtClean="0"/>
          </a:p>
          <a:p>
            <a:endParaRPr lang="en-US" dirty="0"/>
          </a:p>
        </p:txBody>
      </p:sp>
      <p:sp>
        <p:nvSpPr>
          <p:cNvPr id="4" name="Slide Number Placeholder 3"/>
          <p:cNvSpPr>
            <a:spLocks noGrp="1"/>
          </p:cNvSpPr>
          <p:nvPr>
            <p:ph type="sldNum" sz="quarter" idx="10"/>
          </p:nvPr>
        </p:nvSpPr>
        <p:spPr/>
        <p:txBody>
          <a:bodyPr/>
          <a:lstStyle/>
          <a:p>
            <a:fld id="{3832ADED-34E1-4000-8370-83451452AC52}"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baseline="0" dirty="0" smtClean="0"/>
              <a:t>The decision to make the PDA program part of our regular acquisitions methods aligns with the WL strategic plan -  “</a:t>
            </a:r>
            <a:r>
              <a:rPr lang="en-CA" sz="1200" b="1" kern="1200" baseline="0" dirty="0" smtClean="0">
                <a:solidFill>
                  <a:schemeClr val="tx1"/>
                </a:solidFill>
                <a:latin typeface="+mn-lt"/>
                <a:ea typeface="+mn-ea"/>
                <a:cs typeface="+mn-cs"/>
              </a:rPr>
              <a:t>Western Libraries will enhance and expand access to collections in support of and response to the needs of users . . .” and “Western Libraries will enhance the quality of its physical and virtual infrastructure by . . . </a:t>
            </a:r>
            <a:r>
              <a:rPr lang="en-CA" sz="1200" kern="1200" baseline="0" dirty="0" smtClean="0">
                <a:solidFill>
                  <a:schemeClr val="tx1"/>
                </a:solidFill>
                <a:latin typeface="+mn-lt"/>
                <a:ea typeface="+mn-ea"/>
                <a:cs typeface="+mn-cs"/>
              </a:rPr>
              <a:t>expanding the digital library resources and establishing the virtual library” </a:t>
            </a:r>
            <a:endParaRPr lang="en-CA" baseline="0" dirty="0" smtClean="0"/>
          </a:p>
          <a:p>
            <a:endParaRPr lang="en-CA"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CA" sz="1200" kern="1200" dirty="0" smtClean="0">
                <a:solidFill>
                  <a:schemeClr val="tx1"/>
                </a:solidFill>
                <a:latin typeface="+mn-lt"/>
                <a:ea typeface="+mn-ea"/>
                <a:cs typeface="+mn-cs"/>
              </a:rPr>
              <a:t>Additional</a:t>
            </a:r>
            <a:r>
              <a:rPr lang="en-CA" sz="1200" kern="1200" baseline="0" dirty="0" smtClean="0">
                <a:solidFill>
                  <a:schemeClr val="tx1"/>
                </a:solidFill>
                <a:latin typeface="+mn-lt"/>
                <a:ea typeface="+mn-ea"/>
                <a:cs typeface="+mn-cs"/>
              </a:rPr>
              <a:t> points for inclusion if the PPT is posted – do not need to be stated during presentation</a:t>
            </a:r>
            <a:endParaRPr lang="en-US"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Why PDA? </a:t>
            </a:r>
            <a:r>
              <a:rPr lang="en-US" sz="1200" i="1" kern="1200" dirty="0" smtClean="0">
                <a:solidFill>
                  <a:schemeClr val="tx1"/>
                </a:solidFill>
                <a:latin typeface="+mn-lt"/>
                <a:ea typeface="+mn-ea"/>
                <a:cs typeface="+mn-cs"/>
              </a:rPr>
              <a:t>(Nixon 2010) (</a:t>
            </a:r>
            <a:r>
              <a:rPr lang="en-US" dirty="0" smtClean="0"/>
              <a:t>Nixon, J. M., Freeman, R. S., &amp; Ward, S. M. (2010). Patron-driven acquisitions: An introduction and literature review.</a:t>
            </a:r>
            <a:r>
              <a:rPr lang="en-US" i="1" dirty="0" smtClean="0"/>
              <a:t> Collection Management, 35</a:t>
            </a:r>
            <a:r>
              <a:rPr lang="en-US" dirty="0" smtClean="0"/>
              <a:t>(3), 119-124. )</a:t>
            </a:r>
          </a:p>
          <a:p>
            <a:endParaRPr lang="en-US" sz="1200" kern="1200" dirty="0" smtClean="0">
              <a:solidFill>
                <a:schemeClr val="tx1"/>
              </a:solidFill>
              <a:latin typeface="+mn-lt"/>
              <a:ea typeface="+mn-ea"/>
              <a:cs typeface="+mn-cs"/>
            </a:endParaRPr>
          </a:p>
          <a:p>
            <a:pPr>
              <a:buFont typeface="Arial" pitchFamily="34" charset="0"/>
              <a:buChar char="•"/>
            </a:pPr>
            <a:r>
              <a:rPr lang="en-US" sz="1200" kern="1200" dirty="0" smtClean="0">
                <a:solidFill>
                  <a:schemeClr val="tx1"/>
                </a:solidFill>
                <a:latin typeface="+mn-lt"/>
                <a:ea typeface="+mn-ea"/>
                <a:cs typeface="+mn-cs"/>
              </a:rPr>
              <a:t>Usage :</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One frequently cited study revealed that 20% of the collection receives 80% of the use (</a:t>
            </a:r>
            <a:r>
              <a:rPr lang="en-US" sz="1200" kern="1200" dirty="0" err="1" smtClean="0">
                <a:solidFill>
                  <a:schemeClr val="tx1"/>
                </a:solidFill>
                <a:latin typeface="+mn-lt"/>
                <a:ea typeface="+mn-ea"/>
                <a:cs typeface="+mn-cs"/>
              </a:rPr>
              <a:t>Trueswell</a:t>
            </a:r>
            <a:r>
              <a:rPr lang="en-US" sz="1200" kern="1200" dirty="0" smtClean="0">
                <a:solidFill>
                  <a:schemeClr val="tx1"/>
                </a:solidFill>
                <a:latin typeface="+mn-lt"/>
                <a:ea typeface="+mn-ea"/>
                <a:cs typeface="+mn-cs"/>
              </a:rPr>
              <a:t> 1969).</a:t>
            </a:r>
          </a:p>
          <a:p>
            <a:pPr>
              <a:buFont typeface="Arial" pitchFamily="34" charset="0"/>
              <a:buChar char="•"/>
            </a:pPr>
            <a:r>
              <a:rPr lang="en-US" sz="1200" kern="1200" dirty="0" smtClean="0">
                <a:solidFill>
                  <a:schemeClr val="tx1"/>
                </a:solidFill>
                <a:latin typeface="+mn-lt"/>
                <a:ea typeface="+mn-ea"/>
                <a:cs typeface="+mn-cs"/>
              </a:rPr>
              <a:t> By the early 2000s, more and more libraries explored a new approach that resembled industry’s “</a:t>
            </a:r>
            <a:r>
              <a:rPr lang="en-US" sz="1200" b="1" kern="1200" dirty="0" smtClean="0">
                <a:solidFill>
                  <a:schemeClr val="tx1"/>
                </a:solidFill>
                <a:latin typeface="+mn-lt"/>
                <a:ea typeface="+mn-ea"/>
                <a:cs typeface="+mn-cs"/>
              </a:rPr>
              <a:t>just in time</a:t>
            </a:r>
            <a:r>
              <a:rPr lang="en-US" sz="1200" kern="1200" dirty="0" smtClean="0">
                <a:solidFill>
                  <a:schemeClr val="tx1"/>
                </a:solidFill>
                <a:latin typeface="+mn-lt"/>
                <a:ea typeface="+mn-ea"/>
                <a:cs typeface="+mn-cs"/>
              </a:rPr>
              <a:t>” inventory model. </a:t>
            </a:r>
          </a:p>
          <a:p>
            <a:pPr>
              <a:buFont typeface="Arial" pitchFamily="34" charset="0"/>
              <a:buChar char="•"/>
            </a:pPr>
            <a:r>
              <a:rPr lang="en-US" sz="1200" kern="1200" dirty="0" smtClean="0">
                <a:solidFill>
                  <a:schemeClr val="tx1"/>
                </a:solidFill>
                <a:latin typeface="+mn-lt"/>
                <a:ea typeface="+mn-ea"/>
                <a:cs typeface="+mn-cs"/>
              </a:rPr>
              <a:t> “Purchase ILL request” 1999  - early 2000s</a:t>
            </a:r>
          </a:p>
          <a:p>
            <a:pPr>
              <a:buFont typeface="Arial" pitchFamily="34" charset="0"/>
              <a:buChar char="•"/>
            </a:pPr>
            <a:r>
              <a:rPr lang="en-US" sz="1200" kern="1200" dirty="0" smtClean="0">
                <a:solidFill>
                  <a:schemeClr val="tx1"/>
                </a:solidFill>
                <a:latin typeface="+mn-lt"/>
                <a:ea typeface="+mn-ea"/>
                <a:cs typeface="+mn-cs"/>
              </a:rPr>
              <a:t> “Purchase on demand” (Hulsey 2003)</a:t>
            </a:r>
          </a:p>
          <a:p>
            <a:pPr>
              <a:buFont typeface="Arial" pitchFamily="34" charset="0"/>
              <a:buChar char="•"/>
            </a:pPr>
            <a:r>
              <a:rPr lang="en-US" sz="1200" kern="1200" dirty="0" smtClean="0">
                <a:solidFill>
                  <a:schemeClr val="tx1"/>
                </a:solidFill>
                <a:latin typeface="+mn-lt"/>
                <a:ea typeface="+mn-ea"/>
                <a:cs typeface="+mn-cs"/>
              </a:rPr>
              <a:t> Patron Driven e-Book Acquisition evolved from purchase on demand when </a:t>
            </a:r>
            <a:r>
              <a:rPr lang="en-US" sz="1200" kern="1200" dirty="0" err="1" smtClean="0">
                <a:solidFill>
                  <a:schemeClr val="tx1"/>
                </a:solidFill>
                <a:latin typeface="+mn-lt"/>
                <a:ea typeface="+mn-ea"/>
                <a:cs typeface="+mn-cs"/>
              </a:rPr>
              <a:t>ebooks</a:t>
            </a:r>
            <a:r>
              <a:rPr lang="en-US" sz="1200" kern="1200" dirty="0" smtClean="0">
                <a:solidFill>
                  <a:schemeClr val="tx1"/>
                </a:solidFill>
                <a:latin typeface="+mn-lt"/>
                <a:ea typeface="+mn-ea"/>
                <a:cs typeface="+mn-cs"/>
              </a:rPr>
              <a:t> became available </a:t>
            </a:r>
          </a:p>
          <a:p>
            <a:r>
              <a:rPr lang="en-US" sz="1200" kern="1200" dirty="0" smtClean="0">
                <a:solidFill>
                  <a:schemeClr val="tx1"/>
                </a:solidFill>
                <a:latin typeface="+mn-lt"/>
                <a:ea typeface="+mn-ea"/>
                <a:cs typeface="+mn-cs"/>
              </a:rPr>
              <a:t> </a:t>
            </a:r>
          </a:p>
          <a:p>
            <a:r>
              <a:rPr lang="en-US" sz="1200" kern="1200" dirty="0" smtClean="0">
                <a:solidFill>
                  <a:schemeClr val="tx1"/>
                </a:solidFill>
                <a:latin typeface="+mn-lt"/>
                <a:ea typeface="+mn-ea"/>
                <a:cs typeface="+mn-cs"/>
              </a:rPr>
              <a:t>Some advantageous: cost-effective collection development; user satisfaction; high subsequent circulation; and strong evidence of interdisciplinary use</a:t>
            </a:r>
            <a:endParaRPr lang="en-CA" dirty="0"/>
          </a:p>
        </p:txBody>
      </p:sp>
      <p:sp>
        <p:nvSpPr>
          <p:cNvPr id="4" name="Slide Number Placeholder 3"/>
          <p:cNvSpPr>
            <a:spLocks noGrp="1"/>
          </p:cNvSpPr>
          <p:nvPr>
            <p:ph type="sldNum" sz="quarter" idx="10"/>
          </p:nvPr>
        </p:nvSpPr>
        <p:spPr/>
        <p:txBody>
          <a:bodyPr/>
          <a:lstStyle/>
          <a:p>
            <a:fld id="{3832ADED-34E1-4000-8370-83451452AC52}"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Librarians monitor and tweak the profiles to ensure the</a:t>
            </a:r>
            <a:r>
              <a:rPr lang="en-US" baseline="0" dirty="0" smtClean="0"/>
              <a:t> books added fall within our collections scope.  Using Coutts’ OASIS program collectors can view titles that are waiting for a possible electronic copy, review titles sent for PDA and review titles purchased through PDA.</a:t>
            </a:r>
            <a:endParaRPr lang="en-US" dirty="0" smtClean="0"/>
          </a:p>
          <a:p>
            <a:endParaRPr lang="en-US" dirty="0" smtClean="0"/>
          </a:p>
          <a:p>
            <a:r>
              <a:rPr lang="en-US" dirty="0" smtClean="0"/>
              <a:t>New titles are added weekly</a:t>
            </a:r>
            <a:r>
              <a:rPr lang="en-US" baseline="0" dirty="0" smtClean="0"/>
              <a:t> by Barb St. John.</a:t>
            </a:r>
          </a:p>
          <a:p>
            <a:endParaRPr lang="en-US" baseline="0" dirty="0" smtClean="0"/>
          </a:p>
          <a:p>
            <a:r>
              <a:rPr lang="en-US" baseline="0" dirty="0" smtClean="0"/>
              <a:t>Invoices are received weekly by acquisitions staff and paid by Sharon </a:t>
            </a:r>
            <a:r>
              <a:rPr lang="en-US" baseline="0" dirty="0" err="1" smtClean="0"/>
              <a:t>Gadke</a:t>
            </a:r>
            <a:r>
              <a:rPr lang="en-US" baseline="0" dirty="0" smtClean="0"/>
              <a:t> who adds an order record and Nada Robson who posts the payment and ensures a check is sent.</a:t>
            </a:r>
          </a:p>
          <a:p>
            <a:endParaRPr lang="en-US" baseline="0" dirty="0" smtClean="0"/>
          </a:p>
          <a:p>
            <a:r>
              <a:rPr lang="en-US" baseline="0" dirty="0" smtClean="0"/>
              <a:t>Record is updated  - link is moved from the 856 field to the </a:t>
            </a:r>
            <a:r>
              <a:rPr lang="en-US" baseline="0" dirty="0" err="1" smtClean="0"/>
              <a:t>checkin</a:t>
            </a:r>
            <a:r>
              <a:rPr lang="en-US" baseline="0" dirty="0" smtClean="0"/>
              <a:t> record by Barb St. John.</a:t>
            </a:r>
          </a:p>
          <a:p>
            <a:endParaRPr lang="en-US" baseline="0" dirty="0" smtClean="0"/>
          </a:p>
          <a:p>
            <a:r>
              <a:rPr lang="en-US" baseline="0" dirty="0" smtClean="0"/>
              <a:t>A nod out to: </a:t>
            </a:r>
          </a:p>
          <a:p>
            <a:pPr>
              <a:buFont typeface="Arial" pitchFamily="34" charset="0"/>
              <a:buChar char="•"/>
            </a:pPr>
            <a:r>
              <a:rPr lang="en-US" baseline="0" dirty="0" smtClean="0"/>
              <a:t>John </a:t>
            </a:r>
            <a:r>
              <a:rPr lang="en-US" baseline="0" dirty="0" err="1" smtClean="0"/>
              <a:t>Silvester</a:t>
            </a:r>
            <a:r>
              <a:rPr lang="en-US" baseline="0" dirty="0" smtClean="0"/>
              <a:t> for setting up the user survey that pops up when an </a:t>
            </a:r>
            <a:r>
              <a:rPr lang="en-US" baseline="0" dirty="0" err="1" smtClean="0"/>
              <a:t>unpurchased</a:t>
            </a:r>
            <a:r>
              <a:rPr lang="en-US" baseline="0" dirty="0" smtClean="0"/>
              <a:t> title is accessed</a:t>
            </a:r>
          </a:p>
          <a:p>
            <a:pPr>
              <a:buFont typeface="Arial" pitchFamily="34" charset="0"/>
              <a:buChar char="•"/>
            </a:pPr>
            <a:r>
              <a:rPr lang="en-US" baseline="0" dirty="0" smtClean="0"/>
              <a:t>Anne Deacon for helping to fine tune the acquisitions pieces</a:t>
            </a:r>
            <a:r>
              <a:rPr lang="en-CA" baseline="0" dirty="0" smtClean="0"/>
              <a:t> </a:t>
            </a:r>
            <a:endParaRPr lang="en-US" dirty="0"/>
          </a:p>
        </p:txBody>
      </p:sp>
      <p:sp>
        <p:nvSpPr>
          <p:cNvPr id="4" name="Slide Number Placeholder 3"/>
          <p:cNvSpPr>
            <a:spLocks noGrp="1"/>
          </p:cNvSpPr>
          <p:nvPr>
            <p:ph type="sldNum" sz="quarter" idx="10"/>
          </p:nvPr>
        </p:nvSpPr>
        <p:spPr/>
        <p:txBody>
          <a:bodyPr/>
          <a:lstStyle/>
          <a:p>
            <a:fld id="{3832ADED-34E1-4000-8370-83451452AC52}"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t>Screen shot</a:t>
            </a:r>
            <a:r>
              <a:rPr lang="en-CA" baseline="0" dirty="0" smtClean="0"/>
              <a:t> of what a record looks like prior to purchase.  By clicking on “Marc Display” the 039 Marc field will indicate this is an </a:t>
            </a:r>
            <a:r>
              <a:rPr lang="en-CA" baseline="0" dirty="0" err="1" smtClean="0"/>
              <a:t>unpurchased</a:t>
            </a:r>
            <a:r>
              <a:rPr lang="en-CA" baseline="0" dirty="0" smtClean="0"/>
              <a:t> PDA title.  This particular title was loaded into the catalogue in January of 2011.</a:t>
            </a:r>
            <a:endParaRPr lang="en-CA" dirty="0"/>
          </a:p>
        </p:txBody>
      </p:sp>
      <p:sp>
        <p:nvSpPr>
          <p:cNvPr id="4" name="Slide Number Placeholder 3"/>
          <p:cNvSpPr>
            <a:spLocks noGrp="1"/>
          </p:cNvSpPr>
          <p:nvPr>
            <p:ph type="sldNum" sz="quarter" idx="10"/>
          </p:nvPr>
        </p:nvSpPr>
        <p:spPr/>
        <p:txBody>
          <a:bodyPr/>
          <a:lstStyle/>
          <a:p>
            <a:fld id="{3832ADED-34E1-4000-8370-83451452AC52}"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t>Screen</a:t>
            </a:r>
            <a:r>
              <a:rPr lang="en-CA" baseline="0" dirty="0" smtClean="0"/>
              <a:t> shot of a title that has been purchased – you can tell by the wording in the link.</a:t>
            </a:r>
          </a:p>
          <a:p>
            <a:endParaRPr lang="en-CA" baseline="0" dirty="0" smtClean="0"/>
          </a:p>
          <a:p>
            <a:r>
              <a:rPr lang="en-CA" baseline="0" dirty="0" smtClean="0"/>
              <a:t>The wording in the link is to ensure that we will be able to identify these books in the future – should we have a need to.  The note in the 039 field may disappear if the book is merged with a second copy.  </a:t>
            </a:r>
          </a:p>
          <a:p>
            <a:endParaRPr lang="en-CA" baseline="0" dirty="0" smtClean="0"/>
          </a:p>
          <a:p>
            <a:r>
              <a:rPr lang="en-CA" baseline="0" dirty="0" smtClean="0"/>
              <a:t>Books purchased after May 2012 (our official start date for PDA preferred with all profiles in Coutts) are indicated with a notation at the end of the link</a:t>
            </a:r>
            <a:endParaRPr lang="en-CA" dirty="0"/>
          </a:p>
        </p:txBody>
      </p:sp>
      <p:sp>
        <p:nvSpPr>
          <p:cNvPr id="4" name="Slide Number Placeholder 3"/>
          <p:cNvSpPr>
            <a:spLocks noGrp="1"/>
          </p:cNvSpPr>
          <p:nvPr>
            <p:ph type="sldNum" sz="quarter" idx="10"/>
          </p:nvPr>
        </p:nvSpPr>
        <p:spPr/>
        <p:txBody>
          <a:bodyPr/>
          <a:lstStyle/>
          <a:p>
            <a:fld id="{3832ADED-34E1-4000-8370-83451452AC52}"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506A2F63-4D16-427C-B2FF-68C9DECF50FB}" type="datetimeFigureOut">
              <a:rPr lang="en-US" smtClean="0"/>
              <a:pPr/>
              <a:t>9/5/2012</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3436AB1B-DB49-4C96-B06C-5D6A75B70551}"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06A2F63-4D16-427C-B2FF-68C9DECF50FB}" type="datetimeFigureOut">
              <a:rPr lang="en-US" smtClean="0"/>
              <a:pPr/>
              <a:t>9/5/2012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436AB1B-DB49-4C96-B06C-5D6A75B7055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506A2F63-4D16-427C-B2FF-68C9DECF50FB}" type="datetimeFigureOut">
              <a:rPr lang="en-US" smtClean="0"/>
              <a:pPr/>
              <a:t>9/5/2012</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3436AB1B-DB49-4C96-B06C-5D6A75B7055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06A2F63-4D16-427C-B2FF-68C9DECF50FB}" type="datetimeFigureOut">
              <a:rPr lang="en-US" smtClean="0"/>
              <a:pPr/>
              <a:t>9/5/2012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436AB1B-DB49-4C96-B06C-5D6A75B7055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506A2F63-4D16-427C-B2FF-68C9DECF50FB}" type="datetimeFigureOut">
              <a:rPr lang="en-US" smtClean="0"/>
              <a:pPr/>
              <a:t>9/5/2012</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3436AB1B-DB49-4C96-B06C-5D6A75B70551}"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06A2F63-4D16-427C-B2FF-68C9DECF50FB}" type="datetimeFigureOut">
              <a:rPr lang="en-US" smtClean="0"/>
              <a:pPr/>
              <a:t>9/5/2012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436AB1B-DB49-4C96-B06C-5D6A75B7055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06A2F63-4D16-427C-B2FF-68C9DECF50FB}" type="datetimeFigureOut">
              <a:rPr lang="en-US" smtClean="0"/>
              <a:pPr/>
              <a:t>9/5/2012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3436AB1B-DB49-4C96-B06C-5D6A75B7055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506A2F63-4D16-427C-B2FF-68C9DECF50FB}" type="datetimeFigureOut">
              <a:rPr lang="en-US" smtClean="0"/>
              <a:pPr/>
              <a:t>9/5/2012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3436AB1B-DB49-4C96-B06C-5D6A75B7055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506A2F63-4D16-427C-B2FF-68C9DECF50FB}" type="datetimeFigureOut">
              <a:rPr lang="en-US" smtClean="0"/>
              <a:pPr/>
              <a:t>9/5/2012</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3436AB1B-DB49-4C96-B06C-5D6A75B7055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06A2F63-4D16-427C-B2FF-68C9DECF50FB}" type="datetimeFigureOut">
              <a:rPr lang="en-US" smtClean="0"/>
              <a:pPr/>
              <a:t>9/5/2012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436AB1B-DB49-4C96-B06C-5D6A75B7055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506A2F63-4D16-427C-B2FF-68C9DECF50FB}" type="datetimeFigureOut">
              <a:rPr lang="en-US" smtClean="0"/>
              <a:pPr/>
              <a:t>9/5/2012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436AB1B-DB49-4C96-B06C-5D6A75B70551}"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506A2F63-4D16-427C-B2FF-68C9DECF50FB}" type="datetimeFigureOut">
              <a:rPr lang="en-US" smtClean="0"/>
              <a:pPr/>
              <a:t>9/5/2012</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3436AB1B-DB49-4C96-B06C-5D6A75B7055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s://staff.lib.uwo.ca/cgi-bin/pda-ebook-results.cgi" TargetMode="External"/><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diagramData" Target="../diagrams/data1.xml"/><Relationship Id="rId7" Type="http://schemas.microsoft.com/office/2007/relationships/diagramDrawing" Target="../diagrams/drawing1.xml"/><Relationship Id="rId12" Type="http://schemas.openxmlformats.org/officeDocument/2006/relationships/image" Target="../media/image10.wmf"/><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image" Target="../media/image9.png"/><Relationship Id="rId5" Type="http://schemas.openxmlformats.org/officeDocument/2006/relationships/diagramQuickStyle" Target="../diagrams/quickStyle1.xml"/><Relationship Id="rId10" Type="http://schemas.openxmlformats.org/officeDocument/2006/relationships/image" Target="../media/image8.wmf"/><Relationship Id="rId4" Type="http://schemas.openxmlformats.org/officeDocument/2006/relationships/diagramLayout" Target="../diagrams/layout1.xml"/><Relationship Id="rId9"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smtClean="0"/>
              <a:t>PDA in the libraries</a:t>
            </a:r>
            <a:endParaRPr lang="en-US" dirty="0"/>
          </a:p>
        </p:txBody>
      </p:sp>
      <p:sp>
        <p:nvSpPr>
          <p:cNvPr id="4" name="TextBox 3"/>
          <p:cNvSpPr txBox="1"/>
          <p:nvPr/>
        </p:nvSpPr>
        <p:spPr>
          <a:xfrm>
            <a:off x="3707904" y="4077072"/>
            <a:ext cx="5040560" cy="2031325"/>
          </a:xfrm>
          <a:prstGeom prst="rect">
            <a:avLst/>
          </a:prstGeom>
          <a:noFill/>
        </p:spPr>
        <p:txBody>
          <a:bodyPr wrap="square" rtlCol="0">
            <a:spAutoFit/>
          </a:bodyPr>
          <a:lstStyle/>
          <a:p>
            <a:r>
              <a:rPr lang="en-CA" dirty="0" smtClean="0">
                <a:solidFill>
                  <a:schemeClr val="bg1"/>
                </a:solidFill>
              </a:rPr>
              <a:t>Presented by:</a:t>
            </a:r>
          </a:p>
          <a:p>
            <a:pPr lvl="1"/>
            <a:r>
              <a:rPr lang="en-CA" dirty="0" smtClean="0">
                <a:solidFill>
                  <a:schemeClr val="bg1"/>
                </a:solidFill>
              </a:rPr>
              <a:t>Bruce Fyfe</a:t>
            </a:r>
          </a:p>
          <a:p>
            <a:pPr lvl="1"/>
            <a:r>
              <a:rPr lang="en-CA" dirty="0" smtClean="0">
                <a:solidFill>
                  <a:schemeClr val="bg1"/>
                </a:solidFill>
              </a:rPr>
              <a:t>Nicole Nolan</a:t>
            </a:r>
          </a:p>
          <a:p>
            <a:pPr lvl="1"/>
            <a:r>
              <a:rPr lang="en-CA" dirty="0" smtClean="0">
                <a:solidFill>
                  <a:schemeClr val="bg1"/>
                </a:solidFill>
              </a:rPr>
              <a:t>Harriet </a:t>
            </a:r>
            <a:r>
              <a:rPr lang="en-CA" dirty="0" err="1" smtClean="0">
                <a:solidFill>
                  <a:schemeClr val="bg1"/>
                </a:solidFill>
              </a:rPr>
              <a:t>Rykse</a:t>
            </a:r>
            <a:endParaRPr lang="en-CA" dirty="0" smtClean="0">
              <a:solidFill>
                <a:schemeClr val="bg1"/>
              </a:solidFill>
            </a:endParaRPr>
          </a:p>
          <a:p>
            <a:pPr lvl="1"/>
            <a:r>
              <a:rPr lang="en-CA" dirty="0" smtClean="0">
                <a:solidFill>
                  <a:schemeClr val="bg1"/>
                </a:solidFill>
              </a:rPr>
              <a:t>Nazi </a:t>
            </a:r>
            <a:r>
              <a:rPr lang="en-CA" dirty="0" err="1" smtClean="0">
                <a:solidFill>
                  <a:schemeClr val="bg1"/>
                </a:solidFill>
              </a:rPr>
              <a:t>Torabi</a:t>
            </a:r>
            <a:endParaRPr lang="en-CA" dirty="0" smtClean="0">
              <a:solidFill>
                <a:schemeClr val="bg1"/>
              </a:solidFill>
            </a:endParaRPr>
          </a:p>
          <a:p>
            <a:endParaRPr lang="en-CA" dirty="0">
              <a:solidFill>
                <a:schemeClr val="bg1"/>
              </a:solidFill>
            </a:endParaRPr>
          </a:p>
          <a:p>
            <a:r>
              <a:rPr lang="en-CA" dirty="0" smtClean="0">
                <a:solidFill>
                  <a:schemeClr val="bg1"/>
                </a:solidFill>
              </a:rPr>
              <a:t>wlpda@uwo.ca</a:t>
            </a:r>
            <a:endParaRPr lang="en-US"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0"/>
            <a:ext cx="7242048" cy="1143000"/>
          </a:xfrm>
        </p:spPr>
        <p:txBody>
          <a:bodyPr/>
          <a:lstStyle/>
          <a:p>
            <a:r>
              <a:rPr lang="en-CA" dirty="0" smtClean="0"/>
              <a:t>Now for a few stats. . .</a:t>
            </a:r>
            <a:endParaRPr lang="en-US" dirty="0"/>
          </a:p>
        </p:txBody>
      </p:sp>
      <p:graphicFrame>
        <p:nvGraphicFramePr>
          <p:cNvPr id="3" name="Table 2"/>
          <p:cNvGraphicFramePr>
            <a:graphicFrameLocks noGrp="1"/>
          </p:cNvGraphicFramePr>
          <p:nvPr/>
        </p:nvGraphicFramePr>
        <p:xfrm>
          <a:off x="755576" y="3429000"/>
          <a:ext cx="6192688" cy="1224136"/>
        </p:xfrm>
        <a:graphic>
          <a:graphicData uri="http://schemas.openxmlformats.org/drawingml/2006/table">
            <a:tbl>
              <a:tblPr firstRow="1" bandRow="1">
                <a:tableStyleId>{5C22544A-7EE6-4342-B048-85BDC9FD1C3A}</a:tableStyleId>
              </a:tblPr>
              <a:tblGrid>
                <a:gridCol w="3096344"/>
                <a:gridCol w="3096344"/>
              </a:tblGrid>
              <a:tr h="666233">
                <a:tc>
                  <a:txBody>
                    <a:bodyPr/>
                    <a:lstStyle/>
                    <a:p>
                      <a:r>
                        <a:rPr lang="en-CA" sz="2600" dirty="0" smtClean="0"/>
                        <a:t>Titles loaded</a:t>
                      </a:r>
                      <a:endParaRPr lang="en-US" sz="2600" dirty="0"/>
                    </a:p>
                  </a:txBody>
                  <a:tcPr/>
                </a:tc>
                <a:tc>
                  <a:txBody>
                    <a:bodyPr/>
                    <a:lstStyle/>
                    <a:p>
                      <a:r>
                        <a:rPr lang="en-CA" sz="2600" dirty="0" smtClean="0"/>
                        <a:t>Titles purchased</a:t>
                      </a:r>
                      <a:endParaRPr lang="en-US" sz="2600" dirty="0"/>
                    </a:p>
                  </a:txBody>
                  <a:tcPr/>
                </a:tc>
              </a:tr>
              <a:tr h="557903">
                <a:tc>
                  <a:txBody>
                    <a:bodyPr/>
                    <a:lstStyle/>
                    <a:p>
                      <a:r>
                        <a:rPr lang="en-CA" sz="2600" dirty="0" smtClean="0"/>
                        <a:t>Over 7500</a:t>
                      </a:r>
                      <a:endParaRPr lang="en-US" sz="2600" dirty="0"/>
                    </a:p>
                  </a:txBody>
                  <a:tcPr/>
                </a:tc>
                <a:tc>
                  <a:txBody>
                    <a:bodyPr/>
                    <a:lstStyle/>
                    <a:p>
                      <a:r>
                        <a:rPr lang="en-CA" sz="2600" dirty="0" smtClean="0"/>
                        <a:t>Over 1000</a:t>
                      </a:r>
                      <a:endParaRPr lang="en-US" sz="2600" dirty="0"/>
                    </a:p>
                  </a:txBody>
                  <a:tcPr/>
                </a:tc>
              </a:tr>
            </a:tbl>
          </a:graphicData>
        </a:graphic>
      </p:graphicFrame>
      <p:sp>
        <p:nvSpPr>
          <p:cNvPr id="4" name="TextBox 3"/>
          <p:cNvSpPr txBox="1"/>
          <p:nvPr/>
        </p:nvSpPr>
        <p:spPr>
          <a:xfrm>
            <a:off x="251520" y="2276872"/>
            <a:ext cx="7560840" cy="492443"/>
          </a:xfrm>
          <a:prstGeom prst="rect">
            <a:avLst/>
          </a:prstGeom>
          <a:noFill/>
        </p:spPr>
        <p:txBody>
          <a:bodyPr wrap="square" rtlCol="0">
            <a:spAutoFit/>
          </a:bodyPr>
          <a:lstStyle/>
          <a:p>
            <a:r>
              <a:rPr lang="en-CA" sz="2600" dirty="0" smtClean="0"/>
              <a:t>Since the PDA trial with Coutts began in 2010:</a:t>
            </a:r>
            <a:endParaRPr lang="en-US" sz="26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27584" y="1412776"/>
            <a:ext cx="6840760" cy="492443"/>
          </a:xfrm>
          <a:prstGeom prst="rect">
            <a:avLst/>
          </a:prstGeom>
          <a:noFill/>
        </p:spPr>
        <p:txBody>
          <a:bodyPr wrap="square" rtlCol="0">
            <a:spAutoFit/>
          </a:bodyPr>
          <a:lstStyle/>
          <a:p>
            <a:r>
              <a:rPr lang="en-CA" sz="2600" dirty="0" smtClean="0"/>
              <a:t>Since May 2012:</a:t>
            </a:r>
            <a:endParaRPr lang="en-US" sz="2600" dirty="0"/>
          </a:p>
        </p:txBody>
      </p:sp>
      <p:graphicFrame>
        <p:nvGraphicFramePr>
          <p:cNvPr id="3" name="Table 2"/>
          <p:cNvGraphicFramePr>
            <a:graphicFrameLocks noGrp="1"/>
          </p:cNvGraphicFramePr>
          <p:nvPr/>
        </p:nvGraphicFramePr>
        <p:xfrm>
          <a:off x="827584" y="1988840"/>
          <a:ext cx="6744072" cy="2834640"/>
        </p:xfrm>
        <a:graphic>
          <a:graphicData uri="http://schemas.openxmlformats.org/drawingml/2006/table">
            <a:tbl>
              <a:tblPr firstRow="1" bandRow="1">
                <a:tableStyleId>{5C22544A-7EE6-4342-B048-85BDC9FD1C3A}</a:tableStyleId>
              </a:tblPr>
              <a:tblGrid>
                <a:gridCol w="1686018"/>
                <a:gridCol w="1686018"/>
                <a:gridCol w="1812540"/>
                <a:gridCol w="1559496"/>
              </a:tblGrid>
              <a:tr h="370840">
                <a:tc>
                  <a:txBody>
                    <a:bodyPr/>
                    <a:lstStyle/>
                    <a:p>
                      <a:r>
                        <a:rPr lang="en-CA" sz="2600" dirty="0" smtClean="0"/>
                        <a:t>Month/Yr</a:t>
                      </a:r>
                      <a:endParaRPr lang="en-US" sz="2600" dirty="0"/>
                    </a:p>
                  </a:txBody>
                  <a:tcPr/>
                </a:tc>
                <a:tc>
                  <a:txBody>
                    <a:bodyPr/>
                    <a:lstStyle/>
                    <a:p>
                      <a:r>
                        <a:rPr lang="en-CA" sz="2600" dirty="0" smtClean="0"/>
                        <a:t>Records Loaded</a:t>
                      </a:r>
                      <a:endParaRPr lang="en-US" sz="2600" dirty="0"/>
                    </a:p>
                  </a:txBody>
                  <a:tcPr/>
                </a:tc>
                <a:tc>
                  <a:txBody>
                    <a:bodyPr/>
                    <a:lstStyle/>
                    <a:p>
                      <a:r>
                        <a:rPr lang="en-CA" sz="2600" dirty="0" smtClean="0"/>
                        <a:t>Books</a:t>
                      </a:r>
                      <a:r>
                        <a:rPr lang="en-CA" sz="2600" baseline="0" dirty="0" smtClean="0"/>
                        <a:t> Purchased</a:t>
                      </a:r>
                      <a:endParaRPr lang="en-US" sz="2600" dirty="0"/>
                    </a:p>
                  </a:txBody>
                  <a:tcPr/>
                </a:tc>
                <a:tc>
                  <a:txBody>
                    <a:bodyPr/>
                    <a:lstStyle/>
                    <a:p>
                      <a:r>
                        <a:rPr lang="en-CA" sz="2600" dirty="0" smtClean="0"/>
                        <a:t>Total Cost</a:t>
                      </a:r>
                      <a:endParaRPr lang="en-US" sz="2600" dirty="0"/>
                    </a:p>
                  </a:txBody>
                  <a:tcPr/>
                </a:tc>
              </a:tr>
              <a:tr h="370840">
                <a:tc>
                  <a:txBody>
                    <a:bodyPr/>
                    <a:lstStyle/>
                    <a:p>
                      <a:r>
                        <a:rPr lang="en-CA" sz="2600" dirty="0" smtClean="0"/>
                        <a:t>May/12</a:t>
                      </a:r>
                      <a:endParaRPr lang="en-US" sz="2600" dirty="0"/>
                    </a:p>
                  </a:txBody>
                  <a:tcPr/>
                </a:tc>
                <a:tc>
                  <a:txBody>
                    <a:bodyPr/>
                    <a:lstStyle/>
                    <a:p>
                      <a:pPr algn="ctr"/>
                      <a:r>
                        <a:rPr lang="en-CA" sz="2600" dirty="0" smtClean="0"/>
                        <a:t>266</a:t>
                      </a:r>
                      <a:endParaRPr lang="en-US" sz="2600" dirty="0"/>
                    </a:p>
                  </a:txBody>
                  <a:tcPr/>
                </a:tc>
                <a:tc>
                  <a:txBody>
                    <a:bodyPr/>
                    <a:lstStyle/>
                    <a:p>
                      <a:pPr algn="ctr"/>
                      <a:r>
                        <a:rPr lang="en-CA" sz="2600" dirty="0" smtClean="0"/>
                        <a:t>48</a:t>
                      </a:r>
                      <a:endParaRPr lang="en-US" sz="2600" dirty="0"/>
                    </a:p>
                  </a:txBody>
                  <a:tcPr/>
                </a:tc>
                <a:tc>
                  <a:txBody>
                    <a:bodyPr/>
                    <a:lstStyle/>
                    <a:p>
                      <a:r>
                        <a:rPr lang="en-CA" sz="2600" dirty="0" smtClean="0"/>
                        <a:t>$4818.98</a:t>
                      </a:r>
                      <a:endParaRPr lang="en-US" sz="2600" dirty="0"/>
                    </a:p>
                  </a:txBody>
                  <a:tcPr/>
                </a:tc>
              </a:tr>
              <a:tr h="370840">
                <a:tc>
                  <a:txBody>
                    <a:bodyPr/>
                    <a:lstStyle/>
                    <a:p>
                      <a:r>
                        <a:rPr lang="en-CA" sz="2600" dirty="0" smtClean="0"/>
                        <a:t>June/12</a:t>
                      </a:r>
                      <a:endParaRPr lang="en-US" sz="2600" dirty="0"/>
                    </a:p>
                  </a:txBody>
                  <a:tcPr/>
                </a:tc>
                <a:tc>
                  <a:txBody>
                    <a:bodyPr/>
                    <a:lstStyle/>
                    <a:p>
                      <a:pPr algn="ctr"/>
                      <a:r>
                        <a:rPr lang="en-CA" sz="2600" dirty="0" smtClean="0"/>
                        <a:t>1197</a:t>
                      </a:r>
                      <a:endParaRPr lang="en-US" sz="2600" dirty="0"/>
                    </a:p>
                  </a:txBody>
                  <a:tcPr/>
                </a:tc>
                <a:tc>
                  <a:txBody>
                    <a:bodyPr/>
                    <a:lstStyle/>
                    <a:p>
                      <a:pPr algn="ctr"/>
                      <a:r>
                        <a:rPr lang="en-CA" sz="2600" dirty="0" smtClean="0"/>
                        <a:t>40</a:t>
                      </a:r>
                      <a:endParaRPr lang="en-US" sz="2600" dirty="0"/>
                    </a:p>
                  </a:txBody>
                  <a:tcPr/>
                </a:tc>
                <a:tc>
                  <a:txBody>
                    <a:bodyPr/>
                    <a:lstStyle/>
                    <a:p>
                      <a:r>
                        <a:rPr lang="en-CA" sz="2600" dirty="0" smtClean="0"/>
                        <a:t>$4203.34</a:t>
                      </a:r>
                      <a:endParaRPr lang="en-US" sz="2600" dirty="0"/>
                    </a:p>
                  </a:txBody>
                  <a:tcPr/>
                </a:tc>
              </a:tr>
              <a:tr h="370840">
                <a:tc>
                  <a:txBody>
                    <a:bodyPr/>
                    <a:lstStyle/>
                    <a:p>
                      <a:r>
                        <a:rPr lang="en-US" sz="2600" dirty="0" smtClean="0"/>
                        <a:t>July/12</a:t>
                      </a:r>
                      <a:endParaRPr lang="en-US" sz="2600" dirty="0"/>
                    </a:p>
                  </a:txBody>
                  <a:tcPr/>
                </a:tc>
                <a:tc>
                  <a:txBody>
                    <a:bodyPr/>
                    <a:lstStyle/>
                    <a:p>
                      <a:pPr algn="ctr"/>
                      <a:r>
                        <a:rPr lang="en-US" sz="2600" dirty="0" smtClean="0"/>
                        <a:t>503</a:t>
                      </a:r>
                      <a:endParaRPr lang="en-US" sz="2600" dirty="0"/>
                    </a:p>
                  </a:txBody>
                  <a:tcPr/>
                </a:tc>
                <a:tc>
                  <a:txBody>
                    <a:bodyPr/>
                    <a:lstStyle/>
                    <a:p>
                      <a:pPr algn="ctr"/>
                      <a:r>
                        <a:rPr lang="en-US" sz="2600" dirty="0" smtClean="0"/>
                        <a:t>28</a:t>
                      </a:r>
                      <a:endParaRPr lang="en-US" sz="2600" dirty="0"/>
                    </a:p>
                  </a:txBody>
                  <a:tcPr/>
                </a:tc>
                <a:tc>
                  <a:txBody>
                    <a:bodyPr/>
                    <a:lstStyle/>
                    <a:p>
                      <a:r>
                        <a:rPr lang="en-US" sz="2600" dirty="0" smtClean="0"/>
                        <a:t>$3047.05</a:t>
                      </a:r>
                      <a:endParaRPr lang="en-US" sz="2600" dirty="0"/>
                    </a:p>
                  </a:txBody>
                  <a:tcPr/>
                </a:tc>
              </a:tr>
              <a:tr h="370840">
                <a:tc>
                  <a:txBody>
                    <a:bodyPr/>
                    <a:lstStyle/>
                    <a:p>
                      <a:r>
                        <a:rPr lang="en-CA" sz="2600" dirty="0" smtClean="0"/>
                        <a:t>Total</a:t>
                      </a:r>
                      <a:endParaRPr lang="en-US" sz="2600" dirty="0"/>
                    </a:p>
                  </a:txBody>
                  <a:tcPr/>
                </a:tc>
                <a:tc>
                  <a:txBody>
                    <a:bodyPr/>
                    <a:lstStyle/>
                    <a:p>
                      <a:pPr algn="ctr"/>
                      <a:r>
                        <a:rPr lang="en-CA" sz="2600" dirty="0" smtClean="0"/>
                        <a:t>1463</a:t>
                      </a:r>
                      <a:endParaRPr lang="en-US" sz="2600" dirty="0"/>
                    </a:p>
                  </a:txBody>
                  <a:tcPr/>
                </a:tc>
                <a:tc>
                  <a:txBody>
                    <a:bodyPr/>
                    <a:lstStyle/>
                    <a:p>
                      <a:pPr algn="ctr"/>
                      <a:r>
                        <a:rPr lang="en-CA" sz="2600" dirty="0" smtClean="0"/>
                        <a:t>88</a:t>
                      </a:r>
                      <a:endParaRPr lang="en-US" sz="2600" dirty="0"/>
                    </a:p>
                  </a:txBody>
                  <a:tcPr/>
                </a:tc>
                <a:tc>
                  <a:txBody>
                    <a:bodyPr/>
                    <a:lstStyle/>
                    <a:p>
                      <a:r>
                        <a:rPr lang="en-CA" sz="2600" dirty="0" smtClean="0"/>
                        <a:t>$9022.32</a:t>
                      </a:r>
                      <a:endParaRPr lang="en-US" sz="2600" dirty="0"/>
                    </a:p>
                  </a:txBody>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What are our users saying</a:t>
            </a:r>
            <a:endParaRPr lang="en-US" dirty="0"/>
          </a:p>
        </p:txBody>
      </p:sp>
      <p:sp>
        <p:nvSpPr>
          <p:cNvPr id="3" name="Rectangle 2"/>
          <p:cNvSpPr/>
          <p:nvPr/>
        </p:nvSpPr>
        <p:spPr>
          <a:xfrm>
            <a:off x="539552" y="2118335"/>
            <a:ext cx="6984776" cy="2246769"/>
          </a:xfrm>
          <a:prstGeom prst="rect">
            <a:avLst/>
          </a:prstGeom>
        </p:spPr>
        <p:txBody>
          <a:bodyPr wrap="square">
            <a:spAutoFit/>
          </a:bodyPr>
          <a:lstStyle/>
          <a:p>
            <a:r>
              <a:rPr lang="en-CA" sz="2800" dirty="0" smtClean="0">
                <a:latin typeface="Comic Sans MS" pitchFamily="66" charset="0"/>
              </a:rPr>
              <a:t>“</a:t>
            </a:r>
            <a:r>
              <a:rPr lang="en-US" sz="2800" dirty="0" smtClean="0">
                <a:latin typeface="Comic Sans MS" pitchFamily="66" charset="0"/>
              </a:rPr>
              <a:t>Electronic books are a real pain to read! It's impossible to "flip through" the book, and clicking from one electronic page to another takes about twice as long as turning pages in a real book.”</a:t>
            </a:r>
          </a:p>
        </p:txBody>
      </p:sp>
      <p:sp>
        <p:nvSpPr>
          <p:cNvPr id="4" name="TextBox 3"/>
          <p:cNvSpPr txBox="1"/>
          <p:nvPr/>
        </p:nvSpPr>
        <p:spPr>
          <a:xfrm>
            <a:off x="467544" y="5877272"/>
            <a:ext cx="7488832" cy="369332"/>
          </a:xfrm>
          <a:prstGeom prst="rect">
            <a:avLst/>
          </a:prstGeom>
          <a:noFill/>
        </p:spPr>
        <p:txBody>
          <a:bodyPr wrap="square" rtlCol="0">
            <a:spAutoFit/>
          </a:bodyPr>
          <a:lstStyle/>
          <a:p>
            <a:r>
              <a:rPr lang="en-US" dirty="0" smtClean="0">
                <a:hlinkClick r:id="rId3"/>
              </a:rPr>
              <a:t>https://staff.lib.uwo.ca/cgi-bin/pda-ebook-results.cgi</a:t>
            </a:r>
            <a:endParaRPr lang="en-US" dirty="0"/>
          </a:p>
        </p:txBody>
      </p:sp>
      <p:sp>
        <p:nvSpPr>
          <p:cNvPr id="5" name="Rectangle 4"/>
          <p:cNvSpPr/>
          <p:nvPr/>
        </p:nvSpPr>
        <p:spPr>
          <a:xfrm>
            <a:off x="755576" y="2708920"/>
            <a:ext cx="7200800" cy="1815882"/>
          </a:xfrm>
          <a:prstGeom prst="rect">
            <a:avLst/>
          </a:prstGeom>
        </p:spPr>
        <p:txBody>
          <a:bodyPr wrap="square">
            <a:spAutoFit/>
          </a:bodyPr>
          <a:lstStyle/>
          <a:p>
            <a:r>
              <a:rPr lang="en-CA" sz="2800" dirty="0" smtClean="0">
                <a:latin typeface="David" pitchFamily="34" charset="-79"/>
                <a:cs typeface="David" pitchFamily="34" charset="-79"/>
              </a:rPr>
              <a:t>“</a:t>
            </a:r>
            <a:r>
              <a:rPr lang="en-US" sz="2800" dirty="0" smtClean="0">
                <a:latin typeface="David" pitchFamily="34" charset="-79"/>
                <a:cs typeface="David" pitchFamily="34" charset="-79"/>
              </a:rPr>
              <a:t>. . . electronic books are incredibly useful in terms of their ability to allow more than one patron to make use of the material at the same time.”</a:t>
            </a:r>
          </a:p>
        </p:txBody>
      </p:sp>
      <p:sp>
        <p:nvSpPr>
          <p:cNvPr id="6" name="Rectangle 5"/>
          <p:cNvSpPr/>
          <p:nvPr/>
        </p:nvSpPr>
        <p:spPr>
          <a:xfrm>
            <a:off x="611560" y="2636912"/>
            <a:ext cx="6552728" cy="1815882"/>
          </a:xfrm>
          <a:prstGeom prst="rect">
            <a:avLst/>
          </a:prstGeom>
        </p:spPr>
        <p:txBody>
          <a:bodyPr wrap="square">
            <a:spAutoFit/>
          </a:bodyPr>
          <a:lstStyle/>
          <a:p>
            <a:r>
              <a:rPr lang="en-CA" sz="2800" dirty="0" smtClean="0"/>
              <a:t>“</a:t>
            </a:r>
            <a:r>
              <a:rPr lang="en-US" sz="2800" dirty="0" smtClean="0"/>
              <a:t>I think integration with e-reading technologies available on </a:t>
            </a:r>
            <a:r>
              <a:rPr lang="en-US" sz="2800" dirty="0" err="1" smtClean="0"/>
              <a:t>iPad</a:t>
            </a:r>
            <a:r>
              <a:rPr lang="en-US" sz="2800" dirty="0" smtClean="0"/>
              <a:t> and Kindle (and others) would make e-book reading infinitely better.”</a:t>
            </a:r>
          </a:p>
        </p:txBody>
      </p:sp>
      <p:sp>
        <p:nvSpPr>
          <p:cNvPr id="7" name="Rectangle 6"/>
          <p:cNvSpPr/>
          <p:nvPr/>
        </p:nvSpPr>
        <p:spPr>
          <a:xfrm>
            <a:off x="287016" y="2060848"/>
            <a:ext cx="7957392" cy="2677656"/>
          </a:xfrm>
          <a:prstGeom prst="rect">
            <a:avLst/>
          </a:prstGeom>
        </p:spPr>
        <p:txBody>
          <a:bodyPr wrap="square">
            <a:spAutoFit/>
          </a:bodyPr>
          <a:lstStyle/>
          <a:p>
            <a:endParaRPr lang="en-CA" sz="2800" b="1" dirty="0" smtClean="0">
              <a:latin typeface="Bradley Hand ITC" pitchFamily="66" charset="0"/>
            </a:endParaRPr>
          </a:p>
          <a:p>
            <a:r>
              <a:rPr lang="en-CA" sz="2800" b="1" dirty="0" smtClean="0">
                <a:latin typeface="Bradley Hand ITC" pitchFamily="66" charset="0"/>
              </a:rPr>
              <a:t>“</a:t>
            </a:r>
            <a:r>
              <a:rPr lang="en-US" sz="2800" b="1" dirty="0" smtClean="0">
                <a:latin typeface="Bradley Hand ITC" pitchFamily="66" charset="0"/>
              </a:rPr>
              <a:t>I always thought that a preference for paper vs. electronic was generational, but to my surprise when I assigned my students readings from electronic books (available through the </a:t>
            </a:r>
            <a:r>
              <a:rPr lang="en-US" sz="2800" b="1" dirty="0" err="1" smtClean="0">
                <a:latin typeface="Bradley Hand ITC" pitchFamily="66" charset="0"/>
              </a:rPr>
              <a:t>uwo</a:t>
            </a:r>
            <a:r>
              <a:rPr lang="en-US" sz="2800" b="1" dirty="0" smtClean="0">
                <a:latin typeface="Bradley Hand ITC" pitchFamily="66" charset="0"/>
              </a:rPr>
              <a:t> library catalogue), they hated them and complained!”</a:t>
            </a:r>
            <a:endParaRPr lang="en-US" sz="2800" b="1" dirty="0">
              <a:latin typeface="Bradley Hand ITC"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xit" presetSubtype="0" fill="hold" grpId="1" nodeType="clickEffect">
                                  <p:stCondLst>
                                    <p:cond delay="0"/>
                                  </p:stCondLst>
                                  <p:childTnLst>
                                    <p:animEffect transition="out" filter="fade">
                                      <p:cBhvr>
                                        <p:cTn id="10" dur="1000"/>
                                        <p:tgtEl>
                                          <p:spTgt spid="3"/>
                                        </p:tgtEl>
                                      </p:cBhvr>
                                    </p:animEffect>
                                    <p:set>
                                      <p:cBhvr>
                                        <p:cTn id="11" dur="1" fill="hold">
                                          <p:stCondLst>
                                            <p:cond delay="999"/>
                                          </p:stCondLst>
                                        </p:cTn>
                                        <p:tgtEl>
                                          <p:spTgt spid="3"/>
                                        </p:tgtEl>
                                        <p:attrNameLst>
                                          <p:attrName>style.visibility</p:attrName>
                                        </p:attrNameLst>
                                      </p:cBhvr>
                                      <p:to>
                                        <p:strVal val="hidden"/>
                                      </p:to>
                                    </p:se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10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xit" presetSubtype="0" fill="hold" grpId="1" nodeType="clickEffect">
                                  <p:stCondLst>
                                    <p:cond delay="0"/>
                                  </p:stCondLst>
                                  <p:childTnLst>
                                    <p:animEffect transition="out" filter="fade">
                                      <p:cBhvr>
                                        <p:cTn id="19" dur="1000"/>
                                        <p:tgtEl>
                                          <p:spTgt spid="5"/>
                                        </p:tgtEl>
                                      </p:cBhvr>
                                    </p:animEffect>
                                    <p:set>
                                      <p:cBhvr>
                                        <p:cTn id="20" dur="1" fill="hold">
                                          <p:stCondLst>
                                            <p:cond delay="999"/>
                                          </p:stCondLst>
                                        </p:cTn>
                                        <p:tgtEl>
                                          <p:spTgt spid="5"/>
                                        </p:tgtEl>
                                        <p:attrNameLst>
                                          <p:attrName>style.visibility</p:attrName>
                                        </p:attrNameLst>
                                      </p:cBhvr>
                                      <p:to>
                                        <p:strVal val="hidden"/>
                                      </p:to>
                                    </p:set>
                                  </p:childTnLst>
                                </p:cTn>
                              </p:par>
                            </p:childTnLst>
                          </p:cTn>
                        </p:par>
                        <p:par>
                          <p:cTn id="21" fill="hold">
                            <p:stCondLst>
                              <p:cond delay="1000"/>
                            </p:stCondLst>
                            <p:childTnLst>
                              <p:par>
                                <p:cTn id="22" presetID="10" presetClass="entr" presetSubtype="0" fill="hold" grpId="0" nodeType="after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fade">
                                      <p:cBhvr>
                                        <p:cTn id="24" dur="1000"/>
                                        <p:tgtEl>
                                          <p:spTgt spid="6"/>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xit" presetSubtype="0" fill="hold" grpId="1" nodeType="clickEffect">
                                  <p:stCondLst>
                                    <p:cond delay="0"/>
                                  </p:stCondLst>
                                  <p:childTnLst>
                                    <p:animEffect transition="out" filter="fade">
                                      <p:cBhvr>
                                        <p:cTn id="28" dur="1000"/>
                                        <p:tgtEl>
                                          <p:spTgt spid="6"/>
                                        </p:tgtEl>
                                      </p:cBhvr>
                                    </p:animEffect>
                                    <p:set>
                                      <p:cBhvr>
                                        <p:cTn id="29" dur="1" fill="hold">
                                          <p:stCondLst>
                                            <p:cond delay="999"/>
                                          </p:stCondLst>
                                        </p:cTn>
                                        <p:tgtEl>
                                          <p:spTgt spid="6"/>
                                        </p:tgtEl>
                                        <p:attrNameLst>
                                          <p:attrName>style.visibility</p:attrName>
                                        </p:attrNameLst>
                                      </p:cBhvr>
                                      <p:to>
                                        <p:strVal val="hidden"/>
                                      </p:to>
                                    </p:set>
                                  </p:childTnLst>
                                </p:cTn>
                              </p:par>
                            </p:childTnLst>
                          </p:cTn>
                        </p:par>
                        <p:par>
                          <p:cTn id="30" fill="hold">
                            <p:stCondLst>
                              <p:cond delay="1000"/>
                            </p:stCondLst>
                            <p:childTnLst>
                              <p:par>
                                <p:cTn id="31" presetID="10" presetClass="entr" presetSubtype="0" fill="hold" grpId="0" nodeType="afterEffect">
                                  <p:stCondLst>
                                    <p:cond delay="0"/>
                                  </p:stCondLst>
                                  <p:childTnLst>
                                    <p:set>
                                      <p:cBhvr>
                                        <p:cTn id="32" dur="1" fill="hold">
                                          <p:stCondLst>
                                            <p:cond delay="0"/>
                                          </p:stCondLst>
                                        </p:cTn>
                                        <p:tgtEl>
                                          <p:spTgt spid="7"/>
                                        </p:tgtEl>
                                        <p:attrNameLst>
                                          <p:attrName>style.visibility</p:attrName>
                                        </p:attrNameLst>
                                      </p:cBhvr>
                                      <p:to>
                                        <p:strVal val="visible"/>
                                      </p:to>
                                    </p:set>
                                    <p:animEffect transition="in" filter="fade">
                                      <p:cBhvr>
                                        <p:cTn id="33"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5" grpId="0"/>
      <p:bldP spid="5" grpId="1"/>
      <p:bldP spid="6" grpId="0"/>
      <p:bldP spid="6" grpId="1"/>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628848" y="2636912"/>
            <a:ext cx="4599336" cy="1015663"/>
          </a:xfrm>
          <a:prstGeom prst="rect">
            <a:avLst/>
          </a:prstGeom>
          <a:noFill/>
        </p:spPr>
        <p:txBody>
          <a:bodyPr wrap="none" rtlCol="0">
            <a:spAutoFit/>
          </a:bodyPr>
          <a:lstStyle/>
          <a:p>
            <a:r>
              <a:rPr lang="en-CA" sz="6000" dirty="0" smtClean="0"/>
              <a:t>“It depends”</a:t>
            </a:r>
            <a:endParaRPr lang="en-US" sz="6000" dirty="0"/>
          </a:p>
        </p:txBody>
      </p:sp>
      <p:sp>
        <p:nvSpPr>
          <p:cNvPr id="4" name="Title 1"/>
          <p:cNvSpPr>
            <a:spLocks noGrp="1"/>
          </p:cNvSpPr>
          <p:nvPr>
            <p:ph type="title"/>
          </p:nvPr>
        </p:nvSpPr>
        <p:spPr/>
        <p:txBody>
          <a:bodyPr/>
          <a:lstStyle/>
          <a:p>
            <a:r>
              <a:rPr lang="en-CA" dirty="0" smtClean="0"/>
              <a:t>What are our users saying</a:t>
            </a:r>
            <a:endParaRPr lang="en-US" dirty="0"/>
          </a:p>
        </p:txBody>
      </p:sp>
      <p:sp>
        <p:nvSpPr>
          <p:cNvPr id="5" name="Oval 4"/>
          <p:cNvSpPr/>
          <p:nvPr/>
        </p:nvSpPr>
        <p:spPr>
          <a:xfrm>
            <a:off x="1043608" y="2420888"/>
            <a:ext cx="6048672" cy="165618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What’s next?</a:t>
            </a:r>
            <a:endParaRPr lang="en-US" dirty="0"/>
          </a:p>
        </p:txBody>
      </p:sp>
      <p:sp>
        <p:nvSpPr>
          <p:cNvPr id="4" name="Content Placeholder 3"/>
          <p:cNvSpPr>
            <a:spLocks noGrp="1"/>
          </p:cNvSpPr>
          <p:nvPr>
            <p:ph idx="1"/>
          </p:nvPr>
        </p:nvSpPr>
        <p:spPr>
          <a:xfrm>
            <a:off x="395536" y="1556792"/>
            <a:ext cx="7239000" cy="4846320"/>
          </a:xfrm>
        </p:spPr>
        <p:txBody>
          <a:bodyPr/>
          <a:lstStyle/>
          <a:p>
            <a:r>
              <a:rPr lang="en-US" dirty="0" smtClean="0"/>
              <a:t>Downloading to e-readers  E.g. e-pub or MOBI formats</a:t>
            </a:r>
          </a:p>
          <a:p>
            <a:r>
              <a:rPr lang="en-US" dirty="0" smtClean="0"/>
              <a:t>Print on demand </a:t>
            </a:r>
          </a:p>
          <a:p>
            <a:r>
              <a:rPr lang="en-US" dirty="0" smtClean="0"/>
              <a:t>PDA for journal articles or book chapters</a:t>
            </a:r>
          </a:p>
          <a:p>
            <a:r>
              <a:rPr lang="en-US" dirty="0" smtClean="0"/>
              <a:t>Textbooks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348880"/>
            <a:ext cx="7242048" cy="1143000"/>
          </a:xfrm>
        </p:spPr>
        <p:txBody>
          <a:bodyPr/>
          <a:lstStyle/>
          <a:p>
            <a:pPr algn="ctr"/>
            <a:r>
              <a:rPr lang="en-CA" dirty="0" smtClean="0"/>
              <a:t>Questions?</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4" name="Picture 6" descr="http://www.mywedding.com/blog/wp-content/gallery/michael-adrian/11-couple-kissing-library-rows-books-shelves.jpg"/>
          <p:cNvPicPr>
            <a:picLocks noChangeAspect="1" noChangeArrowheads="1"/>
          </p:cNvPicPr>
          <p:nvPr/>
        </p:nvPicPr>
        <p:blipFill>
          <a:blip r:embed="rId3" cstate="print"/>
          <a:srcRect/>
          <a:stretch>
            <a:fillRect/>
          </a:stretch>
        </p:blipFill>
        <p:spPr bwMode="auto">
          <a:xfrm>
            <a:off x="-324544" y="3645024"/>
            <a:ext cx="4228035" cy="2808312"/>
          </a:xfrm>
          <a:prstGeom prst="rect">
            <a:avLst/>
          </a:prstGeom>
          <a:noFill/>
        </p:spPr>
      </p:pic>
      <p:pic>
        <p:nvPicPr>
          <p:cNvPr id="2050" name="Picture 2" descr="http://data.whicdn.com/images/8265071/kiss,library,love,couple,kissing,reading-c9a5ce43141b29b5059ca285195b89f5_h_large.jpg"/>
          <p:cNvPicPr>
            <a:picLocks noChangeAspect="1" noChangeArrowheads="1"/>
          </p:cNvPicPr>
          <p:nvPr/>
        </p:nvPicPr>
        <p:blipFill>
          <a:blip r:embed="rId4" cstate="print"/>
          <a:srcRect/>
          <a:stretch>
            <a:fillRect/>
          </a:stretch>
        </p:blipFill>
        <p:spPr bwMode="auto">
          <a:xfrm>
            <a:off x="395536" y="404664"/>
            <a:ext cx="3960440" cy="2637654"/>
          </a:xfrm>
          <a:prstGeom prst="rect">
            <a:avLst/>
          </a:prstGeom>
          <a:noFill/>
        </p:spPr>
      </p:pic>
      <p:pic>
        <p:nvPicPr>
          <p:cNvPr id="2052" name="Picture 4" descr="http://data.whicdn.com/images/9626987/a_library_kiss_by_xameliathestarx-d3g0loa_large.jpg?1305037515"/>
          <p:cNvPicPr>
            <a:picLocks noChangeAspect="1" noChangeArrowheads="1"/>
          </p:cNvPicPr>
          <p:nvPr/>
        </p:nvPicPr>
        <p:blipFill>
          <a:blip r:embed="rId5" cstate="print"/>
          <a:srcRect/>
          <a:stretch>
            <a:fillRect/>
          </a:stretch>
        </p:blipFill>
        <p:spPr bwMode="auto">
          <a:xfrm>
            <a:off x="3275856" y="3429000"/>
            <a:ext cx="4762500" cy="3171826"/>
          </a:xfrm>
          <a:prstGeom prst="rect">
            <a:avLst/>
          </a:prstGeom>
          <a:noFill/>
        </p:spPr>
      </p:pic>
      <p:pic>
        <p:nvPicPr>
          <p:cNvPr id="2056" name="Picture 8" descr="http://www.patriciabremmer.com/Library_1_Web_450.jpg"/>
          <p:cNvPicPr>
            <a:picLocks noChangeAspect="1" noChangeArrowheads="1"/>
          </p:cNvPicPr>
          <p:nvPr/>
        </p:nvPicPr>
        <p:blipFill>
          <a:blip r:embed="rId6" cstate="print"/>
          <a:srcRect/>
          <a:stretch>
            <a:fillRect/>
          </a:stretch>
        </p:blipFill>
        <p:spPr bwMode="auto">
          <a:xfrm>
            <a:off x="4572000" y="404664"/>
            <a:ext cx="4286250" cy="28575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500"/>
                                  </p:stCondLst>
                                  <p:childTnLst>
                                    <p:set>
                                      <p:cBhvr>
                                        <p:cTn id="6" dur="1" fill="hold">
                                          <p:stCondLst>
                                            <p:cond delay="0"/>
                                          </p:stCondLst>
                                        </p:cTn>
                                        <p:tgtEl>
                                          <p:spTgt spid="2050"/>
                                        </p:tgtEl>
                                        <p:attrNameLst>
                                          <p:attrName>style.visibility</p:attrName>
                                        </p:attrNameLst>
                                      </p:cBhvr>
                                      <p:to>
                                        <p:strVal val="visible"/>
                                      </p:to>
                                    </p:set>
                                    <p:animEffect transition="in" filter="fade">
                                      <p:cBhvr>
                                        <p:cTn id="7" dur="1000"/>
                                        <p:tgtEl>
                                          <p:spTgt spid="2050"/>
                                        </p:tgtEl>
                                      </p:cBhvr>
                                    </p:animEffect>
                                  </p:childTnLst>
                                </p:cTn>
                              </p:par>
                            </p:childTnLst>
                          </p:cTn>
                        </p:par>
                        <p:par>
                          <p:cTn id="8" fill="hold">
                            <p:stCondLst>
                              <p:cond delay="1500"/>
                            </p:stCondLst>
                            <p:childTnLst>
                              <p:par>
                                <p:cTn id="9" presetID="5" presetClass="entr" presetSubtype="10" fill="hold" nodeType="afterEffect">
                                  <p:stCondLst>
                                    <p:cond delay="1000"/>
                                  </p:stCondLst>
                                  <p:childTnLst>
                                    <p:set>
                                      <p:cBhvr>
                                        <p:cTn id="10" dur="1" fill="hold">
                                          <p:stCondLst>
                                            <p:cond delay="0"/>
                                          </p:stCondLst>
                                        </p:cTn>
                                        <p:tgtEl>
                                          <p:spTgt spid="2054"/>
                                        </p:tgtEl>
                                        <p:attrNameLst>
                                          <p:attrName>style.visibility</p:attrName>
                                        </p:attrNameLst>
                                      </p:cBhvr>
                                      <p:to>
                                        <p:strVal val="visible"/>
                                      </p:to>
                                    </p:set>
                                    <p:animEffect transition="in" filter="checkerboard(across)">
                                      <p:cBhvr>
                                        <p:cTn id="11" dur="1000"/>
                                        <p:tgtEl>
                                          <p:spTgt spid="2054"/>
                                        </p:tgtEl>
                                      </p:cBhvr>
                                    </p:animEffect>
                                  </p:childTnLst>
                                </p:cTn>
                              </p:par>
                            </p:childTnLst>
                          </p:cTn>
                        </p:par>
                        <p:par>
                          <p:cTn id="12" fill="hold">
                            <p:stCondLst>
                              <p:cond delay="3500"/>
                            </p:stCondLst>
                            <p:childTnLst>
                              <p:par>
                                <p:cTn id="13" presetID="3" presetClass="entr" presetSubtype="10" fill="hold" nodeType="afterEffect">
                                  <p:stCondLst>
                                    <p:cond delay="1000"/>
                                  </p:stCondLst>
                                  <p:childTnLst>
                                    <p:set>
                                      <p:cBhvr>
                                        <p:cTn id="14" dur="1" fill="hold">
                                          <p:stCondLst>
                                            <p:cond delay="0"/>
                                          </p:stCondLst>
                                        </p:cTn>
                                        <p:tgtEl>
                                          <p:spTgt spid="2056"/>
                                        </p:tgtEl>
                                        <p:attrNameLst>
                                          <p:attrName>style.visibility</p:attrName>
                                        </p:attrNameLst>
                                      </p:cBhvr>
                                      <p:to>
                                        <p:strVal val="visible"/>
                                      </p:to>
                                    </p:set>
                                    <p:animEffect transition="in" filter="blinds(horizontal)">
                                      <p:cBhvr>
                                        <p:cTn id="15" dur="1000"/>
                                        <p:tgtEl>
                                          <p:spTgt spid="2056"/>
                                        </p:tgtEl>
                                      </p:cBhvr>
                                    </p:animEffect>
                                  </p:childTnLst>
                                </p:cTn>
                              </p:par>
                            </p:childTnLst>
                          </p:cTn>
                        </p:par>
                        <p:par>
                          <p:cTn id="16" fill="hold">
                            <p:stCondLst>
                              <p:cond delay="5500"/>
                            </p:stCondLst>
                            <p:childTnLst>
                              <p:par>
                                <p:cTn id="17" presetID="8" presetClass="entr" presetSubtype="16" fill="hold" nodeType="afterEffect">
                                  <p:stCondLst>
                                    <p:cond delay="1000"/>
                                  </p:stCondLst>
                                  <p:childTnLst>
                                    <p:set>
                                      <p:cBhvr>
                                        <p:cTn id="18" dur="1" fill="hold">
                                          <p:stCondLst>
                                            <p:cond delay="0"/>
                                          </p:stCondLst>
                                        </p:cTn>
                                        <p:tgtEl>
                                          <p:spTgt spid="2052"/>
                                        </p:tgtEl>
                                        <p:attrNameLst>
                                          <p:attrName>style.visibility</p:attrName>
                                        </p:attrNameLst>
                                      </p:cBhvr>
                                      <p:to>
                                        <p:strVal val="visible"/>
                                      </p:to>
                                    </p:set>
                                    <p:animEffect transition="in" filter="diamond(in)">
                                      <p:cBhvr>
                                        <p:cTn id="19" dur="1000"/>
                                        <p:tgtEl>
                                          <p:spTgt spid="20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Agenda</a:t>
            </a:r>
            <a:endParaRPr lang="en-CA" dirty="0"/>
          </a:p>
        </p:txBody>
      </p:sp>
      <p:sp>
        <p:nvSpPr>
          <p:cNvPr id="3" name="Content Placeholder 2"/>
          <p:cNvSpPr>
            <a:spLocks noGrp="1"/>
          </p:cNvSpPr>
          <p:nvPr>
            <p:ph idx="1"/>
          </p:nvPr>
        </p:nvSpPr>
        <p:spPr/>
        <p:txBody>
          <a:bodyPr/>
          <a:lstStyle/>
          <a:p>
            <a:r>
              <a:rPr lang="en-CA" dirty="0" smtClean="0"/>
              <a:t>What is PDA</a:t>
            </a:r>
          </a:p>
          <a:p>
            <a:r>
              <a:rPr lang="en-CA" dirty="0" smtClean="0"/>
              <a:t>History of PDA at Western</a:t>
            </a:r>
          </a:p>
          <a:p>
            <a:r>
              <a:rPr lang="en-CA" dirty="0" smtClean="0"/>
              <a:t>PDA Process</a:t>
            </a:r>
          </a:p>
          <a:p>
            <a:r>
              <a:rPr lang="en-CA" dirty="0" smtClean="0"/>
              <a:t>Assessment and Future</a:t>
            </a:r>
          </a:p>
          <a:p>
            <a:endParaRPr lang="en-CA" dirty="0" smtClean="0"/>
          </a:p>
          <a:p>
            <a:endParaRPr lang="en-C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5915000" cy="1143000"/>
          </a:xfrm>
        </p:spPr>
        <p:txBody>
          <a:bodyPr>
            <a:normAutofit/>
          </a:bodyPr>
          <a:lstStyle/>
          <a:p>
            <a:r>
              <a:rPr lang="en-CA" dirty="0" smtClean="0"/>
              <a:t>What Is PDA?</a:t>
            </a:r>
            <a:endParaRPr lang="en-US" dirty="0"/>
          </a:p>
        </p:txBody>
      </p:sp>
      <p:sp>
        <p:nvSpPr>
          <p:cNvPr id="7" name="Content Placeholder 6"/>
          <p:cNvSpPr>
            <a:spLocks noGrp="1"/>
          </p:cNvSpPr>
          <p:nvPr>
            <p:ph idx="1"/>
          </p:nvPr>
        </p:nvSpPr>
        <p:spPr>
          <a:xfrm>
            <a:off x="457200" y="1609416"/>
            <a:ext cx="7239000" cy="2035608"/>
          </a:xfrm>
        </p:spPr>
        <p:txBody>
          <a:bodyPr/>
          <a:lstStyle/>
          <a:p>
            <a:r>
              <a:rPr lang="en-CA" dirty="0" smtClean="0"/>
              <a:t>Patron Driven Acquisition (PDA)</a:t>
            </a:r>
          </a:p>
          <a:p>
            <a:r>
              <a:rPr lang="en-CA" dirty="0" smtClean="0"/>
              <a:t>Purchase on Demand (POD)</a:t>
            </a:r>
          </a:p>
          <a:p>
            <a:r>
              <a:rPr lang="en-CA" dirty="0" smtClean="0"/>
              <a:t>Demand Driven Acquisition (DDA)</a:t>
            </a:r>
            <a:endParaRPr lang="en-CA" dirty="0"/>
          </a:p>
        </p:txBody>
      </p:sp>
      <p:sp>
        <p:nvSpPr>
          <p:cNvPr id="4" name="TextBox 3"/>
          <p:cNvSpPr txBox="1"/>
          <p:nvPr/>
        </p:nvSpPr>
        <p:spPr>
          <a:xfrm>
            <a:off x="827584" y="3861048"/>
            <a:ext cx="6264696" cy="2431435"/>
          </a:xfrm>
          <a:prstGeom prst="rect">
            <a:avLst/>
          </a:prstGeom>
          <a:noFill/>
        </p:spPr>
        <p:txBody>
          <a:bodyPr wrap="square" rtlCol="0">
            <a:spAutoFit/>
          </a:bodyPr>
          <a:lstStyle/>
          <a:p>
            <a:r>
              <a:rPr lang="en-CA" sz="2400" b="1" dirty="0" smtClean="0"/>
              <a:t>Definition:</a:t>
            </a:r>
          </a:p>
          <a:p>
            <a:r>
              <a:rPr lang="en-CA" dirty="0" smtClean="0"/>
              <a:t>“</a:t>
            </a:r>
            <a:r>
              <a:rPr lang="en-US" dirty="0" smtClean="0"/>
              <a:t>Fundamentally, it's any system whereby documents are acquired by the library in </a:t>
            </a:r>
            <a:r>
              <a:rPr lang="en-US" sz="2000" dirty="0" smtClean="0"/>
              <a:t>response</a:t>
            </a:r>
            <a:r>
              <a:rPr lang="en-US" dirty="0" smtClean="0"/>
              <a:t> to patrons' direct requests or selections, rather than in response to librarians' speculations about which specific documents patrons are going to need.”  (Rick Anderson, 2011)</a:t>
            </a:r>
            <a:r>
              <a:rPr lang="en-CA" dirty="0" smtClean="0"/>
              <a:t>  </a:t>
            </a:r>
          </a:p>
          <a:p>
            <a:endParaRPr lang="en-CA" dirty="0"/>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620688"/>
            <a:ext cx="7242048" cy="1143000"/>
          </a:xfrm>
        </p:spPr>
        <p:txBody>
          <a:bodyPr>
            <a:normAutofit/>
          </a:bodyPr>
          <a:lstStyle/>
          <a:p>
            <a:r>
              <a:rPr lang="en-CA" dirty="0" smtClean="0"/>
              <a:t>A short history of PDA IN WL</a:t>
            </a:r>
            <a:endParaRPr lang="en-US" dirty="0"/>
          </a:p>
        </p:txBody>
      </p:sp>
      <p:cxnSp>
        <p:nvCxnSpPr>
          <p:cNvPr id="17" name="Straight Arrow Connector 16"/>
          <p:cNvCxnSpPr/>
          <p:nvPr/>
        </p:nvCxnSpPr>
        <p:spPr>
          <a:xfrm>
            <a:off x="0" y="2564904"/>
            <a:ext cx="8063880"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7452320" y="2060848"/>
            <a:ext cx="720080" cy="369332"/>
          </a:xfrm>
          <a:prstGeom prst="rect">
            <a:avLst/>
          </a:prstGeom>
          <a:noFill/>
        </p:spPr>
        <p:txBody>
          <a:bodyPr wrap="square" rtlCol="0">
            <a:spAutoFit/>
          </a:bodyPr>
          <a:lstStyle/>
          <a:p>
            <a:r>
              <a:rPr lang="en-CA" b="1" dirty="0" smtClean="0"/>
              <a:t>2012</a:t>
            </a:r>
            <a:endParaRPr lang="en-US" b="1" dirty="0"/>
          </a:p>
        </p:txBody>
      </p:sp>
      <p:sp>
        <p:nvSpPr>
          <p:cNvPr id="20" name="TextBox 19"/>
          <p:cNvSpPr txBox="1"/>
          <p:nvPr/>
        </p:nvSpPr>
        <p:spPr>
          <a:xfrm>
            <a:off x="6444208" y="2060848"/>
            <a:ext cx="720080" cy="369332"/>
          </a:xfrm>
          <a:prstGeom prst="rect">
            <a:avLst/>
          </a:prstGeom>
          <a:noFill/>
        </p:spPr>
        <p:txBody>
          <a:bodyPr wrap="square" rtlCol="0">
            <a:spAutoFit/>
          </a:bodyPr>
          <a:lstStyle/>
          <a:p>
            <a:r>
              <a:rPr lang="en-CA" b="1" dirty="0" smtClean="0"/>
              <a:t>2011</a:t>
            </a:r>
            <a:endParaRPr lang="en-US" b="1" dirty="0"/>
          </a:p>
        </p:txBody>
      </p:sp>
      <p:sp>
        <p:nvSpPr>
          <p:cNvPr id="21" name="TextBox 20"/>
          <p:cNvSpPr txBox="1"/>
          <p:nvPr/>
        </p:nvSpPr>
        <p:spPr>
          <a:xfrm>
            <a:off x="5436096" y="2060848"/>
            <a:ext cx="720080" cy="369332"/>
          </a:xfrm>
          <a:prstGeom prst="rect">
            <a:avLst/>
          </a:prstGeom>
          <a:noFill/>
        </p:spPr>
        <p:txBody>
          <a:bodyPr wrap="square" rtlCol="0">
            <a:spAutoFit/>
          </a:bodyPr>
          <a:lstStyle/>
          <a:p>
            <a:r>
              <a:rPr lang="en-CA" b="1" dirty="0" smtClean="0"/>
              <a:t>2010</a:t>
            </a:r>
            <a:endParaRPr lang="en-US" b="1" dirty="0"/>
          </a:p>
        </p:txBody>
      </p:sp>
      <p:sp>
        <p:nvSpPr>
          <p:cNvPr id="22" name="TextBox 21"/>
          <p:cNvSpPr txBox="1"/>
          <p:nvPr/>
        </p:nvSpPr>
        <p:spPr>
          <a:xfrm>
            <a:off x="4139952" y="2060848"/>
            <a:ext cx="720080" cy="369332"/>
          </a:xfrm>
          <a:prstGeom prst="rect">
            <a:avLst/>
          </a:prstGeom>
          <a:noFill/>
        </p:spPr>
        <p:txBody>
          <a:bodyPr wrap="square" rtlCol="0">
            <a:spAutoFit/>
          </a:bodyPr>
          <a:lstStyle/>
          <a:p>
            <a:r>
              <a:rPr lang="en-CA" b="1" dirty="0" smtClean="0"/>
              <a:t>2009</a:t>
            </a:r>
            <a:endParaRPr lang="en-US" b="1" dirty="0"/>
          </a:p>
        </p:txBody>
      </p:sp>
      <p:sp>
        <p:nvSpPr>
          <p:cNvPr id="23" name="TextBox 22"/>
          <p:cNvSpPr txBox="1"/>
          <p:nvPr/>
        </p:nvSpPr>
        <p:spPr>
          <a:xfrm>
            <a:off x="2771800" y="2060848"/>
            <a:ext cx="720080" cy="369332"/>
          </a:xfrm>
          <a:prstGeom prst="rect">
            <a:avLst/>
          </a:prstGeom>
          <a:noFill/>
        </p:spPr>
        <p:txBody>
          <a:bodyPr wrap="square" rtlCol="0">
            <a:spAutoFit/>
          </a:bodyPr>
          <a:lstStyle/>
          <a:p>
            <a:r>
              <a:rPr lang="en-CA" b="1" dirty="0" smtClean="0"/>
              <a:t>2008</a:t>
            </a:r>
            <a:endParaRPr lang="en-US" b="1" dirty="0"/>
          </a:p>
        </p:txBody>
      </p:sp>
      <p:sp>
        <p:nvSpPr>
          <p:cNvPr id="24" name="TextBox 23"/>
          <p:cNvSpPr txBox="1"/>
          <p:nvPr/>
        </p:nvSpPr>
        <p:spPr>
          <a:xfrm>
            <a:off x="1547664" y="2060848"/>
            <a:ext cx="720080" cy="369332"/>
          </a:xfrm>
          <a:prstGeom prst="rect">
            <a:avLst/>
          </a:prstGeom>
          <a:noFill/>
        </p:spPr>
        <p:txBody>
          <a:bodyPr wrap="square" rtlCol="0">
            <a:spAutoFit/>
          </a:bodyPr>
          <a:lstStyle/>
          <a:p>
            <a:r>
              <a:rPr lang="en-CA" b="1" dirty="0" smtClean="0"/>
              <a:t>2007</a:t>
            </a:r>
            <a:endParaRPr lang="en-US" b="1" dirty="0"/>
          </a:p>
        </p:txBody>
      </p:sp>
      <p:sp>
        <p:nvSpPr>
          <p:cNvPr id="25" name="Rectangle 24"/>
          <p:cNvSpPr/>
          <p:nvPr/>
        </p:nvSpPr>
        <p:spPr>
          <a:xfrm>
            <a:off x="1259632" y="3501008"/>
            <a:ext cx="1368152" cy="830997"/>
          </a:xfrm>
          <a:prstGeom prst="rect">
            <a:avLst/>
          </a:prstGeom>
        </p:spPr>
        <p:txBody>
          <a:bodyPr wrap="square">
            <a:spAutoFit/>
          </a:bodyPr>
          <a:lstStyle/>
          <a:p>
            <a:pPr algn="ctr"/>
            <a:r>
              <a:rPr lang="en-CA" sz="1600" b="1" dirty="0" smtClean="0"/>
              <a:t>EBL pilot for purchase of </a:t>
            </a:r>
            <a:r>
              <a:rPr lang="en-CA" sz="1600" b="1" dirty="0" err="1" smtClean="0"/>
              <a:t>ebooks</a:t>
            </a:r>
            <a:endParaRPr lang="en-US" sz="1600" b="1" dirty="0"/>
          </a:p>
        </p:txBody>
      </p:sp>
      <p:sp>
        <p:nvSpPr>
          <p:cNvPr id="26" name="Rectangle 25"/>
          <p:cNvSpPr/>
          <p:nvPr/>
        </p:nvSpPr>
        <p:spPr>
          <a:xfrm>
            <a:off x="2195736" y="2852936"/>
            <a:ext cx="1800200" cy="584775"/>
          </a:xfrm>
          <a:prstGeom prst="rect">
            <a:avLst/>
          </a:prstGeom>
        </p:spPr>
        <p:txBody>
          <a:bodyPr wrap="square">
            <a:spAutoFit/>
          </a:bodyPr>
          <a:lstStyle/>
          <a:p>
            <a:pPr algn="ctr"/>
            <a:r>
              <a:rPr lang="en-CA" sz="1600" b="1" dirty="0" smtClean="0"/>
              <a:t>EBL expanded to include PDA</a:t>
            </a:r>
            <a:endParaRPr lang="en-US" sz="1600" b="1" dirty="0" smtClean="0"/>
          </a:p>
        </p:txBody>
      </p:sp>
      <p:sp>
        <p:nvSpPr>
          <p:cNvPr id="27" name="Rectangle 26"/>
          <p:cNvSpPr/>
          <p:nvPr/>
        </p:nvSpPr>
        <p:spPr>
          <a:xfrm>
            <a:off x="3275856" y="3429000"/>
            <a:ext cx="2088232" cy="1077218"/>
          </a:xfrm>
          <a:prstGeom prst="rect">
            <a:avLst/>
          </a:prstGeom>
        </p:spPr>
        <p:txBody>
          <a:bodyPr wrap="square">
            <a:spAutoFit/>
          </a:bodyPr>
          <a:lstStyle/>
          <a:p>
            <a:pPr algn="ctr"/>
            <a:r>
              <a:rPr lang="en-CA" sz="1600" b="1" dirty="0" smtClean="0"/>
              <a:t>Analysis of EBL pilot results and report with recommendations</a:t>
            </a:r>
          </a:p>
        </p:txBody>
      </p:sp>
      <p:sp>
        <p:nvSpPr>
          <p:cNvPr id="28" name="Rectangle 27"/>
          <p:cNvSpPr/>
          <p:nvPr/>
        </p:nvSpPr>
        <p:spPr>
          <a:xfrm>
            <a:off x="5076056" y="2852936"/>
            <a:ext cx="1296144" cy="584775"/>
          </a:xfrm>
          <a:prstGeom prst="rect">
            <a:avLst/>
          </a:prstGeom>
        </p:spPr>
        <p:txBody>
          <a:bodyPr wrap="square">
            <a:spAutoFit/>
          </a:bodyPr>
          <a:lstStyle/>
          <a:p>
            <a:pPr algn="ctr"/>
            <a:r>
              <a:rPr lang="en-CA" sz="1600" b="1" dirty="0" smtClean="0"/>
              <a:t>Coutts pilot begins</a:t>
            </a:r>
          </a:p>
        </p:txBody>
      </p:sp>
      <p:sp>
        <p:nvSpPr>
          <p:cNvPr id="29" name="Rectangle 28"/>
          <p:cNvSpPr/>
          <p:nvPr/>
        </p:nvSpPr>
        <p:spPr>
          <a:xfrm>
            <a:off x="5796136" y="3356992"/>
            <a:ext cx="1944216" cy="1077218"/>
          </a:xfrm>
          <a:prstGeom prst="rect">
            <a:avLst/>
          </a:prstGeom>
        </p:spPr>
        <p:txBody>
          <a:bodyPr wrap="square">
            <a:spAutoFit/>
          </a:bodyPr>
          <a:lstStyle/>
          <a:p>
            <a:pPr algn="ctr"/>
            <a:r>
              <a:rPr lang="en-CA" sz="1600" b="1" dirty="0" smtClean="0"/>
              <a:t>Analysis of Coutts pilot &amp; report with recommendations</a:t>
            </a:r>
            <a:endParaRPr lang="en-US" sz="1600" b="1" dirty="0"/>
          </a:p>
        </p:txBody>
      </p:sp>
      <p:sp>
        <p:nvSpPr>
          <p:cNvPr id="30" name="Rectangle 29"/>
          <p:cNvSpPr/>
          <p:nvPr/>
        </p:nvSpPr>
        <p:spPr>
          <a:xfrm>
            <a:off x="5220072" y="4437112"/>
            <a:ext cx="1080120" cy="584775"/>
          </a:xfrm>
          <a:prstGeom prst="rect">
            <a:avLst/>
          </a:prstGeom>
        </p:spPr>
        <p:txBody>
          <a:bodyPr wrap="square">
            <a:spAutoFit/>
          </a:bodyPr>
          <a:lstStyle/>
          <a:p>
            <a:pPr algn="ctr"/>
            <a:r>
              <a:rPr lang="en-CA" sz="1600" b="1" dirty="0" smtClean="0"/>
              <a:t>OCUL PDA</a:t>
            </a:r>
          </a:p>
        </p:txBody>
      </p:sp>
      <p:cxnSp>
        <p:nvCxnSpPr>
          <p:cNvPr id="32" name="Straight Connector 31"/>
          <p:cNvCxnSpPr/>
          <p:nvPr/>
        </p:nvCxnSpPr>
        <p:spPr>
          <a:xfrm>
            <a:off x="1907704" y="2636912"/>
            <a:ext cx="0" cy="79208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flipH="1">
            <a:off x="4427984" y="2636912"/>
            <a:ext cx="508" cy="79208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6660232" y="2636912"/>
            <a:ext cx="0" cy="72008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3131840" y="2636912"/>
            <a:ext cx="0" cy="28803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5724128" y="2636912"/>
            <a:ext cx="0" cy="28803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42" name="Straight Connector 41"/>
          <p:cNvCxnSpPr>
            <a:stCxn id="28" idx="2"/>
          </p:cNvCxnSpPr>
          <p:nvPr/>
        </p:nvCxnSpPr>
        <p:spPr>
          <a:xfrm>
            <a:off x="5724128" y="3437711"/>
            <a:ext cx="0" cy="927393"/>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1259632" y="1988840"/>
            <a:ext cx="0" cy="2808312"/>
          </a:xfrm>
          <a:prstGeom prst="line">
            <a:avLst/>
          </a:prstGeom>
          <a:ln w="38100">
            <a:prstDash val="lgDash"/>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395536" y="2060848"/>
            <a:ext cx="720080" cy="369332"/>
          </a:xfrm>
          <a:prstGeom prst="rect">
            <a:avLst/>
          </a:prstGeom>
          <a:noFill/>
        </p:spPr>
        <p:txBody>
          <a:bodyPr wrap="square" rtlCol="0">
            <a:spAutoFit/>
          </a:bodyPr>
          <a:lstStyle/>
          <a:p>
            <a:r>
              <a:rPr lang="en-CA" b="1" dirty="0" smtClean="0"/>
              <a:t>2006</a:t>
            </a:r>
            <a:endParaRPr lang="en-US" b="1" dirty="0"/>
          </a:p>
        </p:txBody>
      </p:sp>
      <p:sp>
        <p:nvSpPr>
          <p:cNvPr id="47" name="Rectangle 46"/>
          <p:cNvSpPr/>
          <p:nvPr/>
        </p:nvSpPr>
        <p:spPr>
          <a:xfrm>
            <a:off x="0" y="2924944"/>
            <a:ext cx="1187624" cy="1323439"/>
          </a:xfrm>
          <a:prstGeom prst="rect">
            <a:avLst/>
          </a:prstGeom>
        </p:spPr>
        <p:txBody>
          <a:bodyPr wrap="square">
            <a:spAutoFit/>
          </a:bodyPr>
          <a:lstStyle/>
          <a:p>
            <a:pPr algn="ctr"/>
            <a:r>
              <a:rPr lang="en-CA" sz="1600" b="1" dirty="0" smtClean="0"/>
              <a:t>First EBL </a:t>
            </a:r>
            <a:r>
              <a:rPr lang="en-CA" sz="1600" b="1" dirty="0" err="1" smtClean="0"/>
              <a:t>ebooks</a:t>
            </a:r>
            <a:r>
              <a:rPr lang="en-CA" sz="1600" b="1" dirty="0" smtClean="0"/>
              <a:t> purchased at Western</a:t>
            </a:r>
            <a:endParaRPr lang="en-US" sz="1600" b="1" dirty="0"/>
          </a:p>
        </p:txBody>
      </p:sp>
      <p:cxnSp>
        <p:nvCxnSpPr>
          <p:cNvPr id="49" name="Straight Connector 48"/>
          <p:cNvCxnSpPr/>
          <p:nvPr/>
        </p:nvCxnSpPr>
        <p:spPr>
          <a:xfrm flipH="1">
            <a:off x="7740352" y="2636912"/>
            <a:ext cx="508" cy="2088232"/>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51" name="Rectangle 50"/>
          <p:cNvSpPr/>
          <p:nvPr/>
        </p:nvSpPr>
        <p:spPr>
          <a:xfrm>
            <a:off x="6876256" y="4797152"/>
            <a:ext cx="1368152" cy="1077218"/>
          </a:xfrm>
          <a:prstGeom prst="rect">
            <a:avLst/>
          </a:prstGeom>
        </p:spPr>
        <p:txBody>
          <a:bodyPr wrap="square">
            <a:spAutoFit/>
          </a:bodyPr>
          <a:lstStyle/>
          <a:p>
            <a:pPr algn="ctr"/>
            <a:r>
              <a:rPr lang="en-CA" sz="1600" b="1" dirty="0" smtClean="0"/>
              <a:t>PDA process part of normal workflow</a:t>
            </a:r>
            <a:endParaRPr lang="en-US" sz="1600" b="1" dirty="0"/>
          </a:p>
        </p:txBody>
      </p:sp>
      <p:cxnSp>
        <p:nvCxnSpPr>
          <p:cNvPr id="53" name="Straight Connector 52"/>
          <p:cNvCxnSpPr/>
          <p:nvPr/>
        </p:nvCxnSpPr>
        <p:spPr>
          <a:xfrm>
            <a:off x="755576" y="2636912"/>
            <a:ext cx="0" cy="288032"/>
          </a:xfrm>
          <a:prstGeom prst="line">
            <a:avLst/>
          </a:prstGeom>
          <a:ln w="38100"/>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Why PDA</a:t>
            </a:r>
            <a:endParaRPr lang="en-CA" dirty="0"/>
          </a:p>
        </p:txBody>
      </p:sp>
      <p:sp>
        <p:nvSpPr>
          <p:cNvPr id="3" name="Content Placeholder 2"/>
          <p:cNvSpPr>
            <a:spLocks noGrp="1"/>
          </p:cNvSpPr>
          <p:nvPr>
            <p:ph idx="1"/>
          </p:nvPr>
        </p:nvSpPr>
        <p:spPr>
          <a:xfrm>
            <a:off x="457200" y="1609416"/>
            <a:ext cx="7571184" cy="4846320"/>
          </a:xfrm>
        </p:spPr>
        <p:txBody>
          <a:bodyPr>
            <a:normAutofit/>
          </a:bodyPr>
          <a:lstStyle/>
          <a:p>
            <a:pPr>
              <a:buNone/>
            </a:pPr>
            <a:r>
              <a:rPr lang="en-CA" b="1" dirty="0" smtClean="0"/>
              <a:t>PDA aligns with the WL strategic plan in two areas:</a:t>
            </a:r>
          </a:p>
          <a:p>
            <a:r>
              <a:rPr lang="en-CA" sz="2400" dirty="0" smtClean="0"/>
              <a:t>“Western Libraries will enhance and expand access to collections in support of and response to the needs of users . . .” </a:t>
            </a:r>
          </a:p>
          <a:p>
            <a:endParaRPr lang="en-CA" sz="2400" dirty="0" smtClean="0"/>
          </a:p>
          <a:p>
            <a:r>
              <a:rPr lang="en-CA" sz="2400" dirty="0" smtClean="0"/>
              <a:t>“Western Libraries will enhance the quality of its physical and virtual infrastructure by . . . expanding the digital library resources and establishing the virtual library”</a:t>
            </a:r>
            <a:endParaRPr lang="en-CA" sz="2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PDA Books Journey</a:t>
            </a:r>
            <a:endParaRPr lang="en-US" dirty="0"/>
          </a:p>
        </p:txBody>
      </p:sp>
      <p:graphicFrame>
        <p:nvGraphicFramePr>
          <p:cNvPr id="5" name="Diagram 4"/>
          <p:cNvGraphicFramePr/>
          <p:nvPr/>
        </p:nvGraphicFramePr>
        <p:xfrm>
          <a:off x="899592" y="1124744"/>
          <a:ext cx="6408712" cy="42484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4" name="Picture 3"/>
          <p:cNvPicPr>
            <a:picLocks noChangeAspect="1" noChangeArrowheads="1"/>
          </p:cNvPicPr>
          <p:nvPr/>
        </p:nvPicPr>
        <p:blipFill>
          <a:blip r:embed="rId8" cstate="print"/>
          <a:srcRect/>
          <a:stretch>
            <a:fillRect/>
          </a:stretch>
        </p:blipFill>
        <p:spPr bwMode="auto">
          <a:xfrm>
            <a:off x="251520" y="5877272"/>
            <a:ext cx="1282354" cy="57606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6" name="Picture 2"/>
          <p:cNvPicPr>
            <a:picLocks noChangeAspect="1" noChangeArrowheads="1"/>
          </p:cNvPicPr>
          <p:nvPr/>
        </p:nvPicPr>
        <p:blipFill>
          <a:blip r:embed="rId9" cstate="print"/>
          <a:srcRect/>
          <a:stretch>
            <a:fillRect/>
          </a:stretch>
        </p:blipFill>
        <p:spPr bwMode="auto">
          <a:xfrm>
            <a:off x="6372200" y="1988840"/>
            <a:ext cx="1586658" cy="43204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027" name="Picture 3" descr="C:\Documents and Settings\ntorabi\Local Settings\Temporary Internet Files\Content.IE5\W4Q6YFKD\MC900019306[1].wmf"/>
          <p:cNvPicPr>
            <a:picLocks noChangeAspect="1" noChangeArrowheads="1"/>
          </p:cNvPicPr>
          <p:nvPr/>
        </p:nvPicPr>
        <p:blipFill>
          <a:blip r:embed="rId10" cstate="print"/>
          <a:srcRect/>
          <a:stretch>
            <a:fillRect/>
          </a:stretch>
        </p:blipFill>
        <p:spPr bwMode="auto">
          <a:xfrm>
            <a:off x="1475656" y="3284984"/>
            <a:ext cx="792088" cy="691348"/>
          </a:xfrm>
          <a:prstGeom prst="rect">
            <a:avLst/>
          </a:prstGeom>
          <a:noFill/>
        </p:spPr>
      </p:pic>
      <p:pic>
        <p:nvPicPr>
          <p:cNvPr id="9" name="Picture 3" descr="C:\Documents and Settings\ntorabi\Local Settings\Temporary Internet Files\Content.IE5\W4Q6YFKD\MC900019306[1].wmf"/>
          <p:cNvPicPr>
            <a:picLocks noChangeAspect="1" noChangeArrowheads="1"/>
          </p:cNvPicPr>
          <p:nvPr/>
        </p:nvPicPr>
        <p:blipFill>
          <a:blip r:embed="rId10" cstate="print"/>
          <a:srcRect/>
          <a:stretch>
            <a:fillRect/>
          </a:stretch>
        </p:blipFill>
        <p:spPr bwMode="auto">
          <a:xfrm>
            <a:off x="6588224" y="980728"/>
            <a:ext cx="1162229" cy="1014413"/>
          </a:xfrm>
          <a:prstGeom prst="rect">
            <a:avLst/>
          </a:prstGeom>
          <a:noFill/>
        </p:spPr>
      </p:pic>
      <p:sp>
        <p:nvSpPr>
          <p:cNvPr id="10" name="TextBox 9"/>
          <p:cNvSpPr txBox="1"/>
          <p:nvPr/>
        </p:nvSpPr>
        <p:spPr>
          <a:xfrm>
            <a:off x="1259632" y="4797152"/>
            <a:ext cx="2088232" cy="738664"/>
          </a:xfrm>
          <a:prstGeom prst="rect">
            <a:avLst/>
          </a:prstGeom>
          <a:noFill/>
        </p:spPr>
        <p:txBody>
          <a:bodyPr wrap="square" rtlCol="0">
            <a:spAutoFit/>
            <a:scene3d>
              <a:camera prst="isometricOffAxis1Right"/>
              <a:lightRig rig="threePt" dir="t"/>
            </a:scene3d>
          </a:bodyPr>
          <a:lstStyle/>
          <a:p>
            <a:r>
              <a:rPr lang="en-CA" sz="1400" b="1" dirty="0" smtClean="0"/>
              <a:t>Coutts Profiles maintained by librarian </a:t>
            </a:r>
            <a:endParaRPr lang="en-US" sz="1400" b="1" dirty="0"/>
          </a:p>
        </p:txBody>
      </p:sp>
      <p:pic>
        <p:nvPicPr>
          <p:cNvPr id="1028" name="Picture 4" descr="C:\Documents and Settings\ntorabi\Local Settings\Temporary Internet Files\Content.IE5\PR3BV2VF\MC900440394[1].png"/>
          <p:cNvPicPr>
            <a:picLocks noChangeAspect="1" noChangeArrowheads="1"/>
          </p:cNvPicPr>
          <p:nvPr/>
        </p:nvPicPr>
        <p:blipFill>
          <a:blip r:embed="rId11" cstate="print"/>
          <a:srcRect/>
          <a:stretch>
            <a:fillRect/>
          </a:stretch>
        </p:blipFill>
        <p:spPr bwMode="auto">
          <a:xfrm>
            <a:off x="3491880" y="1844824"/>
            <a:ext cx="792088" cy="792088"/>
          </a:xfrm>
          <a:prstGeom prst="rect">
            <a:avLst/>
          </a:prstGeom>
          <a:noFill/>
        </p:spPr>
      </p:pic>
      <p:pic>
        <p:nvPicPr>
          <p:cNvPr id="1032" name="Picture 8" descr="C:\Documents and Settings\ntorabi\Local Settings\Temporary Internet Files\Content.IE5\PR3BV2VF\MC900295728[1].wmf"/>
          <p:cNvPicPr>
            <a:picLocks noChangeAspect="1" noChangeArrowheads="1"/>
          </p:cNvPicPr>
          <p:nvPr/>
        </p:nvPicPr>
        <p:blipFill>
          <a:blip r:embed="rId12" cstate="print"/>
          <a:srcRect/>
          <a:stretch>
            <a:fillRect/>
          </a:stretch>
        </p:blipFill>
        <p:spPr bwMode="auto">
          <a:xfrm>
            <a:off x="2267411" y="2420888"/>
            <a:ext cx="936437" cy="792088"/>
          </a:xfrm>
          <a:prstGeom prst="rect">
            <a:avLst/>
          </a:prstGeom>
          <a:noFill/>
        </p:spPr>
      </p:pic>
      <p:sp>
        <p:nvSpPr>
          <p:cNvPr id="12" name="TextBox 11"/>
          <p:cNvSpPr txBox="1"/>
          <p:nvPr/>
        </p:nvSpPr>
        <p:spPr>
          <a:xfrm>
            <a:off x="2411760" y="5229200"/>
            <a:ext cx="2088232" cy="738664"/>
          </a:xfrm>
          <a:prstGeom prst="rect">
            <a:avLst/>
          </a:prstGeom>
          <a:noFill/>
        </p:spPr>
        <p:txBody>
          <a:bodyPr wrap="square" rtlCol="0">
            <a:spAutoFit/>
            <a:scene3d>
              <a:camera prst="isometricOffAxis1Right"/>
              <a:lightRig rig="threePt" dir="t"/>
            </a:scene3d>
          </a:bodyPr>
          <a:lstStyle/>
          <a:p>
            <a:r>
              <a:rPr lang="en-CA" sz="1400" b="1" dirty="0" smtClean="0"/>
              <a:t>New titles are added weekly by Barb </a:t>
            </a:r>
            <a:r>
              <a:rPr lang="en-CA" sz="1400" b="1" dirty="0" err="1" smtClean="0"/>
              <a:t>St.John</a:t>
            </a:r>
            <a:endParaRPr lang="en-US" sz="1400" b="1" dirty="0"/>
          </a:p>
        </p:txBody>
      </p:sp>
      <p:sp>
        <p:nvSpPr>
          <p:cNvPr id="13" name="TextBox 12"/>
          <p:cNvSpPr txBox="1"/>
          <p:nvPr/>
        </p:nvSpPr>
        <p:spPr>
          <a:xfrm>
            <a:off x="3419872" y="4293096"/>
            <a:ext cx="2088232" cy="738664"/>
          </a:xfrm>
          <a:prstGeom prst="rect">
            <a:avLst/>
          </a:prstGeom>
          <a:noFill/>
        </p:spPr>
        <p:txBody>
          <a:bodyPr wrap="square" rtlCol="0">
            <a:spAutoFit/>
            <a:scene3d>
              <a:camera prst="isometricOffAxis1Right"/>
              <a:lightRig rig="threePt" dir="t"/>
            </a:scene3d>
          </a:bodyPr>
          <a:lstStyle/>
          <a:p>
            <a:r>
              <a:rPr lang="en-CA" sz="1400" b="1" dirty="0" smtClean="0"/>
              <a:t>Patrons access an e-book twice to trigger a purchase </a:t>
            </a:r>
            <a:endParaRPr lang="en-US" sz="1400" b="1" dirty="0"/>
          </a:p>
        </p:txBody>
      </p:sp>
      <p:sp>
        <p:nvSpPr>
          <p:cNvPr id="14" name="TextBox 13"/>
          <p:cNvSpPr txBox="1"/>
          <p:nvPr/>
        </p:nvSpPr>
        <p:spPr>
          <a:xfrm>
            <a:off x="3995936" y="3194973"/>
            <a:ext cx="2088232" cy="954107"/>
          </a:xfrm>
          <a:prstGeom prst="rect">
            <a:avLst/>
          </a:prstGeom>
          <a:noFill/>
        </p:spPr>
        <p:txBody>
          <a:bodyPr wrap="square" rtlCol="0">
            <a:spAutoFit/>
            <a:scene3d>
              <a:camera prst="isometricOffAxis1Right"/>
              <a:lightRig rig="threePt" dir="t"/>
            </a:scene3d>
          </a:bodyPr>
          <a:lstStyle/>
          <a:p>
            <a:r>
              <a:rPr lang="en-CA" sz="1400" b="1" dirty="0" smtClean="0"/>
              <a:t>Invoices are received and paid by Sharon </a:t>
            </a:r>
            <a:r>
              <a:rPr lang="en-CA" sz="1400" b="1" dirty="0" err="1" smtClean="0"/>
              <a:t>Gadke</a:t>
            </a:r>
            <a:r>
              <a:rPr lang="en-CA" sz="1400" b="1" dirty="0" smtClean="0"/>
              <a:t> and Nada Robson</a:t>
            </a:r>
            <a:endParaRPr lang="en-US" sz="1400" b="1" dirty="0"/>
          </a:p>
        </p:txBody>
      </p:sp>
      <p:sp>
        <p:nvSpPr>
          <p:cNvPr id="15" name="TextBox 14"/>
          <p:cNvSpPr txBox="1"/>
          <p:nvPr/>
        </p:nvSpPr>
        <p:spPr>
          <a:xfrm>
            <a:off x="5508104" y="2492896"/>
            <a:ext cx="2088232" cy="523220"/>
          </a:xfrm>
          <a:prstGeom prst="rect">
            <a:avLst/>
          </a:prstGeom>
          <a:noFill/>
        </p:spPr>
        <p:txBody>
          <a:bodyPr wrap="square" rtlCol="0">
            <a:spAutoFit/>
            <a:scene3d>
              <a:camera prst="isometricOffAxis1Right"/>
              <a:lightRig rig="threePt" dir="t"/>
            </a:scene3d>
          </a:bodyPr>
          <a:lstStyle/>
          <a:p>
            <a:r>
              <a:rPr lang="en-CA" sz="1400" b="1" dirty="0" smtClean="0"/>
              <a:t>Records updated by Barb</a:t>
            </a:r>
            <a:endParaRPr lang="en-US" sz="1400" b="1" dirty="0"/>
          </a:p>
        </p:txBody>
      </p:sp>
      <p:cxnSp>
        <p:nvCxnSpPr>
          <p:cNvPr id="19" name="Straight Connector 18"/>
          <p:cNvCxnSpPr/>
          <p:nvPr/>
        </p:nvCxnSpPr>
        <p:spPr>
          <a:xfrm>
            <a:off x="3563888" y="3573016"/>
            <a:ext cx="0" cy="864096"/>
          </a:xfrm>
          <a:prstGeom prst="line">
            <a:avLst/>
          </a:prstGeom>
        </p:spPr>
        <p:style>
          <a:lnRef idx="3">
            <a:schemeClr val="dk1"/>
          </a:lnRef>
          <a:fillRef idx="0">
            <a:schemeClr val="dk1"/>
          </a:fillRef>
          <a:effectRef idx="2">
            <a:schemeClr val="dk1"/>
          </a:effectRef>
          <a:fontRef idx="minor">
            <a:schemeClr val="tx1"/>
          </a:fontRef>
        </p:style>
      </p:cxnSp>
      <p:cxnSp>
        <p:nvCxnSpPr>
          <p:cNvPr id="21" name="Straight Connector 20"/>
          <p:cNvCxnSpPr/>
          <p:nvPr/>
        </p:nvCxnSpPr>
        <p:spPr>
          <a:xfrm>
            <a:off x="2699792" y="4149080"/>
            <a:ext cx="0" cy="1080120"/>
          </a:xfrm>
          <a:prstGeom prst="line">
            <a:avLst/>
          </a:prstGeom>
        </p:spPr>
        <p:style>
          <a:lnRef idx="3">
            <a:schemeClr val="dk1"/>
          </a:lnRef>
          <a:fillRef idx="0">
            <a:schemeClr val="dk1"/>
          </a:fillRef>
          <a:effectRef idx="2">
            <a:schemeClr val="dk1"/>
          </a:effectRef>
          <a:fontRef idx="minor">
            <a:schemeClr val="tx1"/>
          </a:fontRef>
        </p:style>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DAunpurchased.jpg"/>
          <p:cNvPicPr>
            <a:picLocks noChangeAspect="1"/>
          </p:cNvPicPr>
          <p:nvPr/>
        </p:nvPicPr>
        <p:blipFill>
          <a:blip r:embed="rId3" cstate="print"/>
          <a:stretch>
            <a:fillRect/>
          </a:stretch>
        </p:blipFill>
        <p:spPr>
          <a:xfrm>
            <a:off x="179512" y="983029"/>
            <a:ext cx="7920880" cy="5326291"/>
          </a:xfrm>
          <a:prstGeom prst="rect">
            <a:avLst/>
          </a:prstGeom>
        </p:spPr>
      </p:pic>
      <p:sp>
        <p:nvSpPr>
          <p:cNvPr id="3" name="Oval 2"/>
          <p:cNvSpPr/>
          <p:nvPr/>
        </p:nvSpPr>
        <p:spPr>
          <a:xfrm>
            <a:off x="179512" y="2060848"/>
            <a:ext cx="2376264" cy="504056"/>
          </a:xfrm>
          <a:prstGeom prst="ellipse">
            <a:avLst/>
          </a:prstGeom>
          <a:no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7" name="Title 1"/>
          <p:cNvSpPr txBox="1">
            <a:spLocks/>
          </p:cNvSpPr>
          <p:nvPr/>
        </p:nvSpPr>
        <p:spPr>
          <a:xfrm>
            <a:off x="179512" y="320040"/>
            <a:ext cx="7239000" cy="660688"/>
          </a:xfrm>
          <a:prstGeom prst="rect">
            <a:avLst/>
          </a:prstGeom>
        </p:spPr>
        <p:txBody>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CA" sz="3800" b="1" i="0" u="none" strike="noStrike" kern="1200" cap="all" spc="0" normalizeH="0" baseline="0" noProof="0" dirty="0" smtClean="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uLnTx/>
                <a:uFillTx/>
                <a:latin typeface="+mj-lt"/>
                <a:ea typeface="+mj-ea"/>
                <a:cs typeface="+mj-cs"/>
              </a:rPr>
              <a:t>PDA title</a:t>
            </a:r>
            <a:r>
              <a:rPr kumimoji="0" lang="en-CA" sz="3800" b="1" i="0" u="none" strike="noStrike" kern="1200" cap="all" spc="0" normalizeH="0" noProof="0" dirty="0" smtClean="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uLnTx/>
                <a:uFillTx/>
                <a:latin typeface="+mj-lt"/>
                <a:ea typeface="+mj-ea"/>
                <a:cs typeface="+mj-cs"/>
              </a:rPr>
              <a:t> before purchase</a:t>
            </a:r>
            <a:endParaRPr kumimoji="0" lang="en-US" sz="3800" b="1" i="0" u="none" strike="noStrike" kern="1200" cap="all" spc="0" normalizeH="0" baseline="0" noProof="0" dirty="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DApurchased.jpg"/>
          <p:cNvPicPr>
            <a:picLocks noChangeAspect="1"/>
          </p:cNvPicPr>
          <p:nvPr/>
        </p:nvPicPr>
        <p:blipFill>
          <a:blip r:embed="rId3" cstate="print"/>
          <a:stretch>
            <a:fillRect/>
          </a:stretch>
        </p:blipFill>
        <p:spPr>
          <a:xfrm>
            <a:off x="0" y="958880"/>
            <a:ext cx="7992888" cy="5638472"/>
          </a:xfrm>
          <a:prstGeom prst="rect">
            <a:avLst/>
          </a:prstGeom>
        </p:spPr>
      </p:pic>
      <p:sp>
        <p:nvSpPr>
          <p:cNvPr id="3" name="Oval 2"/>
          <p:cNvSpPr/>
          <p:nvPr/>
        </p:nvSpPr>
        <p:spPr>
          <a:xfrm>
            <a:off x="144016" y="1916832"/>
            <a:ext cx="7884368" cy="792088"/>
          </a:xfrm>
          <a:prstGeom prst="ellipse">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5" name="Title 1"/>
          <p:cNvSpPr txBox="1">
            <a:spLocks/>
          </p:cNvSpPr>
          <p:nvPr/>
        </p:nvSpPr>
        <p:spPr>
          <a:xfrm>
            <a:off x="179512" y="320040"/>
            <a:ext cx="7239000" cy="660688"/>
          </a:xfrm>
          <a:prstGeom prst="rect">
            <a:avLst/>
          </a:prstGeom>
        </p:spPr>
        <p:txBody>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CA" sz="3800" b="1" i="0" u="none" strike="noStrike" kern="1200" cap="all" spc="0" normalizeH="0" baseline="0" noProof="0" dirty="0" smtClean="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uLnTx/>
                <a:uFillTx/>
                <a:latin typeface="+mj-lt"/>
                <a:ea typeface="+mj-ea"/>
                <a:cs typeface="+mj-cs"/>
              </a:rPr>
              <a:t>PDA title</a:t>
            </a:r>
            <a:r>
              <a:rPr kumimoji="0" lang="en-CA" sz="3800" b="1" i="0" u="none" strike="noStrike" kern="1200" cap="all" spc="0" normalizeH="0" noProof="0" dirty="0" smtClean="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uLnTx/>
                <a:uFillTx/>
                <a:latin typeface="+mj-lt"/>
                <a:ea typeface="+mj-ea"/>
                <a:cs typeface="+mj-cs"/>
              </a:rPr>
              <a:t> after purchase</a:t>
            </a:r>
            <a:endParaRPr kumimoji="0" lang="en-US" sz="3800" b="1" i="0" u="none" strike="noStrike" kern="1200" cap="all" spc="0" normalizeH="0" baseline="0" noProof="0" dirty="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1076</TotalTime>
  <Words>1604</Words>
  <Application>Microsoft Office PowerPoint</Application>
  <PresentationFormat>On-screen Show (4:3)</PresentationFormat>
  <Paragraphs>182</Paragraphs>
  <Slides>15</Slides>
  <Notes>15</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Opulent</vt:lpstr>
      <vt:lpstr>PDA in the libraries</vt:lpstr>
      <vt:lpstr>Slide 2</vt:lpstr>
      <vt:lpstr>Agenda</vt:lpstr>
      <vt:lpstr>What Is PDA?</vt:lpstr>
      <vt:lpstr>A short history of PDA IN WL</vt:lpstr>
      <vt:lpstr>Why PDA</vt:lpstr>
      <vt:lpstr>PDA Books Journey</vt:lpstr>
      <vt:lpstr>Slide 8</vt:lpstr>
      <vt:lpstr>Slide 9</vt:lpstr>
      <vt:lpstr>Now for a few stats. . .</vt:lpstr>
      <vt:lpstr>Slide 11</vt:lpstr>
      <vt:lpstr>What are our users saying</vt:lpstr>
      <vt:lpstr>What are our users saying</vt:lpstr>
      <vt:lpstr>What’s next?</vt:lpstr>
      <vt:lpstr>Questions?</vt:lpstr>
    </vt:vector>
  </TitlesOfParts>
  <Company>Western Libraries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PDA in the libraries</dc:title>
  <dc:creator>Harriet</dc:creator>
  <cp:lastModifiedBy>Karen Marshall</cp:lastModifiedBy>
  <cp:revision>100</cp:revision>
  <dcterms:created xsi:type="dcterms:W3CDTF">2012-07-10T19:08:14Z</dcterms:created>
  <dcterms:modified xsi:type="dcterms:W3CDTF">2012-09-05T17:16:40Z</dcterms:modified>
</cp:coreProperties>
</file>