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57" r:id="rId4"/>
    <p:sldId id="267" r:id="rId5"/>
    <p:sldId id="268" r:id="rId6"/>
    <p:sldId id="269" r:id="rId7"/>
    <p:sldId id="271" r:id="rId8"/>
    <p:sldId id="270" r:id="rId9"/>
    <p:sldId id="272" r:id="rId10"/>
    <p:sldId id="273" r:id="rId11"/>
    <p:sldId id="274" r:id="rId12"/>
    <p:sldId id="278" r:id="rId13"/>
    <p:sldId id="27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4F2683"/>
    <a:srgbClr val="F6AC41"/>
    <a:srgbClr val="DE3B3C"/>
    <a:srgbClr val="ABC61F"/>
    <a:srgbClr val="1573BD"/>
    <a:srgbClr val="807F83"/>
    <a:srgbClr val="3C1B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E7E02-177F-1742-9B54-4359DFA80663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0D64E-5987-2D4B-9D87-3BA09D935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91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97568-298B-6740-9B9F-550E69FACD20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C7D68-8AC4-0440-B1C1-67A64591B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58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1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01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C7D68-8AC4-0440-B1C1-67A64591BB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11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73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81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5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36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2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21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4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55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4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66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34A24-CCD4-E849-8882-22BD847D2D41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9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34A24-CCD4-E849-8882-22BD847D2D41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F8058-3785-FA4E-971F-CD598328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kn-rcdr.ca/en/history-crkn" TargetMode="External"/><Relationship Id="rId2" Type="http://schemas.openxmlformats.org/officeDocument/2006/relationships/hyperlink" Target="http://www.dlib.org/dlib/march01/frazier/03frazier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b.uwo.ca/collections/license_costs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59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Question 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JIM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(Journal Inventory Manager)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First step:  Journal Usage Project results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Added Western-specific subject codes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Extra round of faculty consultation to confirm priority status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2019-20 Serials Review Project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$270k cancellation target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(already 100k identified)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Faculty consultation continuing with upcoming survey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98115" y="6308725"/>
            <a:ext cx="1988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Western Libraries</a:t>
            </a:r>
          </a:p>
        </p:txBody>
      </p:sp>
    </p:spTree>
    <p:extLst>
      <p:ext uri="{BB962C8B-B14F-4D97-AF65-F5344CB8AC3E}">
        <p14:creationId xmlns:p14="http://schemas.microsoft.com/office/powerpoint/2010/main" val="400741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Question 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Overlap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Aggregate packages vs. publisher bundles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Can rely on either (pros and cons)</a:t>
            </a:r>
          </a:p>
          <a:p>
            <a:pPr lvl="2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Perpetual access, cost, embargos, DRM</a:t>
            </a:r>
          </a:p>
          <a:p>
            <a:pPr lvl="1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98115" y="6308725"/>
            <a:ext cx="1988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Western Libraries</a:t>
            </a:r>
          </a:p>
        </p:txBody>
      </p:sp>
    </p:spTree>
    <p:extLst>
      <p:ext uri="{BB962C8B-B14F-4D97-AF65-F5344CB8AC3E}">
        <p14:creationId xmlns:p14="http://schemas.microsoft.com/office/powerpoint/2010/main" val="1247057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Overlap Analysis Tool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98115" y="6308725"/>
            <a:ext cx="1988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Western Libraries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3633" t="17815" r="7410" b="19308"/>
          <a:stretch/>
        </p:blipFill>
        <p:spPr>
          <a:xfrm>
            <a:off x="172065" y="1661652"/>
            <a:ext cx="8853202" cy="351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719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Considerations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What have others done?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Cancel ‘big deals’ outright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Unbundle and repurchase select titles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Continue to subscribe and negotiate license terms</a:t>
            </a:r>
          </a:p>
          <a:p>
            <a:pPr lvl="1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Discussion &amp; Questions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How do we reclaim power within the industry?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98115" y="6308725"/>
            <a:ext cx="1988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Western Libraries</a:t>
            </a:r>
          </a:p>
        </p:txBody>
      </p:sp>
    </p:spTree>
    <p:extLst>
      <p:ext uri="{BB962C8B-B14F-4D97-AF65-F5344CB8AC3E}">
        <p14:creationId xmlns:p14="http://schemas.microsoft.com/office/powerpoint/2010/main" val="3999428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3926" y="573851"/>
            <a:ext cx="80057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3C1B71"/>
                </a:solidFill>
                <a:latin typeface="Arial"/>
                <a:cs typeface="Arial Unicode MS"/>
              </a:rPr>
              <a:t>Licensing and ‘Big Deal’ Analysis at Western</a:t>
            </a:r>
          </a:p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 Unicode MS"/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 Unicode MS"/>
              </a:rPr>
              <a:t>Provost’s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 Unicode MS"/>
              </a:rPr>
              <a:t>Task Force on Open Access &amp; Scholarly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 Unicode MS"/>
              </a:rPr>
              <a:t>Communications</a:t>
            </a:r>
          </a:p>
          <a:p>
            <a:endParaRPr lang="en-US" sz="2400" dirty="0" smtClean="0">
              <a:solidFill>
                <a:srgbClr val="3C1B71"/>
              </a:solidFill>
              <a:latin typeface="Arial"/>
              <a:cs typeface="Arial Unicode MS"/>
            </a:endParaRPr>
          </a:p>
          <a:p>
            <a:r>
              <a:rPr lang="en-US" sz="2400" dirty="0" smtClean="0">
                <a:solidFill>
                  <a:srgbClr val="3C1B71"/>
                </a:solidFill>
                <a:latin typeface="Arial"/>
                <a:cs typeface="Arial Unicode MS"/>
              </a:rPr>
              <a:t>September 12, 2019</a:t>
            </a:r>
          </a:p>
          <a:p>
            <a:endParaRPr lang="en-US" sz="2400" dirty="0" smtClean="0">
              <a:solidFill>
                <a:srgbClr val="3C1B71"/>
              </a:solidFill>
              <a:latin typeface="Arial"/>
              <a:cs typeface="Arial Unicode MS"/>
            </a:endParaRPr>
          </a:p>
          <a:p>
            <a:r>
              <a:rPr lang="en-US" sz="2400" dirty="0" smtClean="0">
                <a:solidFill>
                  <a:srgbClr val="3C1B71"/>
                </a:solidFill>
                <a:latin typeface="Arial"/>
                <a:cs typeface="Arial Unicode MS"/>
              </a:rPr>
              <a:t>Samuel Cassady</a:t>
            </a:r>
          </a:p>
          <a:p>
            <a:r>
              <a:rPr lang="en-US" sz="2400" dirty="0" smtClean="0">
                <a:solidFill>
                  <a:srgbClr val="3C1B71"/>
                </a:solidFill>
                <a:latin typeface="Arial"/>
                <a:cs typeface="Arial Unicode MS"/>
              </a:rPr>
              <a:t>Shawn Hendrikx</a:t>
            </a:r>
            <a:endParaRPr lang="en-US" sz="2400" dirty="0">
              <a:solidFill>
                <a:srgbClr val="3C1B71"/>
              </a:solidFill>
              <a:latin typeface="Arial"/>
              <a:cs typeface="Arial Unicode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00889" y="6302963"/>
            <a:ext cx="318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4F2683"/>
                </a:solidFill>
                <a:latin typeface="Arial"/>
                <a:cs typeface="Arial"/>
              </a:rPr>
              <a:t>Western Libraries</a:t>
            </a:r>
            <a:endParaRPr lang="en-US" dirty="0">
              <a:solidFill>
                <a:srgbClr val="4F2683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048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chemeClr val="bg1"/>
              </a:solidFill>
              <a:latin typeface="Arial"/>
              <a:cs typeface="Arial Unicode MS"/>
            </a:endParaRPr>
          </a:p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rgbClr val="3C1B71"/>
                </a:solidFill>
                <a:latin typeface="Arial"/>
                <a:cs typeface="Arial Unicode MS"/>
              </a:rPr>
              <a:t>Presentation Agenda</a:t>
            </a:r>
          </a:p>
          <a:p>
            <a:endParaRPr lang="en-US" sz="6000" b="1" dirty="0" smtClean="0">
              <a:solidFill>
                <a:srgbClr val="000000"/>
              </a:solidFill>
              <a:latin typeface="Arial"/>
              <a:cs typeface="Arial Unicode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00889" y="6302963"/>
            <a:ext cx="318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Western Libraries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Introduction to journal licensing at Western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Task Force Questions: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914400" lvl="1" indent="-514350">
              <a:buFont typeface="+mj-lt"/>
              <a:buAutoNum type="alphaLcParenR"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Paid Subscriptions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Usage &amp;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Considerations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Open Discussion</a:t>
            </a:r>
          </a:p>
        </p:txBody>
      </p:sp>
    </p:spTree>
    <p:extLst>
      <p:ext uri="{BB962C8B-B14F-4D97-AF65-F5344CB8AC3E}">
        <p14:creationId xmlns:p14="http://schemas.microsoft.com/office/powerpoint/2010/main" val="153644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Introduction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History of the ‘big deal’ &amp;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Canadian context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From print to online!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hlinkClick r:id="rId2"/>
            </a:endParaRPr>
          </a:p>
          <a:p>
            <a:pPr lvl="1"/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Kenneth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Frazier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coined ‘big deal’ in 2001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CRKN formed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(CNSLP) primarily as a national buying club</a:t>
            </a:r>
          </a:p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Most university libraries in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Canada subscribe to the same ‘big deals’</a:t>
            </a:r>
          </a:p>
          <a:p>
            <a:pPr lvl="1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Elsevier, Wiley, Taylor &amp; Francis, Springer, Sage (~10k titles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Top five commercial publishers control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over 50% of market (above 70% in some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disciplines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 and have profit margins in the order of 28-38.9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Benefits:  Expanded access, technical services &amp; collection development, cost containment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Drawbacks:  Cost containment,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OA transfers,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inflexibility, 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industry power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98115" y="6308725"/>
            <a:ext cx="1988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Western Libraries</a:t>
            </a:r>
          </a:p>
        </p:txBody>
      </p:sp>
    </p:spTree>
    <p:extLst>
      <p:ext uri="{BB962C8B-B14F-4D97-AF65-F5344CB8AC3E}">
        <p14:creationId xmlns:p14="http://schemas.microsoft.com/office/powerpoint/2010/main" val="950160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Question 1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are the paid subscriptions the Library currently holds including costs and journal names and if possible, any </a:t>
            </a:r>
            <a:r>
              <a:rPr lang="en-CA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overlap*</a:t>
            </a:r>
            <a:r>
              <a:rPr lang="en-CA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CA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between subscriptions? 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98115" y="6308725"/>
            <a:ext cx="1988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Western Libraries</a:t>
            </a:r>
          </a:p>
        </p:txBody>
      </p:sp>
    </p:spTree>
    <p:extLst>
      <p:ext uri="{BB962C8B-B14F-4D97-AF65-F5344CB8AC3E}">
        <p14:creationId xmlns:p14="http://schemas.microsoft.com/office/powerpoint/2010/main" val="2230226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Question 1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Western Libraries acquisition budget</a:t>
            </a:r>
          </a:p>
          <a:p>
            <a:pPr lvl="1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$15M CAD</a:t>
            </a:r>
          </a:p>
          <a:p>
            <a:pPr lvl="1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80% budget spent on serials</a:t>
            </a: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Serial content at Western:  </a:t>
            </a:r>
          </a:p>
          <a:p>
            <a:pPr lvl="1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~50k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journals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~10k titles in ‘big deals’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~6k ‘priority’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titles,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about half in ‘big deals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’</a:t>
            </a:r>
          </a:p>
          <a:p>
            <a:pPr marL="457200" lvl="1" indent="0">
              <a:buNone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Western Libraries Cost Data </a:t>
            </a: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webpage</a:t>
            </a:r>
            <a:endParaRPr lang="en-US" sz="2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First in Ontario to publish our costs!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Non-disclosure is a work in progress</a:t>
            </a:r>
          </a:p>
          <a:p>
            <a:pPr lvl="1"/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98115" y="6308725"/>
            <a:ext cx="1988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Western Libraries</a:t>
            </a:r>
          </a:p>
        </p:txBody>
      </p:sp>
    </p:spTree>
    <p:extLst>
      <p:ext uri="{BB962C8B-B14F-4D97-AF65-F5344CB8AC3E}">
        <p14:creationId xmlns:p14="http://schemas.microsoft.com/office/powerpoint/2010/main" val="1978689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Question 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What is the usage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the various subscribed journals through Western Libraries or highlight the main ones that get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accessed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(including any historical data for trend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analysis)?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98115" y="6308725"/>
            <a:ext cx="1988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Western Libraries</a:t>
            </a:r>
          </a:p>
        </p:txBody>
      </p:sp>
    </p:spTree>
    <p:extLst>
      <p:ext uri="{BB962C8B-B14F-4D97-AF65-F5344CB8AC3E}">
        <p14:creationId xmlns:p14="http://schemas.microsoft.com/office/powerpoint/2010/main" val="4004313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Question 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Western Libraries Context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Since 2015, significant investment in serial analysis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Faculty consultation, including surveys</a:t>
            </a:r>
          </a:p>
          <a:p>
            <a:pPr lvl="1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itation and usage analysis</a:t>
            </a:r>
          </a:p>
          <a:p>
            <a:pPr lvl="1"/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Priority title list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Based on 3 factors, differentiated by discipline</a:t>
            </a:r>
          </a:p>
          <a:p>
            <a:pPr lvl="1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98115" y="6308725"/>
            <a:ext cx="1988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Western Libraries</a:t>
            </a:r>
          </a:p>
        </p:txBody>
      </p:sp>
    </p:spTree>
    <p:extLst>
      <p:ext uri="{BB962C8B-B14F-4D97-AF65-F5344CB8AC3E}">
        <p14:creationId xmlns:p14="http://schemas.microsoft.com/office/powerpoint/2010/main" val="442342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Thresholds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98115" y="6308725"/>
            <a:ext cx="1988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Western Libraries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756603"/>
              </p:ext>
            </p:extLst>
          </p:nvPr>
        </p:nvGraphicFramePr>
        <p:xfrm>
          <a:off x="1809136" y="1700980"/>
          <a:ext cx="5840360" cy="261464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460090">
                  <a:extLst>
                    <a:ext uri="{9D8B030D-6E8A-4147-A177-3AD203B41FA5}">
                      <a16:colId xmlns:a16="http://schemas.microsoft.com/office/drawing/2014/main" val="1759859677"/>
                    </a:ext>
                  </a:extLst>
                </a:gridCol>
                <a:gridCol w="1460090">
                  <a:extLst>
                    <a:ext uri="{9D8B030D-6E8A-4147-A177-3AD203B41FA5}">
                      <a16:colId xmlns:a16="http://schemas.microsoft.com/office/drawing/2014/main" val="2894355834"/>
                    </a:ext>
                  </a:extLst>
                </a:gridCol>
                <a:gridCol w="1460090">
                  <a:extLst>
                    <a:ext uri="{9D8B030D-6E8A-4147-A177-3AD203B41FA5}">
                      <a16:colId xmlns:a16="http://schemas.microsoft.com/office/drawing/2014/main" val="1134213483"/>
                    </a:ext>
                  </a:extLst>
                </a:gridCol>
                <a:gridCol w="1460090">
                  <a:extLst>
                    <a:ext uri="{9D8B030D-6E8A-4147-A177-3AD203B41FA5}">
                      <a16:colId xmlns:a16="http://schemas.microsoft.com/office/drawing/2014/main" val="3414112499"/>
                    </a:ext>
                  </a:extLst>
                </a:gridCol>
              </a:tblGrid>
              <a:tr h="522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Discipline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Downloads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Mentions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References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96204534"/>
                  </a:ext>
                </a:extLst>
              </a:tr>
              <a:tr h="522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AH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56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1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0.6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58968484"/>
                  </a:ext>
                </a:extLst>
              </a:tr>
              <a:tr h="522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BM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207.4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1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25.4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67286719"/>
                  </a:ext>
                </a:extLst>
              </a:tr>
              <a:tr h="522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NSE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148.8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1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17.2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30697887"/>
                  </a:ext>
                </a:extLst>
              </a:tr>
              <a:tr h="522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SS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96.25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1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</a:rPr>
                        <a:t>6.8</a:t>
                      </a:r>
                      <a:endParaRPr lang="en-C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99187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312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476</Words>
  <Application>Microsoft Office PowerPoint</Application>
  <PresentationFormat>On-screen Show (4:3)</PresentationFormat>
  <Paragraphs>115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Unicode MS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Introduction</vt:lpstr>
      <vt:lpstr>Question 1</vt:lpstr>
      <vt:lpstr>Question 1</vt:lpstr>
      <vt:lpstr>Question 2</vt:lpstr>
      <vt:lpstr>Question 2</vt:lpstr>
      <vt:lpstr>Thresholds</vt:lpstr>
      <vt:lpstr>Question 2</vt:lpstr>
      <vt:lpstr>Question 2</vt:lpstr>
      <vt:lpstr>Overlap Analysis Tool</vt:lpstr>
      <vt:lpstr>Considerations</vt:lpstr>
    </vt:vector>
  </TitlesOfParts>
  <Company>UWO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Wilson</dc:creator>
  <cp:lastModifiedBy>Samuel Cassady</cp:lastModifiedBy>
  <cp:revision>33</cp:revision>
  <cp:lastPrinted>2012-01-12T15:01:17Z</cp:lastPrinted>
  <dcterms:created xsi:type="dcterms:W3CDTF">2011-12-23T15:22:14Z</dcterms:created>
  <dcterms:modified xsi:type="dcterms:W3CDTF">2019-09-06T15:23:53Z</dcterms:modified>
</cp:coreProperties>
</file>