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347"/>
  </p:normalViewPr>
  <p:slideViewPr>
    <p:cSldViewPr snapToGrid="0">
      <p:cViewPr varScale="1">
        <p:scale>
          <a:sx n="116" d="100"/>
          <a:sy n="116" d="100"/>
        </p:scale>
        <p:origin x="152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Hi everyone. I’m Emily Carlisle, a Master of Library and Information Science student at the University of Western Ontario and a Library Assistant at Western Libraries. Kristin is a Librarian at Western Libraries, and also the lead on the project that I’m about to present to you. Unfortunately Kristin is travelling and couldn’t be here today, but rest assured that you’ll learn lots about her as I move through this presentation.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Without further ado, I’d like to tell you a story.</a:t>
            </a:r>
            <a:br>
              <a:rPr lang="en-CA" dirty="0"/>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So, last fall, Kristin and I met with editors from 15 journals, where it became clear that editors wanted to learn more about the acquisition. Even more notably, they encouraged us to explore options that would protect the openness--and their control over--published content.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And so we did. By November we’d confirmed that all 32 of our library-hosted journals would move from Digital Commons to OJS 3.1. </a:t>
            </a:r>
            <a:endParaRPr lang="en-CA" b="0" dirty="0">
              <a:effectLst/>
            </a:endParaRPr>
          </a:p>
          <a:p>
            <a:pPr marL="158750" indent="0">
              <a:buNone/>
            </a:pPr>
            <a:br>
              <a:rPr lang="en-CA" dirty="0"/>
            </a:b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It’s an ambitious project. A look at our working spreadsheet gives you a glimpse at what’s required: it show 21 steps to consider in migrating each journal. Some are simple, like opening up a new journal page on OJS. </a:t>
            </a:r>
            <a:endParaRPr lang="en-CA" b="0" dirty="0">
              <a:effectLst/>
            </a:endParaRPr>
          </a:p>
          <a:p>
            <a:pPr marL="158750" indent="0">
              <a:buNone/>
            </a:pPr>
            <a:br>
              <a:rPr lang="en-CA" dirty="0"/>
            </a:b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For other steps, we’ve had to take advantage of technical expertise offered by folks across Western Libraries and beyond. </a:t>
            </a:r>
          </a:p>
          <a:p>
            <a:pPr marL="0" lvl="0" indent="0">
              <a:spcBef>
                <a:spcPts val="0"/>
              </a:spcBef>
              <a:spcAft>
                <a:spcPts val="0"/>
              </a:spcAft>
              <a:buNone/>
            </a:pPr>
            <a:endParaRPr lang="en-CA" sz="1100" b="0" i="0" u="none" strike="noStrike" cap="none" dirty="0">
              <a:solidFill>
                <a:srgbClr val="000000"/>
              </a:solidFill>
              <a:effectLst/>
              <a:latin typeface="Arial"/>
              <a:cs typeface="Arial"/>
              <a:sym typeface="Arial"/>
            </a:endParaRPr>
          </a:p>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For example, one of our metadata librarians has written a code to transform reviewer data into the XML format needed to import it into OJS. Another has written a Python program that does the same for article metadata. For all of this, and for all of the individuals on this slide, we are grateful.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So far, 8 of our journals are operating fully on OJS. As you might gather from this spreadsheet, the migration is definitely still a work in progress.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1100" b="0" i="0" u="none" strike="noStrike" cap="none" dirty="0">
                <a:solidFill>
                  <a:srgbClr val="000000"/>
                </a:solidFill>
                <a:effectLst/>
                <a:latin typeface="Arial"/>
                <a:ea typeface="Arial"/>
                <a:cs typeface="Arial"/>
                <a:sym typeface="Arial"/>
              </a:rPr>
              <a:t>But it’s also worth it. We’re providing a better service to our editors. Where </a:t>
            </a:r>
            <a:r>
              <a:rPr lang="en-CA" sz="1100" b="0" i="0" u="none" strike="noStrike" cap="none" dirty="0" err="1">
                <a:solidFill>
                  <a:srgbClr val="000000"/>
                </a:solidFill>
                <a:effectLst/>
                <a:latin typeface="Arial"/>
                <a:ea typeface="Arial"/>
                <a:cs typeface="Arial"/>
                <a:sym typeface="Arial"/>
              </a:rPr>
              <a:t>bepress</a:t>
            </a:r>
            <a:r>
              <a:rPr lang="en-CA" sz="1100" b="0" i="0" u="none" strike="noStrike" cap="none" dirty="0">
                <a:solidFill>
                  <a:srgbClr val="000000"/>
                </a:solidFill>
                <a:effectLst/>
                <a:latin typeface="Arial"/>
                <a:ea typeface="Arial"/>
                <a:cs typeface="Arial"/>
                <a:sym typeface="Arial"/>
              </a:rPr>
              <a:t> staff used to be their primary point of contact, that role is now filled by us. In this new position, we’re able to employ the key principles of a liaison librarian, which I’d like to illustrate through 3 stories.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1" i="0" u="none" strike="noStrike" cap="none" dirty="0">
                <a:solidFill>
                  <a:srgbClr val="000000"/>
                </a:solidFill>
                <a:effectLst/>
                <a:latin typeface="Arial"/>
                <a:ea typeface="Arial"/>
                <a:cs typeface="Arial"/>
                <a:sym typeface="Arial"/>
              </a:rPr>
              <a:t>Starting with Building Relationships</a:t>
            </a:r>
          </a:p>
          <a:p>
            <a:pPr marL="158750" indent="0" rtl="0">
              <a:buNone/>
            </a:pPr>
            <a:endParaRPr lang="en-CA" b="0" dirty="0">
              <a:effectLst/>
            </a:endParaRPr>
          </a:p>
          <a:p>
            <a:pPr marL="158750" indent="0" rtl="0">
              <a:buNone/>
            </a:pPr>
            <a:r>
              <a:rPr lang="en-CA" sz="1100" b="0" i="0" u="none" strike="noStrike" cap="none" dirty="0">
                <a:solidFill>
                  <a:srgbClr val="000000"/>
                </a:solidFill>
                <a:effectLst/>
                <a:latin typeface="Arial"/>
                <a:ea typeface="Arial"/>
                <a:cs typeface="Arial"/>
                <a:sym typeface="Arial"/>
              </a:rPr>
              <a:t>I said that the 15 editorial teams who we met with before deciding to move to OJS had asked us to consider other options. This is true. But there were editors from 17 journals who we were unable to connect with before coming to our decision. </a:t>
            </a:r>
            <a:endParaRPr lang="en-CA" b="0" dirty="0">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One of these 17 teams had just invested “a lot of time and energy” setting up and learning how to manage their journal on Digital Commons. This included many emails with </a:t>
            </a:r>
            <a:r>
              <a:rPr lang="en-CA" sz="1100" b="0" i="0" u="none" strike="noStrike" cap="none" dirty="0" err="1">
                <a:solidFill>
                  <a:srgbClr val="000000"/>
                </a:solidFill>
                <a:effectLst/>
                <a:latin typeface="Arial"/>
                <a:ea typeface="Arial"/>
                <a:cs typeface="Arial"/>
                <a:sym typeface="Arial"/>
              </a:rPr>
              <a:t>bepress</a:t>
            </a:r>
            <a:r>
              <a:rPr lang="en-CA" sz="1100" b="0" i="0" u="none" strike="noStrike" cap="none" dirty="0">
                <a:solidFill>
                  <a:srgbClr val="000000"/>
                </a:solidFill>
                <a:effectLst/>
                <a:latin typeface="Arial"/>
                <a:ea typeface="Arial"/>
                <a:cs typeface="Arial"/>
                <a:sym typeface="Arial"/>
              </a:rPr>
              <a:t>, so as you might imagine, news of the migration came as an unpleasant surprise.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That’s not to say that they weren’t concerned about Elsevier’s acquisition. But before preparing for </a:t>
            </a:r>
            <a:r>
              <a:rPr lang="en-CA" sz="1100" b="0" i="1" u="none" strike="noStrike" cap="none" dirty="0">
                <a:solidFill>
                  <a:srgbClr val="000000"/>
                </a:solidFill>
                <a:effectLst/>
                <a:latin typeface="Arial"/>
                <a:ea typeface="Arial"/>
                <a:cs typeface="Arial"/>
                <a:sym typeface="Arial"/>
              </a:rPr>
              <a:t>another </a:t>
            </a:r>
            <a:r>
              <a:rPr lang="en-CA" sz="1100" b="0" i="0" u="none" strike="noStrike" cap="none" dirty="0">
                <a:solidFill>
                  <a:srgbClr val="000000"/>
                </a:solidFill>
                <a:effectLst/>
                <a:latin typeface="Arial"/>
                <a:ea typeface="Arial"/>
                <a:cs typeface="Arial"/>
                <a:sym typeface="Arial"/>
              </a:rPr>
              <a:t>transition, they wanted to know a few things: would there be DOI support? Would submissions and communications be automated? And would they be able to control most of their own site set-up?</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In a carefully crafted email and follow-up meeting, we addressed each of their concerns, highlighting the amount of control that they would have over their settings and the advantages of having on-campus support for their journal.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By the end of that first meeting the editors were excited about the move, soon becoming one of our first to make the transition and publish a new issue on OJS. With continued support and communication, they’ve now taken advantage of the full range of possibilities available with the software, including  customizing their design and developing their own plugin.</a:t>
            </a:r>
            <a:endParaRPr lang="en-CA" b="0" dirty="0">
              <a:effectLst/>
            </a:endParaRPr>
          </a:p>
          <a:p>
            <a:pPr marL="158750" indent="0">
              <a:buNone/>
            </a:pPr>
            <a:br>
              <a:rPr lang="en-CA" dirty="0"/>
            </a:b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sz="1100" b="1" i="0" u="none" strike="noStrike" cap="none" dirty="0">
                <a:solidFill>
                  <a:srgbClr val="000000"/>
                </a:solidFill>
                <a:effectLst/>
                <a:latin typeface="Arial"/>
                <a:ea typeface="Arial"/>
                <a:cs typeface="Arial"/>
                <a:sym typeface="Arial"/>
              </a:rPr>
              <a:t>So our takeaway here: </a:t>
            </a:r>
            <a:r>
              <a:rPr lang="en-CA" sz="1100" b="0" i="0" u="none" strike="noStrike" cap="none" dirty="0">
                <a:solidFill>
                  <a:srgbClr val="000000"/>
                </a:solidFill>
                <a:effectLst/>
                <a:latin typeface="Arial"/>
                <a:ea typeface="Arial"/>
                <a:cs typeface="Arial"/>
                <a:sym typeface="Arial"/>
              </a:rPr>
              <a:t>Action rooted in listening builds trust. For us, trust has fostered a willingness to pursue open avenues.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Now, in other meetings (with editors of undergraduate journals especially) it became clear that frequent turnover of editors is often a barrier to success. It often means limited transition planning for editors who take over. </a:t>
            </a:r>
            <a:endParaRPr lang="en-CA" b="0" dirty="0">
              <a:effectLst/>
            </a:endParaRPr>
          </a:p>
          <a:p>
            <a:pPr marL="158750" indent="0">
              <a:buNone/>
            </a:pPr>
            <a:br>
              <a:rPr lang="en-CA" dirty="0"/>
            </a:b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Knowing this, we were prepared when we met with two undergraduate editors who were restarting their journal after 2 years of inactivity. In our first meeting they were just looking for general direction. They didn’t have a team and they weren’t aware of the different workflows that their journal could operate with.</a:t>
            </a:r>
          </a:p>
          <a:p>
            <a:pPr marL="0" lvl="0" indent="0">
              <a:spcBef>
                <a:spcPts val="0"/>
              </a:spcBef>
              <a:spcAft>
                <a:spcPts val="0"/>
              </a:spcAft>
              <a:buNone/>
            </a:pPr>
            <a:endParaRPr lang="en-CA" sz="1100" b="0" i="0" u="none" strike="noStrike" cap="none" dirty="0">
              <a:solidFill>
                <a:srgbClr val="000000"/>
              </a:solidFill>
              <a:effectLst/>
              <a:latin typeface="Arial"/>
              <a:ea typeface="Arial"/>
              <a:cs typeface="Arial"/>
              <a:sym typeface="Arial"/>
            </a:endParaRPr>
          </a:p>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Knowing this, we were prepared when we met with two undergraduate editors (of the journal on this slide) who were restarting their journal after 2 years of inactivity. In our first meeting they were just looking for general direction. They didn’t have a team and they weren’t aware of the different workflows that their journal could operate with.</a:t>
            </a:r>
          </a:p>
          <a:p>
            <a:pPr marL="0" lvl="0" indent="0">
              <a:spcBef>
                <a:spcPts val="0"/>
              </a:spcBef>
              <a:spcAft>
                <a:spcPts val="0"/>
              </a:spcAft>
              <a:buNone/>
            </a:pPr>
            <a:endParaRPr lang="en-CA" sz="1100" b="0" i="0" u="none" strike="noStrike" cap="none" dirty="0">
              <a:solidFill>
                <a:srgbClr val="000000"/>
              </a:solidFill>
              <a:effectLst/>
              <a:latin typeface="Arial"/>
              <a:ea typeface="Arial"/>
              <a:cs typeface="Arial"/>
              <a:sym typeface="Arial"/>
            </a:endParaRPr>
          </a:p>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Inspired by this and other meetings, we planned a larger meeting to bring together all undergraduate editors from different journals. They shared their workflows, strategies for recruiting staff, and ideas for promotion. A few weeks later, the new editorial</a:t>
            </a:r>
            <a:r>
              <a:rPr lang="en-CA" sz="1100" b="0" i="1" u="none" strike="noStrike" cap="none" dirty="0">
                <a:solidFill>
                  <a:srgbClr val="000000"/>
                </a:solidFill>
                <a:effectLst/>
                <a:latin typeface="Arial"/>
                <a:ea typeface="Arial"/>
                <a:cs typeface="Arial"/>
                <a:sym typeface="Arial"/>
              </a:rPr>
              <a:t> </a:t>
            </a:r>
            <a:r>
              <a:rPr lang="en-CA" sz="1100" b="0" i="0" u="none" strike="noStrike" cap="none" dirty="0">
                <a:solidFill>
                  <a:srgbClr val="000000"/>
                </a:solidFill>
                <a:effectLst/>
                <a:latin typeface="Arial"/>
                <a:ea typeface="Arial"/>
                <a:cs typeface="Arial"/>
                <a:sym typeface="Arial"/>
              </a:rPr>
              <a:t>team (of the journal on this slide) had recruited new executives and editors, and established a workflow that would allow them to publish 2 issues in 4 months.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Back in March, Western Libraries hosted our second annual Journal Day, bringing together editors from across all of the different journals that we host. Part of this event was a panel of editors, with our final question to them being: “What advice do you have for new journal editors?”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1100" b="1" i="0" u="none" strike="noStrike" cap="none" dirty="0">
                <a:solidFill>
                  <a:srgbClr val="000000"/>
                </a:solidFill>
                <a:effectLst/>
                <a:latin typeface="Arial"/>
                <a:ea typeface="Arial"/>
                <a:cs typeface="Arial"/>
                <a:sym typeface="Arial"/>
              </a:rPr>
              <a:t>The lesson: </a:t>
            </a:r>
            <a:r>
              <a:rPr lang="en-CA" sz="1100" b="0" i="0" u="none" strike="noStrike" cap="none" dirty="0">
                <a:solidFill>
                  <a:srgbClr val="000000"/>
                </a:solidFill>
                <a:effectLst/>
                <a:latin typeface="Arial"/>
                <a:ea typeface="Arial"/>
                <a:cs typeface="Arial"/>
                <a:sym typeface="Arial"/>
              </a:rPr>
              <a:t>Users don’t always articulate their exact needs, but the more that we build relationships with our community of users, the better that we can plan for current and future needs. Here, we saw an opportunity to build community among editors with similar challenges, so that even when transition planning may fail their journal, they can learn from the experiences of editors from other journals.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1100" b="0" i="0" u="none" strike="noStrike" cap="none" dirty="0">
                <a:solidFill>
                  <a:srgbClr val="000000"/>
                </a:solidFill>
                <a:effectLst/>
                <a:latin typeface="Arial"/>
                <a:ea typeface="Arial"/>
                <a:cs typeface="Arial"/>
                <a:sym typeface="Arial"/>
              </a:rPr>
              <a:t>Speaking of learning … last summer we had an editor approach us about moving his journal from its long tradition of print to an online, open access format. As he explained it, the move was inspired by a commitment to providing open access to scholarship forever, and he wanted to ensure that he was following best practices in the process … whatever those may be.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Given that this was the journal’s first foray into online publishing, we took this as an invitation to teach those best practices, like choosing Creative Commons and adding DOIs to articles. The more information that we offered, the more that the editor was willing to ask, so that we have now also provided education in creating accessible documents and indexing.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Fortunately, OJS makes it easy to add Creative Commons licenses during set-up, and DOIs can be registered directly through the system. For this reason, and because editors want to know how to improve their journals’ visibility and use, we now discuss DOIs and licensing while we’re teaching editors how to use OJS. Since starting this migration, 4 journals have adopted Creative Commons licences and 5 have started using DOIs. We have more work to do, but we’re encouraged by these successes. </a:t>
            </a:r>
            <a:endParaRPr lang="en-CA" b="0" dirty="0">
              <a:effectLst/>
            </a:endParaRPr>
          </a:p>
          <a:p>
            <a:pPr marL="158750" indent="0">
              <a:buNone/>
            </a:pPr>
            <a:br>
              <a:rPr lang="en-CA" dirty="0"/>
            </a:b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1100" b="1" i="0" u="none" strike="noStrike" cap="none" dirty="0">
                <a:solidFill>
                  <a:srgbClr val="000000"/>
                </a:solidFill>
                <a:effectLst/>
                <a:latin typeface="Arial"/>
                <a:ea typeface="Arial"/>
                <a:cs typeface="Arial"/>
                <a:sym typeface="Arial"/>
              </a:rPr>
              <a:t>The final takeaway then </a:t>
            </a:r>
            <a:r>
              <a:rPr lang="en-CA" sz="1100" b="0" i="0" u="none" strike="noStrike" cap="none" dirty="0">
                <a:solidFill>
                  <a:srgbClr val="000000"/>
                </a:solidFill>
                <a:effectLst/>
                <a:latin typeface="Arial"/>
                <a:ea typeface="Arial"/>
                <a:cs typeface="Arial"/>
                <a:sym typeface="Arial"/>
              </a:rPr>
              <a:t>is that</a:t>
            </a:r>
            <a:r>
              <a:rPr lang="en-CA" sz="1100" b="1" i="0" u="none" strike="noStrike" cap="none" dirty="0">
                <a:solidFill>
                  <a:srgbClr val="000000"/>
                </a:solidFill>
                <a:effectLst/>
                <a:latin typeface="Arial"/>
                <a:ea typeface="Arial"/>
                <a:cs typeface="Arial"/>
                <a:sym typeface="Arial"/>
              </a:rPr>
              <a:t> </a:t>
            </a:r>
            <a:r>
              <a:rPr lang="en-CA" sz="1100" b="0" i="0" u="none" strike="noStrike" cap="none" dirty="0">
                <a:solidFill>
                  <a:srgbClr val="000000"/>
                </a:solidFill>
                <a:effectLst/>
                <a:latin typeface="Arial"/>
                <a:ea typeface="Arial"/>
                <a:cs typeface="Arial"/>
                <a:sym typeface="Arial"/>
              </a:rPr>
              <a:t>to provide education that our users will respond to, we need to know our users. We need to know who is open to learning from us, and what they are open to learning.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This last point leads me back to the liaison model. Kristin has said that as a liaison librarian, she’s often had to adjust her approach for different departments. Some departments care more about collections, so she’d talk more about collections. Some are more open willing to have a librarian in the classroom, so she’d bring more information literacy instruction to them. </a:t>
            </a:r>
            <a:endParaRPr lang="en-CA" b="0" dirty="0">
              <a:effectLst/>
            </a:endParaRPr>
          </a:p>
          <a:p>
            <a:pPr marL="158750" indent="0">
              <a:buNone/>
            </a:pPr>
            <a:br>
              <a:rPr lang="en-CA" b="0" dirty="0">
                <a:effectLst/>
              </a:rPr>
            </a:br>
            <a:r>
              <a:rPr lang="en-CA" sz="1100" b="0" i="0" u="none" strike="noStrike" cap="none" dirty="0">
                <a:solidFill>
                  <a:srgbClr val="000000"/>
                </a:solidFill>
                <a:effectLst/>
                <a:latin typeface="Arial"/>
                <a:ea typeface="Arial"/>
                <a:cs typeface="Arial"/>
                <a:sym typeface="Arial"/>
              </a:rPr>
              <a:t>Our approach is similar. We’re adjusting how we support our editors based on their openness to different aspects of our publishing support. But to provide this support, we need to build </a:t>
            </a:r>
            <a:r>
              <a:rPr lang="en-CA" sz="1100" b="1" i="0" u="none" strike="noStrike" cap="none" dirty="0">
                <a:solidFill>
                  <a:srgbClr val="000000"/>
                </a:solidFill>
                <a:effectLst/>
                <a:latin typeface="Arial"/>
                <a:ea typeface="Arial"/>
                <a:cs typeface="Arial"/>
                <a:sym typeface="Arial"/>
              </a:rPr>
              <a:t>relationships</a:t>
            </a:r>
            <a:r>
              <a:rPr lang="en-CA" sz="1100" b="0" i="0" u="none" strike="noStrike" cap="none" dirty="0">
                <a:solidFill>
                  <a:srgbClr val="000000"/>
                </a:solidFill>
                <a:effectLst/>
                <a:latin typeface="Arial"/>
                <a:ea typeface="Arial"/>
                <a:cs typeface="Arial"/>
                <a:sym typeface="Arial"/>
              </a:rPr>
              <a:t>, because it is through relationships that we can gage interests and pair them with  editors’ </a:t>
            </a:r>
            <a:r>
              <a:rPr lang="en-CA" sz="1100" b="1" i="0" u="none" strike="noStrike" cap="none" dirty="0">
                <a:solidFill>
                  <a:srgbClr val="000000"/>
                </a:solidFill>
                <a:effectLst/>
                <a:latin typeface="Arial"/>
                <a:ea typeface="Arial"/>
                <a:cs typeface="Arial"/>
                <a:sym typeface="Arial"/>
              </a:rPr>
              <a:t>needs</a:t>
            </a:r>
            <a:r>
              <a:rPr lang="en-CA" sz="1100" b="0" i="0" u="none" strike="noStrike" cap="none" dirty="0">
                <a:solidFill>
                  <a:srgbClr val="000000"/>
                </a:solidFill>
                <a:effectLst/>
                <a:latin typeface="Arial"/>
                <a:ea typeface="Arial"/>
                <a:cs typeface="Arial"/>
                <a:sym typeface="Arial"/>
              </a:rPr>
              <a:t>. And then we </a:t>
            </a:r>
            <a:r>
              <a:rPr lang="en-CA" sz="1100" b="1" i="0" u="none" strike="noStrike" cap="none" dirty="0">
                <a:solidFill>
                  <a:srgbClr val="000000"/>
                </a:solidFill>
                <a:effectLst/>
                <a:latin typeface="Arial"/>
                <a:ea typeface="Arial"/>
                <a:cs typeface="Arial"/>
                <a:sym typeface="Arial"/>
              </a:rPr>
              <a:t>educate</a:t>
            </a:r>
            <a:r>
              <a:rPr lang="en-CA" sz="1100" b="0" i="0" u="none" strike="noStrike" cap="none" dirty="0">
                <a:solidFill>
                  <a:srgbClr val="000000"/>
                </a:solidFill>
                <a:effectLst/>
                <a:latin typeface="Arial"/>
                <a:ea typeface="Arial"/>
                <a:cs typeface="Arial"/>
                <a:sym typeface="Arial"/>
              </a:rPr>
              <a:t>, so that our support doesn’t stop at the library, but translates into actual practices that show our editors’ own commitments to open access scholarship. Through these 3 principles we’re building a sustainable open access journal publishing service.</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a:t>Thank you.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CA" sz="1100" b="0" i="0" u="none" strike="noStrike" cap="none" dirty="0">
                <a:solidFill>
                  <a:srgbClr val="000000"/>
                </a:solidFill>
                <a:effectLst/>
                <a:latin typeface="Arial"/>
                <a:ea typeface="Arial"/>
                <a:cs typeface="Arial"/>
                <a:sym typeface="Arial"/>
              </a:rPr>
              <a:t>The first editor, and all that followed, answered  “Work with Kristin and Emily.”</a:t>
            </a:r>
          </a:p>
          <a:p>
            <a:pPr marL="0" lvl="0" indent="0" rtl="0">
              <a:spcBef>
                <a:spcPts val="0"/>
              </a:spcBef>
              <a:spcAft>
                <a:spcPts val="0"/>
              </a:spcAft>
              <a:buNone/>
            </a:pPr>
            <a:endParaRPr lang="en-CA" sz="1100" b="0" i="0" u="none" strike="noStrike" cap="none" dirty="0">
              <a:solidFill>
                <a:srgbClr val="000000"/>
              </a:solidFill>
              <a:effectLst/>
              <a:latin typeface="Arial"/>
              <a:cs typeface="Arial"/>
              <a:sym typeface="Arial"/>
            </a:endParaRPr>
          </a:p>
          <a:p>
            <a:pPr marL="0" lvl="0" indent="0" rtl="0">
              <a:spcBef>
                <a:spcPts val="0"/>
              </a:spcBef>
              <a:spcAft>
                <a:spcPts val="0"/>
              </a:spcAft>
              <a:buNone/>
            </a:pPr>
            <a:r>
              <a:rPr lang="en-CA" sz="1100" b="0" i="0" u="none" strike="noStrike" cap="none" dirty="0">
                <a:solidFill>
                  <a:srgbClr val="000000"/>
                </a:solidFill>
                <a:effectLst/>
                <a:latin typeface="Arial"/>
                <a:ea typeface="Arial"/>
                <a:cs typeface="Arial"/>
                <a:sym typeface="Arial"/>
              </a:rPr>
              <a:t>We were pleased to hear this, not just because it was an unexpected compliment, but because it showed that our work to support journal editors has been successful.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0" i="0" u="none" strike="noStrike" cap="none" dirty="0">
                <a:solidFill>
                  <a:srgbClr val="000000"/>
                </a:solidFill>
                <a:effectLst/>
                <a:latin typeface="Arial"/>
                <a:ea typeface="Arial"/>
                <a:cs typeface="Arial"/>
                <a:sym typeface="Arial"/>
              </a:rPr>
              <a:t>In this presentation I’m going to talk about that strategy for supporting editors, and how we’ve drawn on 3 strengths of the typical liaison librarian role to do so</a:t>
            </a:r>
            <a:r>
              <a:rPr lang="en-CA" sz="1100" b="1" i="0" u="none" strike="noStrike" cap="none" dirty="0">
                <a:solidFill>
                  <a:srgbClr val="000000"/>
                </a:solidFill>
                <a:effectLst/>
                <a:latin typeface="Arial"/>
                <a:ea typeface="Arial"/>
                <a:cs typeface="Arial"/>
                <a:sym typeface="Arial"/>
              </a:rPr>
              <a:t>: building relationships, meeting and anticipating needs, and education.</a:t>
            </a:r>
            <a:r>
              <a:rPr lang="en-CA" sz="1100" b="0" i="0" u="none" strike="noStrike" cap="none" dirty="0">
                <a:solidFill>
                  <a:srgbClr val="000000"/>
                </a:solidFill>
                <a:effectLst/>
                <a:latin typeface="Arial"/>
                <a:ea typeface="Arial"/>
                <a:cs typeface="Arial"/>
                <a:sym typeface="Arial"/>
              </a:rPr>
              <a:t> As I discuss these strengths of the liaison librarian role, I’ll share stories about how we’ve employed them while migrating our 32 library-hosted journals from the </a:t>
            </a:r>
            <a:r>
              <a:rPr lang="en-CA" sz="1100" b="0" i="0" u="none" strike="noStrike" cap="none" dirty="0" err="1">
                <a:solidFill>
                  <a:srgbClr val="000000"/>
                </a:solidFill>
                <a:effectLst/>
                <a:latin typeface="Arial"/>
                <a:ea typeface="Arial"/>
                <a:cs typeface="Arial"/>
                <a:sym typeface="Arial"/>
              </a:rPr>
              <a:t>bepress</a:t>
            </a:r>
            <a:r>
              <a:rPr lang="en-CA" sz="1100" b="0" i="0" u="none" strike="noStrike" cap="none" dirty="0">
                <a:solidFill>
                  <a:srgbClr val="000000"/>
                </a:solidFill>
                <a:effectLst/>
                <a:latin typeface="Arial"/>
                <a:ea typeface="Arial"/>
                <a:cs typeface="Arial"/>
                <a:sym typeface="Arial"/>
              </a:rPr>
              <a:t> Digital Commons platform to the Open Journals Systems platform, OJS 3.1.</a:t>
            </a:r>
            <a:br>
              <a:rPr lang="en-CA" dirty="0"/>
            </a:b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1" i="0" u="none" strike="noStrike" cap="none" dirty="0">
                <a:solidFill>
                  <a:srgbClr val="000000"/>
                </a:solidFill>
                <a:effectLst/>
                <a:latin typeface="Arial"/>
                <a:ea typeface="Arial"/>
                <a:cs typeface="Arial"/>
                <a:sym typeface="Arial"/>
              </a:rPr>
              <a:t>But first, some background on liaison librarians:</a:t>
            </a:r>
          </a:p>
          <a:p>
            <a:pPr marL="158750" indent="0" rtl="0">
              <a:buNone/>
            </a:pPr>
            <a:endParaRPr lang="en-CA" sz="1100" b="0" i="0" u="none" strike="noStrike" cap="none" dirty="0">
              <a:solidFill>
                <a:srgbClr val="000000"/>
              </a:solidFill>
              <a:effectLst/>
              <a:latin typeface="Arial"/>
              <a:ea typeface="Arial"/>
              <a:cs typeface="Arial"/>
              <a:sym typeface="Arial"/>
            </a:endParaRPr>
          </a:p>
          <a:p>
            <a:pPr marL="158750" indent="0" rtl="0">
              <a:buNone/>
            </a:pPr>
            <a:r>
              <a:rPr lang="en-CA" sz="1100" b="0" i="0" u="none" strike="noStrike" cap="none" dirty="0">
                <a:solidFill>
                  <a:srgbClr val="000000"/>
                </a:solidFill>
                <a:effectLst/>
                <a:latin typeface="Arial"/>
                <a:ea typeface="Arial"/>
                <a:cs typeface="Arial"/>
                <a:sym typeface="Arial"/>
              </a:rPr>
              <a:t>For at least 40 years, many academic librarians have defined their role as that of a liaison. Today, the term liaison librarian typically refers to librarians who work with users in a particular discipline, so that users benefit from the librarian’s subject expertise.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Here’s how the liaison model has worked at Western. Liaison librarians have worked with one or more academic departments to (among the roles listed on this slide): manage collections in those subject areas, answer in-depth reference questions, and generally build relationships with individuals in that department.</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Just this spring though, Western Libraries moved from a liaison model to one based on functional expertise. That is, the library is now divided into units focused on User Experience, Collections, and Scholarly Communications (among other functions). This trend to re-evaluate the liaison role is evident across North America.</a:t>
            </a:r>
            <a:endParaRPr lang="en-CA" b="0" dirty="0">
              <a:effectLst/>
            </a:endParaRPr>
          </a:p>
          <a:p>
            <a:pPr marL="158750" indent="0">
              <a:buNone/>
            </a:pPr>
            <a:br>
              <a:rPr lang="en-CA" dirty="0"/>
            </a:br>
            <a:br>
              <a:rPr lang="en-CA" dirty="0"/>
            </a:b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Still, it’s no coincidence that the model was successful for many decades, nor that some libraries are choosing to keep their liaison subject models. Its emphasis on </a:t>
            </a:r>
            <a:r>
              <a:rPr lang="en-CA" sz="1100" b="1" i="0" u="none" strike="noStrike" cap="none" dirty="0">
                <a:solidFill>
                  <a:srgbClr val="000000"/>
                </a:solidFill>
                <a:effectLst/>
                <a:latin typeface="Arial"/>
                <a:ea typeface="Arial"/>
                <a:cs typeface="Arial"/>
                <a:sym typeface="Arial"/>
              </a:rPr>
              <a:t>building relationships</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anticipating and meeting user needs</a:t>
            </a:r>
            <a:r>
              <a:rPr lang="en-CA" sz="1100" b="0" i="0" u="none" strike="noStrike" cap="none" dirty="0">
                <a:solidFill>
                  <a:srgbClr val="000000"/>
                </a:solidFill>
                <a:effectLst/>
                <a:latin typeface="Arial"/>
                <a:ea typeface="Arial"/>
                <a:cs typeface="Arial"/>
                <a:sym typeface="Arial"/>
              </a:rPr>
              <a:t>, and </a:t>
            </a:r>
            <a:r>
              <a:rPr lang="en-CA" sz="1100" b="1" i="0" u="none" strike="noStrike" cap="none" dirty="0">
                <a:solidFill>
                  <a:srgbClr val="000000"/>
                </a:solidFill>
                <a:effectLst/>
                <a:latin typeface="Arial"/>
                <a:ea typeface="Arial"/>
                <a:cs typeface="Arial"/>
                <a:sym typeface="Arial"/>
              </a:rPr>
              <a:t>providing relevant education </a:t>
            </a:r>
            <a:r>
              <a:rPr lang="en-CA" sz="1100" b="0" i="0" u="none" strike="noStrike" cap="none" dirty="0">
                <a:solidFill>
                  <a:srgbClr val="000000"/>
                </a:solidFill>
                <a:effectLst/>
                <a:latin typeface="Arial"/>
                <a:ea typeface="Arial"/>
                <a:cs typeface="Arial"/>
                <a:sym typeface="Arial"/>
              </a:rPr>
              <a:t>make it successful</a:t>
            </a:r>
            <a:r>
              <a:rPr lang="en-CA" sz="1100" b="1" i="0" u="none" strike="noStrike" cap="none" dirty="0">
                <a:solidFill>
                  <a:srgbClr val="000000"/>
                </a:solidFill>
                <a:effectLst/>
                <a:latin typeface="Arial"/>
                <a:ea typeface="Arial"/>
                <a:cs typeface="Arial"/>
                <a:sym typeface="Arial"/>
              </a:rPr>
              <a:t>.</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These principles remain relevant today, now used in roles beyond those of the traditional liaison librarian. For example, where some literature suggests that librarians are unequipped to meet journal editors’ needs, librarians at Western Reserve University in the States recently wrote about their success supporting a faculty-run open access journal by using liaison principles. We’ve had success doing the same, but on a larger scale to support </a:t>
            </a:r>
            <a:r>
              <a:rPr lang="en-CA" sz="1100" b="0" i="1" u="none" strike="noStrike" cap="none" dirty="0">
                <a:solidFill>
                  <a:srgbClr val="000000"/>
                </a:solidFill>
                <a:effectLst/>
                <a:latin typeface="Arial"/>
                <a:ea typeface="Arial"/>
                <a:cs typeface="Arial"/>
                <a:sym typeface="Arial"/>
              </a:rPr>
              <a:t>all </a:t>
            </a:r>
            <a:r>
              <a:rPr lang="en-CA" sz="1100" b="0" i="0" u="none" strike="noStrike" cap="none" dirty="0">
                <a:solidFill>
                  <a:srgbClr val="000000"/>
                </a:solidFill>
                <a:effectLst/>
                <a:latin typeface="Arial"/>
                <a:ea typeface="Arial"/>
                <a:cs typeface="Arial"/>
                <a:sym typeface="Arial"/>
              </a:rPr>
              <a:t>of our library-hosted open access journals. </a:t>
            </a:r>
            <a:endParaRPr lang="en-CA" b="0" dirty="0">
              <a:effectLst/>
            </a:endParaRPr>
          </a:p>
          <a:p>
            <a:pPr marL="158750" indent="0">
              <a:buNone/>
            </a:pPr>
            <a:br>
              <a:rPr lang="en-CA" dirty="0"/>
            </a:b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sz="1100" b="0" i="0" u="none" strike="noStrike" cap="none" dirty="0">
                <a:solidFill>
                  <a:srgbClr val="000000"/>
                </a:solidFill>
                <a:effectLst/>
                <a:latin typeface="Arial"/>
                <a:ea typeface="Arial"/>
                <a:cs typeface="Arial"/>
                <a:sym typeface="Arial"/>
              </a:rPr>
              <a:t>For context, since 2008 Western Libraries has been a </a:t>
            </a:r>
            <a:r>
              <a:rPr lang="en-CA" sz="1100" b="0" i="0" u="none" strike="noStrike" cap="none" dirty="0" err="1">
                <a:solidFill>
                  <a:srgbClr val="000000"/>
                </a:solidFill>
                <a:effectLst/>
                <a:latin typeface="Arial"/>
                <a:ea typeface="Arial"/>
                <a:cs typeface="Arial"/>
                <a:sym typeface="Arial"/>
              </a:rPr>
              <a:t>bepress</a:t>
            </a:r>
            <a:r>
              <a:rPr lang="en-CA" sz="1100" b="0" i="0" u="none" strike="noStrike" cap="none" dirty="0">
                <a:solidFill>
                  <a:srgbClr val="000000"/>
                </a:solidFill>
                <a:effectLst/>
                <a:latin typeface="Arial"/>
                <a:ea typeface="Arial"/>
                <a:cs typeface="Arial"/>
                <a:sym typeface="Arial"/>
              </a:rPr>
              <a:t> customer, using their Digital Commons software to run our institutional repository, host e-theses, and host 32 online journals. These journals are run by faculty, graduate students, and undergraduate students. Some have started up since 2008, some have ceased, some have gone through extended periods of inactivity ... it’s a real mix.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For most of the last 10 years, our repository and journal hosting has been managed by one person, who in recent years has managed the IR and journal hosting in addition to other responsibilities. Then, in summer 2017, Kristin took on responsibilities for the library’s journal hosting. Kristin was a liaison librarian at the time, but was also on the library’s scholarly communications committee and familiar with journal publishing as an author, reviewer, and editor herself. </a:t>
            </a:r>
            <a:endParaRPr lang="en-CA" b="0" dirty="0">
              <a:effectLst/>
            </a:endParaRPr>
          </a:p>
          <a:p>
            <a:pPr marL="158750" indent="0" rtl="0">
              <a:buNone/>
            </a:pPr>
            <a:br>
              <a:rPr lang="en-CA" b="0" dirty="0">
                <a:effectLst/>
              </a:rPr>
            </a:br>
            <a:r>
              <a:rPr lang="en-CA" sz="1100" b="0" i="0" u="none" strike="noStrike" cap="none" dirty="0">
                <a:solidFill>
                  <a:srgbClr val="000000"/>
                </a:solidFill>
                <a:effectLst/>
                <a:latin typeface="Arial"/>
                <a:ea typeface="Arial"/>
                <a:cs typeface="Arial"/>
                <a:sym typeface="Arial"/>
              </a:rPr>
              <a:t>Since this was the first time that Western would have a librarian dedicated to journal hosting, separate from also managing the IR, Kristin wanted to get to know editors. </a:t>
            </a:r>
            <a:endParaRPr lang="en-CA" b="0" dirty="0">
              <a:effectLst/>
            </a:endParaRPr>
          </a:p>
          <a:p>
            <a:pPr marL="158750" indent="0">
              <a:buNone/>
            </a:pPr>
            <a:br>
              <a:rPr lang="en-CA" dirty="0"/>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sz="1100" b="0" i="0" u="none" strike="noStrike" cap="none" dirty="0">
                <a:solidFill>
                  <a:srgbClr val="000000"/>
                </a:solidFill>
                <a:effectLst/>
                <a:latin typeface="Arial"/>
                <a:ea typeface="Arial"/>
                <a:cs typeface="Arial"/>
                <a:sym typeface="Arial"/>
              </a:rPr>
              <a:t>At the same time, Elsevier had just acquired </a:t>
            </a:r>
            <a:r>
              <a:rPr lang="en-CA" sz="1100" b="0" i="0" u="none" strike="noStrike" cap="none" dirty="0" err="1">
                <a:solidFill>
                  <a:srgbClr val="000000"/>
                </a:solidFill>
                <a:effectLst/>
                <a:latin typeface="Arial"/>
                <a:ea typeface="Arial"/>
                <a:cs typeface="Arial"/>
                <a:sym typeface="Arial"/>
              </a:rPr>
              <a:t>bepress</a:t>
            </a:r>
            <a:r>
              <a:rPr lang="en-CA" sz="1100" b="0" i="0" u="none" strike="noStrike" cap="none" dirty="0">
                <a:solidFill>
                  <a:srgbClr val="000000"/>
                </a:solidFill>
                <a:effectLst/>
                <a:latin typeface="Arial"/>
                <a:ea typeface="Arial"/>
                <a:cs typeface="Arial"/>
                <a:sym typeface="Arial"/>
              </a:rPr>
              <a:t>, and some of our editors were quick to get in touch asking, “What will happen now that Elsevier has bought </a:t>
            </a:r>
            <a:r>
              <a:rPr lang="en-CA" sz="1100" b="0" i="0" u="none" strike="noStrike" cap="none" dirty="0" err="1">
                <a:solidFill>
                  <a:srgbClr val="000000"/>
                </a:solidFill>
                <a:effectLst/>
                <a:latin typeface="Arial"/>
                <a:ea typeface="Arial"/>
                <a:cs typeface="Arial"/>
                <a:sym typeface="Arial"/>
              </a:rPr>
              <a:t>bepress</a:t>
            </a:r>
            <a:r>
              <a:rPr lang="en-CA" sz="1100" b="0" i="0" u="none" strike="noStrike" cap="none" dirty="0">
                <a:solidFill>
                  <a:srgbClr val="000000"/>
                </a:solidFill>
                <a:effectLst/>
                <a:latin typeface="Arial"/>
                <a:ea typeface="Arial"/>
                <a:cs typeface="Arial"/>
                <a:sym typeface="Arial"/>
              </a:rPr>
              <a:t>? Will they put ads on our pages? Will they sell our data?” With concerns like this, and a librarian newly responsible for supporting journals, there was a natural cause for outreach to editors. </a:t>
            </a:r>
            <a:endParaRPr lang="en-CA" b="0" dirty="0">
              <a:effectLst/>
            </a:endParaRPr>
          </a:p>
          <a:p>
            <a:pPr marL="158750" indent="0">
              <a:buNone/>
            </a:pPr>
            <a:br>
              <a:rPr lang="en-CA" dirty="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khoffma8@uwo.c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mailto:ecarlis2@uwo.c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3000">
                <a:solidFill>
                  <a:srgbClr val="073763"/>
                </a:solidFill>
              </a:rPr>
              <a:t>It’s all in the Relationships: A Liaison Role for Librarian-Publishers</a:t>
            </a:r>
            <a:endParaRPr sz="3000">
              <a:solidFill>
                <a:srgbClr val="073763"/>
              </a:solidFill>
            </a:endParaRPr>
          </a:p>
        </p:txBody>
      </p:sp>
      <p:sp>
        <p:nvSpPr>
          <p:cNvPr id="55" name="Shape 55"/>
          <p:cNvSpPr txBox="1">
            <a:spLocks noGrp="1"/>
          </p:cNvSpPr>
          <p:nvPr>
            <p:ph type="subTitle" idx="1"/>
          </p:nvPr>
        </p:nvSpPr>
        <p:spPr>
          <a:xfrm>
            <a:off x="311700" y="2931875"/>
            <a:ext cx="8520600" cy="1857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434343"/>
                </a:solidFill>
              </a:rPr>
              <a:t>Emily Carlisle, Western Libraries</a:t>
            </a:r>
            <a:endParaRPr sz="1800">
              <a:solidFill>
                <a:srgbClr val="434343"/>
              </a:solidFill>
            </a:endParaRPr>
          </a:p>
          <a:p>
            <a:pPr marL="0" lvl="0" indent="0">
              <a:spcBef>
                <a:spcPts val="0"/>
              </a:spcBef>
              <a:spcAft>
                <a:spcPts val="0"/>
              </a:spcAft>
              <a:buNone/>
            </a:pPr>
            <a:r>
              <a:rPr lang="en" sz="1800">
                <a:solidFill>
                  <a:srgbClr val="434343"/>
                </a:solidFill>
              </a:rPr>
              <a:t>Kristin Hoffmann, Western Libraries</a:t>
            </a:r>
            <a:endParaRPr sz="1800">
              <a:solidFill>
                <a:srgbClr val="434343"/>
              </a:solidFill>
            </a:endParaRPr>
          </a:p>
          <a:p>
            <a:pPr marL="0" lvl="0" indent="0">
              <a:spcBef>
                <a:spcPts val="0"/>
              </a:spcBef>
              <a:spcAft>
                <a:spcPts val="0"/>
              </a:spcAft>
              <a:buNone/>
            </a:pPr>
            <a:endParaRPr sz="1800"/>
          </a:p>
          <a:p>
            <a:pPr marL="0" lvl="0" indent="0" rtl="0">
              <a:spcBef>
                <a:spcPts val="0"/>
              </a:spcBef>
              <a:spcAft>
                <a:spcPts val="0"/>
              </a:spcAft>
              <a:buNone/>
            </a:pPr>
            <a:endParaRPr sz="1800"/>
          </a:p>
          <a:p>
            <a:pPr marL="0" lvl="0" indent="0">
              <a:spcBef>
                <a:spcPts val="0"/>
              </a:spcBef>
              <a:spcAft>
                <a:spcPts val="0"/>
              </a:spcAft>
              <a:buNone/>
            </a:pPr>
            <a:endParaRPr sz="1800">
              <a:solidFill>
                <a:srgbClr val="434343"/>
              </a:solidFill>
            </a:endParaRPr>
          </a:p>
          <a:p>
            <a:pPr marL="0" lvl="0" indent="0">
              <a:spcBef>
                <a:spcPts val="0"/>
              </a:spcBef>
              <a:spcAft>
                <a:spcPts val="0"/>
              </a:spcAft>
              <a:buNone/>
            </a:pPr>
            <a:r>
              <a:rPr lang="en" sz="1800">
                <a:solidFill>
                  <a:srgbClr val="434343"/>
                </a:solidFill>
              </a:rPr>
              <a:t>ELPUB June 2018</a:t>
            </a:r>
            <a:endParaRPr sz="1800">
              <a:solidFill>
                <a:srgbClr val="434343"/>
              </a:solidFill>
            </a:endParaRPr>
          </a:p>
        </p:txBody>
      </p:sp>
      <p:cxnSp>
        <p:nvCxnSpPr>
          <p:cNvPr id="56" name="Shape 56"/>
          <p:cNvCxnSpPr/>
          <p:nvPr/>
        </p:nvCxnSpPr>
        <p:spPr>
          <a:xfrm>
            <a:off x="3024450" y="4018125"/>
            <a:ext cx="3095100" cy="0"/>
          </a:xfrm>
          <a:prstGeom prst="straightConnector1">
            <a:avLst/>
          </a:prstGeom>
          <a:noFill/>
          <a:ln w="28575" cap="flat" cmpd="sng">
            <a:solidFill>
              <a:srgbClr val="1C4587"/>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t="8085" b="1978"/>
          <a:stretch/>
        </p:blipFill>
        <p:spPr>
          <a:xfrm>
            <a:off x="0" y="0"/>
            <a:ext cx="9235451" cy="519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t="21722" r="1468"/>
          <a:stretch/>
        </p:blipFill>
        <p:spPr>
          <a:xfrm>
            <a:off x="0" y="301551"/>
            <a:ext cx="9144000" cy="45403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0" y="271988"/>
            <a:ext cx="9144000" cy="45995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7" name="Shape 137"/>
          <p:cNvPicPr preferRelativeResize="0"/>
          <p:nvPr/>
        </p:nvPicPr>
        <p:blipFill rotWithShape="1">
          <a:blip r:embed="rId3">
            <a:alphaModFix/>
          </a:blip>
          <a:srcRect t="21722" r="1468"/>
          <a:stretch/>
        </p:blipFill>
        <p:spPr>
          <a:xfrm>
            <a:off x="0" y="301551"/>
            <a:ext cx="9144000" cy="45403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5010351" y="2455615"/>
            <a:ext cx="1075200" cy="521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solidFill>
                  <a:srgbClr val="FFFFFF"/>
                </a:solidFill>
                <a:latin typeface="Roboto"/>
                <a:ea typeface="Roboto"/>
                <a:cs typeface="Roboto"/>
                <a:sym typeface="Roboto"/>
              </a:rPr>
              <a:t>Identifying Needs</a:t>
            </a:r>
            <a:endParaRPr sz="1100">
              <a:solidFill>
                <a:srgbClr val="FFFFFF"/>
              </a:solidFill>
              <a:latin typeface="Roboto"/>
              <a:ea typeface="Roboto"/>
              <a:cs typeface="Roboto"/>
              <a:sym typeface="Roboto"/>
            </a:endParaRPr>
          </a:p>
        </p:txBody>
      </p:sp>
      <p:grpSp>
        <p:nvGrpSpPr>
          <p:cNvPr id="143" name="Shape 143"/>
          <p:cNvGrpSpPr/>
          <p:nvPr/>
        </p:nvGrpSpPr>
        <p:grpSpPr>
          <a:xfrm>
            <a:off x="4159661" y="1968746"/>
            <a:ext cx="2844963" cy="2704430"/>
            <a:chOff x="4303290" y="2158374"/>
            <a:chExt cx="1854000" cy="1854000"/>
          </a:xfrm>
        </p:grpSpPr>
        <p:sp>
          <p:nvSpPr>
            <p:cNvPr id="144" name="Shape 144"/>
            <p:cNvSpPr/>
            <p:nvPr/>
          </p:nvSpPr>
          <p:spPr>
            <a:xfrm>
              <a:off x="4303290" y="2158374"/>
              <a:ext cx="1854000" cy="1854000"/>
            </a:xfrm>
            <a:prstGeom prst="ellipse">
              <a:avLst/>
            </a:prstGeom>
            <a:solidFill>
              <a:srgbClr val="1155CC"/>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txBox="1"/>
            <p:nvPr/>
          </p:nvSpPr>
          <p:spPr>
            <a:xfrm>
              <a:off x="4709001" y="2922122"/>
              <a:ext cx="1358700" cy="521400"/>
            </a:xfrm>
            <a:prstGeom prst="rect">
              <a:avLst/>
            </a:prstGeom>
            <a:solidFill>
              <a:srgbClr val="1155C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FFFFF"/>
                  </a:solidFill>
                </a:rPr>
                <a:t>Providing Education</a:t>
              </a:r>
              <a:endParaRPr sz="1800">
                <a:solidFill>
                  <a:srgbClr val="FFFFFF"/>
                </a:solidFill>
              </a:endParaRPr>
            </a:p>
          </p:txBody>
        </p:sp>
      </p:grpSp>
      <p:grpSp>
        <p:nvGrpSpPr>
          <p:cNvPr id="146" name="Shape 146"/>
          <p:cNvGrpSpPr/>
          <p:nvPr/>
        </p:nvGrpSpPr>
        <p:grpSpPr>
          <a:xfrm>
            <a:off x="2139373" y="1968746"/>
            <a:ext cx="2844963" cy="2704430"/>
            <a:chOff x="2986712" y="2158374"/>
            <a:chExt cx="1854000" cy="1854000"/>
          </a:xfrm>
        </p:grpSpPr>
        <p:sp>
          <p:nvSpPr>
            <p:cNvPr id="147" name="Shape 147"/>
            <p:cNvSpPr/>
            <p:nvPr/>
          </p:nvSpPr>
          <p:spPr>
            <a:xfrm>
              <a:off x="2986712" y="2158374"/>
              <a:ext cx="1854000" cy="1854000"/>
            </a:xfrm>
            <a:prstGeom prst="ellipse">
              <a:avLst/>
            </a:prstGeom>
            <a:solidFill>
              <a:srgbClr val="3D85C6"/>
            </a:solidFill>
            <a:ln w="2857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txBox="1"/>
            <p:nvPr/>
          </p:nvSpPr>
          <p:spPr>
            <a:xfrm>
              <a:off x="3376107" y="2899785"/>
              <a:ext cx="1075200" cy="521400"/>
            </a:xfrm>
            <a:prstGeom prst="rect">
              <a:avLst/>
            </a:prstGeom>
            <a:solidFill>
              <a:srgbClr val="3D85C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FFFFF"/>
                  </a:solidFill>
                </a:rPr>
                <a:t>Building Relationships</a:t>
              </a:r>
              <a:endParaRPr sz="1800">
                <a:solidFill>
                  <a:srgbClr val="FFFFFF"/>
                </a:solidFill>
              </a:endParaRPr>
            </a:p>
          </p:txBody>
        </p:sp>
      </p:grpSp>
      <p:grpSp>
        <p:nvGrpSpPr>
          <p:cNvPr id="149" name="Shape 149"/>
          <p:cNvGrpSpPr/>
          <p:nvPr/>
        </p:nvGrpSpPr>
        <p:grpSpPr>
          <a:xfrm>
            <a:off x="3167690" y="470318"/>
            <a:ext cx="2844963" cy="2704430"/>
            <a:chOff x="3656844" y="1131139"/>
            <a:chExt cx="1854000" cy="1854000"/>
          </a:xfrm>
        </p:grpSpPr>
        <p:sp>
          <p:nvSpPr>
            <p:cNvPr id="150" name="Shape 150"/>
            <p:cNvSpPr/>
            <p:nvPr/>
          </p:nvSpPr>
          <p:spPr>
            <a:xfrm>
              <a:off x="3656844" y="1131139"/>
              <a:ext cx="1854000" cy="1854000"/>
            </a:xfrm>
            <a:prstGeom prst="ellipse">
              <a:avLst/>
            </a:prstGeom>
            <a:solidFill>
              <a:srgbClr val="073763"/>
            </a:solid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txBox="1"/>
            <p:nvPr/>
          </p:nvSpPr>
          <p:spPr>
            <a:xfrm>
              <a:off x="3791243" y="1797439"/>
              <a:ext cx="1585200" cy="521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FFFFF"/>
                  </a:solidFill>
                </a:rPr>
                <a:t>Anticipating &amp; Meeting Needs </a:t>
              </a:r>
              <a:endParaRPr sz="1800">
                <a:solidFill>
                  <a:srgbClr val="FFFFFF"/>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2351100" y="445200"/>
            <a:ext cx="4441800" cy="4253100"/>
          </a:xfrm>
          <a:prstGeom prst="ellipse">
            <a:avLst/>
          </a:prstGeom>
          <a:solidFill>
            <a:srgbClr val="3D85C6"/>
          </a:solidFill>
          <a:ln w="952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txBox="1"/>
          <p:nvPr/>
        </p:nvSpPr>
        <p:spPr>
          <a:xfrm>
            <a:off x="2432550" y="1875600"/>
            <a:ext cx="4278900" cy="139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000">
                <a:solidFill>
                  <a:srgbClr val="FFFFFF"/>
                </a:solidFill>
              </a:rPr>
              <a:t>Building Relationships </a:t>
            </a:r>
            <a:endParaRPr sz="30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t="8652" b="2236"/>
          <a:stretch/>
        </p:blipFill>
        <p:spPr>
          <a:xfrm>
            <a:off x="-45725" y="0"/>
            <a:ext cx="9235451"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311700" y="1608575"/>
            <a:ext cx="8520600" cy="2960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3600">
                <a:solidFill>
                  <a:srgbClr val="434343"/>
                </a:solidFill>
              </a:rPr>
              <a:t>Action rooted in listening builds trust</a:t>
            </a:r>
            <a:endParaRPr sz="3600">
              <a:solidFill>
                <a:srgbClr val="434343"/>
              </a:solidFill>
            </a:endParaRPr>
          </a:p>
        </p:txBody>
      </p:sp>
      <p:sp>
        <p:nvSpPr>
          <p:cNvPr id="168" name="Shape 168"/>
          <p:cNvSpPr txBox="1"/>
          <p:nvPr/>
        </p:nvSpPr>
        <p:spPr>
          <a:xfrm>
            <a:off x="9925" y="387250"/>
            <a:ext cx="6752100" cy="993000"/>
          </a:xfrm>
          <a:prstGeom prst="rect">
            <a:avLst/>
          </a:prstGeom>
          <a:solidFill>
            <a:srgbClr val="073763"/>
          </a:solid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a:solidFill>
                  <a:schemeClr val="lt1"/>
                </a:solidFill>
              </a:rPr>
              <a:t>The Takeaway</a:t>
            </a:r>
            <a:endParaRPr sz="4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2351100" y="445200"/>
            <a:ext cx="4441800" cy="4253100"/>
          </a:xfrm>
          <a:prstGeom prst="ellipse">
            <a:avLst/>
          </a:prstGeom>
          <a:solidFill>
            <a:srgbClr val="073763"/>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txBox="1"/>
          <p:nvPr/>
        </p:nvSpPr>
        <p:spPr>
          <a:xfrm>
            <a:off x="2432550" y="1875600"/>
            <a:ext cx="4278900" cy="139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000">
                <a:solidFill>
                  <a:srgbClr val="FFFFFF"/>
                </a:solidFill>
              </a:rPr>
              <a:t>Anticipating &amp; Meeting Needs</a:t>
            </a:r>
            <a:endParaRPr sz="30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t="8966"/>
          <a:stretch/>
        </p:blipFill>
        <p:spPr>
          <a:xfrm>
            <a:off x="51738" y="0"/>
            <a:ext cx="9040518"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1601700" y="1945350"/>
            <a:ext cx="5940600" cy="1252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600">
                <a:solidFill>
                  <a:srgbClr val="434343"/>
                </a:solidFill>
              </a:rPr>
              <a:t>“What advice do you have for new journal editors?”</a:t>
            </a:r>
            <a:endParaRPr sz="360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311700" y="1608575"/>
            <a:ext cx="8520600" cy="2960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3600">
                <a:solidFill>
                  <a:srgbClr val="434343"/>
                </a:solidFill>
              </a:rPr>
              <a:t>The more that we build relationships with our users, the better that we can plan for their current and future needs </a:t>
            </a:r>
            <a:endParaRPr sz="3600">
              <a:solidFill>
                <a:srgbClr val="434343"/>
              </a:solidFill>
            </a:endParaRPr>
          </a:p>
          <a:p>
            <a:pPr marL="0" lvl="0" indent="0" rtl="0">
              <a:spcBef>
                <a:spcPts val="0"/>
              </a:spcBef>
              <a:spcAft>
                <a:spcPts val="1600"/>
              </a:spcAft>
              <a:buNone/>
            </a:pPr>
            <a:endParaRPr>
              <a:solidFill>
                <a:srgbClr val="434343"/>
              </a:solidFill>
            </a:endParaRPr>
          </a:p>
        </p:txBody>
      </p:sp>
      <p:sp>
        <p:nvSpPr>
          <p:cNvPr id="185" name="Shape 185"/>
          <p:cNvSpPr txBox="1"/>
          <p:nvPr/>
        </p:nvSpPr>
        <p:spPr>
          <a:xfrm>
            <a:off x="9925" y="387250"/>
            <a:ext cx="6752100" cy="993000"/>
          </a:xfrm>
          <a:prstGeom prst="rect">
            <a:avLst/>
          </a:prstGeom>
          <a:solidFill>
            <a:srgbClr val="073763"/>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800">
                <a:solidFill>
                  <a:schemeClr val="lt1"/>
                </a:solidFill>
              </a:rPr>
              <a:t>The Takeaway</a:t>
            </a:r>
            <a:endParaRPr sz="48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2351100" y="445200"/>
            <a:ext cx="4441800" cy="4253100"/>
          </a:xfrm>
          <a:prstGeom prst="ellipse">
            <a:avLst/>
          </a:prstGeom>
          <a:solidFill>
            <a:srgbClr val="1155CC"/>
          </a:solidFill>
          <a:ln w="952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a:off x="2432550" y="1875600"/>
            <a:ext cx="4278900" cy="139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000">
                <a:solidFill>
                  <a:srgbClr val="FFFFFF"/>
                </a:solidFill>
              </a:rPr>
              <a:t>Providing Education </a:t>
            </a:r>
            <a:endParaRPr sz="3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t="11660" b="2154"/>
          <a:stretch/>
        </p:blipFill>
        <p:spPr>
          <a:xfrm>
            <a:off x="0" y="-38476"/>
            <a:ext cx="9620330" cy="5181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311700" y="1608575"/>
            <a:ext cx="8520600" cy="2960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3600">
                <a:solidFill>
                  <a:srgbClr val="434343"/>
                </a:solidFill>
              </a:rPr>
              <a:t>To provide education that our users will respond to, we need to </a:t>
            </a:r>
            <a:r>
              <a:rPr lang="en" sz="3600" b="1">
                <a:solidFill>
                  <a:srgbClr val="434343"/>
                </a:solidFill>
              </a:rPr>
              <a:t>know our users</a:t>
            </a:r>
            <a:endParaRPr sz="3600" b="1">
              <a:solidFill>
                <a:srgbClr val="434343"/>
              </a:solidFill>
            </a:endParaRPr>
          </a:p>
        </p:txBody>
      </p:sp>
      <p:sp>
        <p:nvSpPr>
          <p:cNvPr id="202" name="Shape 202"/>
          <p:cNvSpPr txBox="1"/>
          <p:nvPr/>
        </p:nvSpPr>
        <p:spPr>
          <a:xfrm>
            <a:off x="9925" y="387250"/>
            <a:ext cx="6752100" cy="993000"/>
          </a:xfrm>
          <a:prstGeom prst="rect">
            <a:avLst/>
          </a:prstGeom>
          <a:solidFill>
            <a:srgbClr val="073763"/>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800">
                <a:solidFill>
                  <a:schemeClr val="lt1"/>
                </a:solidFill>
              </a:rPr>
              <a:t>The Takeaway</a:t>
            </a:r>
            <a:endParaRPr sz="48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5010351" y="2455615"/>
            <a:ext cx="1075200" cy="521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solidFill>
                  <a:srgbClr val="FFFFFF"/>
                </a:solidFill>
                <a:latin typeface="Roboto"/>
                <a:ea typeface="Roboto"/>
                <a:cs typeface="Roboto"/>
                <a:sym typeface="Roboto"/>
              </a:rPr>
              <a:t>Identifying Needs</a:t>
            </a:r>
            <a:endParaRPr sz="1100">
              <a:solidFill>
                <a:srgbClr val="FFFFFF"/>
              </a:solidFill>
              <a:latin typeface="Roboto"/>
              <a:ea typeface="Roboto"/>
              <a:cs typeface="Roboto"/>
              <a:sym typeface="Roboto"/>
            </a:endParaRPr>
          </a:p>
        </p:txBody>
      </p:sp>
      <p:grpSp>
        <p:nvGrpSpPr>
          <p:cNvPr id="208" name="Shape 208"/>
          <p:cNvGrpSpPr/>
          <p:nvPr/>
        </p:nvGrpSpPr>
        <p:grpSpPr>
          <a:xfrm>
            <a:off x="4190774" y="2838358"/>
            <a:ext cx="2630270" cy="2132285"/>
            <a:chOff x="4303290" y="2158374"/>
            <a:chExt cx="1854000" cy="1854000"/>
          </a:xfrm>
        </p:grpSpPr>
        <p:sp>
          <p:nvSpPr>
            <p:cNvPr id="209" name="Shape 209"/>
            <p:cNvSpPr/>
            <p:nvPr/>
          </p:nvSpPr>
          <p:spPr>
            <a:xfrm>
              <a:off x="4303290" y="2158374"/>
              <a:ext cx="1854000" cy="1854000"/>
            </a:xfrm>
            <a:prstGeom prst="ellipse">
              <a:avLst/>
            </a:prstGeom>
            <a:solidFill>
              <a:srgbClr val="1155CC"/>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txBox="1"/>
            <p:nvPr/>
          </p:nvSpPr>
          <p:spPr>
            <a:xfrm>
              <a:off x="4709001" y="2922122"/>
              <a:ext cx="1358700" cy="521400"/>
            </a:xfrm>
            <a:prstGeom prst="rect">
              <a:avLst/>
            </a:prstGeom>
            <a:solidFill>
              <a:srgbClr val="1155C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Providing Education</a:t>
              </a:r>
              <a:endParaRPr sz="1600">
                <a:solidFill>
                  <a:srgbClr val="FFFFFF"/>
                </a:solidFill>
              </a:endParaRPr>
            </a:p>
          </p:txBody>
        </p:sp>
      </p:grpSp>
      <p:grpSp>
        <p:nvGrpSpPr>
          <p:cNvPr id="211" name="Shape 211"/>
          <p:cNvGrpSpPr/>
          <p:nvPr/>
        </p:nvGrpSpPr>
        <p:grpSpPr>
          <a:xfrm>
            <a:off x="2322945" y="2838358"/>
            <a:ext cx="2630270" cy="2132285"/>
            <a:chOff x="2986712" y="2158374"/>
            <a:chExt cx="1854000" cy="1854000"/>
          </a:xfrm>
        </p:grpSpPr>
        <p:sp>
          <p:nvSpPr>
            <p:cNvPr id="212" name="Shape 212"/>
            <p:cNvSpPr/>
            <p:nvPr/>
          </p:nvSpPr>
          <p:spPr>
            <a:xfrm>
              <a:off x="2986712" y="2158374"/>
              <a:ext cx="1854000" cy="1854000"/>
            </a:xfrm>
            <a:prstGeom prst="ellipse">
              <a:avLst/>
            </a:prstGeom>
            <a:solidFill>
              <a:srgbClr val="3D85C6"/>
            </a:solidFill>
            <a:ln w="2857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txBox="1"/>
            <p:nvPr/>
          </p:nvSpPr>
          <p:spPr>
            <a:xfrm>
              <a:off x="3376107" y="2899785"/>
              <a:ext cx="1075200" cy="521400"/>
            </a:xfrm>
            <a:prstGeom prst="rect">
              <a:avLst/>
            </a:prstGeom>
            <a:solidFill>
              <a:srgbClr val="3D85C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Building Relationships</a:t>
              </a:r>
              <a:endParaRPr sz="1600">
                <a:solidFill>
                  <a:srgbClr val="FFFFFF"/>
                </a:solidFill>
              </a:endParaRPr>
            </a:p>
          </p:txBody>
        </p:sp>
      </p:grpSp>
      <p:grpSp>
        <p:nvGrpSpPr>
          <p:cNvPr id="214" name="Shape 214"/>
          <p:cNvGrpSpPr/>
          <p:nvPr/>
        </p:nvGrpSpPr>
        <p:grpSpPr>
          <a:xfrm>
            <a:off x="3273661" y="1656934"/>
            <a:ext cx="2630270" cy="2132285"/>
            <a:chOff x="3656844" y="1131139"/>
            <a:chExt cx="1854000" cy="1854000"/>
          </a:xfrm>
        </p:grpSpPr>
        <p:sp>
          <p:nvSpPr>
            <p:cNvPr id="215" name="Shape 215"/>
            <p:cNvSpPr/>
            <p:nvPr/>
          </p:nvSpPr>
          <p:spPr>
            <a:xfrm>
              <a:off x="3656844" y="1131139"/>
              <a:ext cx="1854000" cy="1854000"/>
            </a:xfrm>
            <a:prstGeom prst="ellipse">
              <a:avLst/>
            </a:prstGeom>
            <a:solidFill>
              <a:srgbClr val="073763"/>
            </a:solid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txBox="1"/>
            <p:nvPr/>
          </p:nvSpPr>
          <p:spPr>
            <a:xfrm>
              <a:off x="3791243" y="1797439"/>
              <a:ext cx="1585200" cy="521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Anticipating &amp; Meeting Needs </a:t>
              </a:r>
              <a:endParaRPr sz="1600">
                <a:solidFill>
                  <a:srgbClr val="FFFFFF"/>
                </a:solidFill>
              </a:endParaRPr>
            </a:p>
          </p:txBody>
        </p:sp>
      </p:grpSp>
      <p:sp>
        <p:nvSpPr>
          <p:cNvPr id="217" name="Shape 217"/>
          <p:cNvSpPr txBox="1"/>
          <p:nvPr/>
        </p:nvSpPr>
        <p:spPr>
          <a:xfrm>
            <a:off x="9925" y="387250"/>
            <a:ext cx="6752100" cy="993000"/>
          </a:xfrm>
          <a:prstGeom prst="rect">
            <a:avLst/>
          </a:prstGeom>
          <a:solidFill>
            <a:srgbClr val="073763"/>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800">
                <a:solidFill>
                  <a:schemeClr val="lt1"/>
                </a:solidFill>
              </a:rPr>
              <a:t>3 Pillars to Success</a:t>
            </a:r>
            <a:endParaRPr sz="4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73763"/>
                </a:solidFill>
              </a:rPr>
              <a:t>Contact Us!</a:t>
            </a:r>
            <a:endParaRPr>
              <a:solidFill>
                <a:srgbClr val="073763"/>
              </a:solidFill>
            </a:endParaRPr>
          </a:p>
        </p:txBody>
      </p:sp>
      <p:sp>
        <p:nvSpPr>
          <p:cNvPr id="223" name="Shape 2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solidFill>
                  <a:srgbClr val="434343"/>
                </a:solidFill>
              </a:rPr>
              <a:t>Kristin Hoffmann</a:t>
            </a:r>
            <a:endParaRPr>
              <a:solidFill>
                <a:srgbClr val="434343"/>
              </a:solidFill>
            </a:endParaRPr>
          </a:p>
          <a:p>
            <a:pPr marL="0" lvl="0" indent="0" rtl="0">
              <a:lnSpc>
                <a:spcPct val="100000"/>
              </a:lnSpc>
              <a:spcBef>
                <a:spcPts val="0"/>
              </a:spcBef>
              <a:spcAft>
                <a:spcPts val="0"/>
              </a:spcAft>
              <a:buNone/>
            </a:pPr>
            <a:r>
              <a:rPr lang="en" u="sng">
                <a:solidFill>
                  <a:srgbClr val="434343"/>
                </a:solidFill>
                <a:hlinkClick r:id="rId3"/>
              </a:rPr>
              <a:t>khoffma8@uwo.ca</a:t>
            </a:r>
            <a:endParaRPr>
              <a:solidFill>
                <a:srgbClr val="434343"/>
              </a:solidFill>
            </a:endParaRPr>
          </a:p>
          <a:p>
            <a:pPr marL="0" lvl="0" indent="0" rtl="0">
              <a:lnSpc>
                <a:spcPct val="100000"/>
              </a:lnSpc>
              <a:spcBef>
                <a:spcPts val="0"/>
              </a:spcBef>
              <a:spcAft>
                <a:spcPts val="0"/>
              </a:spcAft>
              <a:buNone/>
            </a:pPr>
            <a:endParaRPr>
              <a:solidFill>
                <a:srgbClr val="434343"/>
              </a:solidFill>
            </a:endParaRPr>
          </a:p>
          <a:p>
            <a:pPr marL="0" lvl="0" indent="0" rtl="0">
              <a:lnSpc>
                <a:spcPct val="100000"/>
              </a:lnSpc>
              <a:spcBef>
                <a:spcPts val="0"/>
              </a:spcBef>
              <a:spcAft>
                <a:spcPts val="0"/>
              </a:spcAft>
              <a:buNone/>
            </a:pPr>
            <a:r>
              <a:rPr lang="en">
                <a:solidFill>
                  <a:srgbClr val="434343"/>
                </a:solidFill>
              </a:rPr>
              <a:t>Emily Carlisle</a:t>
            </a:r>
            <a:endParaRPr>
              <a:solidFill>
                <a:srgbClr val="434343"/>
              </a:solidFill>
            </a:endParaRPr>
          </a:p>
          <a:p>
            <a:pPr marL="0" lvl="0" indent="0" rtl="0">
              <a:lnSpc>
                <a:spcPct val="100000"/>
              </a:lnSpc>
              <a:spcBef>
                <a:spcPts val="0"/>
              </a:spcBef>
              <a:spcAft>
                <a:spcPts val="0"/>
              </a:spcAft>
              <a:buNone/>
            </a:pPr>
            <a:r>
              <a:rPr lang="en" u="sng">
                <a:solidFill>
                  <a:srgbClr val="434343"/>
                </a:solidFill>
                <a:hlinkClick r:id="rId4"/>
              </a:rPr>
              <a:t>ecarlis2@uwo.ca</a:t>
            </a:r>
            <a:endParaRPr>
              <a:solidFill>
                <a:srgbClr val="434343"/>
              </a:solidFill>
            </a:endParaRPr>
          </a:p>
          <a:p>
            <a:pPr marL="0" lvl="0" indent="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73763"/>
                </a:solidFill>
              </a:rPr>
              <a:t>References</a:t>
            </a:r>
            <a:endParaRPr>
              <a:solidFill>
                <a:srgbClr val="073763"/>
              </a:solidFill>
            </a:endParaRPr>
          </a:p>
        </p:txBody>
      </p:sp>
      <p:sp>
        <p:nvSpPr>
          <p:cNvPr id="229" name="Shape 229"/>
          <p:cNvSpPr txBox="1">
            <a:spLocks noGrp="1"/>
          </p:cNvSpPr>
          <p:nvPr>
            <p:ph type="body" idx="1"/>
          </p:nvPr>
        </p:nvSpPr>
        <p:spPr>
          <a:xfrm>
            <a:off x="311700" y="1152475"/>
            <a:ext cx="8520600" cy="3893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000">
                <a:solidFill>
                  <a:srgbClr val="434343"/>
                </a:solidFill>
              </a:rPr>
              <a:t>Bonn, M., &amp; Furlough, M. (2015). The roots and branches of library publishing programs. In M. Bonn &amp; M. Furlough (Eds.), </a:t>
            </a:r>
            <a:r>
              <a:rPr lang="en" sz="1000" i="1">
                <a:solidFill>
                  <a:srgbClr val="434343"/>
                </a:solidFill>
              </a:rPr>
              <a:t>Getting the word out: Academic libraries as scholarly publishers </a:t>
            </a:r>
            <a:r>
              <a:rPr lang="en" sz="1000">
                <a:solidFill>
                  <a:srgbClr val="434343"/>
                </a:solidFill>
              </a:rPr>
              <a:t>(1-16). Chicago, IL: Association of College and Research Libraries.</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Case, M. M., &amp; John, N. R. (2007). Opening up scholarly information at the University of Illinois at Chicago. </a:t>
            </a:r>
            <a:r>
              <a:rPr lang="en" sz="1000" i="1">
                <a:solidFill>
                  <a:srgbClr val="434343"/>
                </a:solidFill>
              </a:rPr>
              <a:t>First Monday 12</a:t>
            </a:r>
            <a:r>
              <a:rPr lang="en" sz="1000">
                <a:solidFill>
                  <a:srgbClr val="434343"/>
                </a:solidFill>
              </a:rPr>
              <a:t>(10). </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Corbett, H., Ghaphery, J., Work, L., &amp; Byrd, S. (2016). Choosing a repository platform: Open source vs. hosted solutions. In B. B. Collicott, D. Scherer, &amp; A. Wesolek (Eds.), </a:t>
            </a:r>
            <a:r>
              <a:rPr lang="en" sz="1000" i="1">
                <a:solidFill>
                  <a:srgbClr val="434343"/>
                </a:solidFill>
              </a:rPr>
              <a:t>Making institutional repositories work. </a:t>
            </a:r>
            <a:r>
              <a:rPr lang="en" sz="1000">
                <a:solidFill>
                  <a:srgbClr val="434343"/>
                </a:solidFill>
              </a:rPr>
              <a:t>West Lafeyette, IN: Purdue University Press. </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De Groote, S. L., &amp; Case, M. M. (2014). What to expect when you are not expecting to be a publisher. </a:t>
            </a:r>
            <a:r>
              <a:rPr lang="en" sz="1000" i="1">
                <a:solidFill>
                  <a:srgbClr val="434343"/>
                </a:solidFill>
              </a:rPr>
              <a:t>OCLC Systems &amp; Services: International digital library perspectives, 30</a:t>
            </a:r>
            <a:r>
              <a:rPr lang="en" sz="1000">
                <a:solidFill>
                  <a:srgbClr val="434343"/>
                </a:solidFill>
              </a:rPr>
              <a:t>(3), 167-177. </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Eddy, M. A., &amp; Solomon, D. (2017). Leveraging Librarian Liaison Expertise in a New Consultancy Role. </a:t>
            </a:r>
            <a:r>
              <a:rPr lang="en" sz="1000" i="1">
                <a:solidFill>
                  <a:srgbClr val="434343"/>
                </a:solidFill>
              </a:rPr>
              <a:t>The Journal of Academic Librarianship</a:t>
            </a:r>
            <a:r>
              <a:rPr lang="en" sz="1000">
                <a:solidFill>
                  <a:srgbClr val="434343"/>
                </a:solidFill>
              </a:rPr>
              <a:t>, </a:t>
            </a:r>
            <a:r>
              <a:rPr lang="en" sz="1000" i="1">
                <a:solidFill>
                  <a:srgbClr val="434343"/>
                </a:solidFill>
              </a:rPr>
              <a:t>43</a:t>
            </a:r>
            <a:r>
              <a:rPr lang="en" sz="1000">
                <a:solidFill>
                  <a:srgbClr val="434343"/>
                </a:solidFill>
              </a:rPr>
              <a:t>(2), 121–127. https://doi.org/10.1016/j.acalib.2017.01.001</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Hoodless, C., &amp; Pinfield, S. (2016). Subject vs. functional: Should subject librarians be replaced by functional specialists in academic libraries? </a:t>
            </a:r>
            <a:r>
              <a:rPr lang="en" sz="1000" i="1">
                <a:solidFill>
                  <a:srgbClr val="434343"/>
                </a:solidFill>
              </a:rPr>
              <a:t>Journal of Librarianship and Information Science</a:t>
            </a:r>
            <a:r>
              <a:rPr lang="en" sz="1000">
                <a:solidFill>
                  <a:srgbClr val="434343"/>
                </a:solidFill>
              </a:rPr>
              <a:t>, 1-16. https://doi.org/10.1177/0961000616653647</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Lippincott, S. K. (2017). Why Library Publishing? In S. K. Lippincott, Library as Publisher: New Models of Scholarly Communication for a New Era. Ann Arbor, MI: Michigan Publishing, University of Michigan Library. </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Michalak, T. J. (1976). Library services to the graduate community: The role of the subject specialist librarian. </a:t>
            </a:r>
            <a:r>
              <a:rPr lang="en" sz="1000" i="1">
                <a:solidFill>
                  <a:srgbClr val="434343"/>
                </a:solidFill>
              </a:rPr>
              <a:t>College &amp; Research Libraries</a:t>
            </a:r>
            <a:r>
              <a:rPr lang="en" sz="1000">
                <a:solidFill>
                  <a:srgbClr val="434343"/>
                </a:solidFill>
              </a:rPr>
              <a:t>, </a:t>
            </a:r>
            <a:r>
              <a:rPr lang="en" sz="1000" i="1">
                <a:solidFill>
                  <a:srgbClr val="434343"/>
                </a:solidFill>
              </a:rPr>
              <a:t>37</a:t>
            </a:r>
            <a:r>
              <a:rPr lang="en" sz="1000">
                <a:solidFill>
                  <a:srgbClr val="434343"/>
                </a:solidFill>
              </a:rPr>
              <a:t>(3), 257–265.</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r>
              <a:rPr lang="en" sz="1000">
                <a:solidFill>
                  <a:srgbClr val="434343"/>
                </a:solidFill>
              </a:rPr>
              <a:t>Neds-Fox, J., &amp; Archuleta, KL. (2014). Alignment with editors’ expectations. </a:t>
            </a:r>
            <a:r>
              <a:rPr lang="en" sz="1000" i="1">
                <a:solidFill>
                  <a:srgbClr val="434343"/>
                </a:solidFill>
              </a:rPr>
              <a:t>Journal of Librarianship and Scholarly Communication, 2</a:t>
            </a:r>
            <a:r>
              <a:rPr lang="en" sz="1000">
                <a:solidFill>
                  <a:srgbClr val="434343"/>
                </a:solidFill>
              </a:rPr>
              <a:t>(4), 82-89. </a:t>
            </a:r>
            <a:endParaRPr sz="1000">
              <a:solidFill>
                <a:srgbClr val="434343"/>
              </a:solidFill>
            </a:endParaRPr>
          </a:p>
          <a:p>
            <a:pPr marL="0" lvl="0" indent="0" rtl="0">
              <a:lnSpc>
                <a:spcPct val="100000"/>
              </a:lnSpc>
              <a:spcBef>
                <a:spcPts val="0"/>
              </a:spcBef>
              <a:spcAft>
                <a:spcPts val="0"/>
              </a:spcAft>
              <a:buClr>
                <a:schemeClr val="dk1"/>
              </a:buClr>
              <a:buSzPts val="1100"/>
              <a:buFont typeface="Arial"/>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73763"/>
                </a:solidFill>
              </a:rPr>
              <a:t>References</a:t>
            </a:r>
            <a:endParaRPr>
              <a:solidFill>
                <a:srgbClr val="073763"/>
              </a:solidFill>
            </a:endParaRPr>
          </a:p>
        </p:txBody>
      </p:sp>
      <p:sp>
        <p:nvSpPr>
          <p:cNvPr id="235" name="Shape 235"/>
          <p:cNvSpPr txBox="1">
            <a:spLocks noGrp="1"/>
          </p:cNvSpPr>
          <p:nvPr>
            <p:ph type="body" idx="1"/>
          </p:nvPr>
        </p:nvSpPr>
        <p:spPr>
          <a:xfrm>
            <a:off x="311700" y="1152475"/>
            <a:ext cx="8520600" cy="3893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000">
                <a:solidFill>
                  <a:srgbClr val="434343"/>
                </a:solidFill>
                <a:highlight>
                  <a:srgbClr val="FFFFFF"/>
                </a:highlight>
              </a:rPr>
              <a:t>Simser, C. N., Stockham, M. G., &amp; Turtle, E. (2015). Libraries as publishers: a winning combination. </a:t>
            </a:r>
            <a:r>
              <a:rPr lang="en" sz="1000" i="1">
                <a:solidFill>
                  <a:srgbClr val="434343"/>
                </a:solidFill>
                <a:highlight>
                  <a:srgbClr val="FFFFFF"/>
                </a:highlight>
              </a:rPr>
              <a:t>OCLC Systems &amp; Services: International digital library perspectives, 31</a:t>
            </a:r>
            <a:r>
              <a:rPr lang="en" sz="1000">
                <a:solidFill>
                  <a:srgbClr val="434343"/>
                </a:solidFill>
                <a:highlight>
                  <a:srgbClr val="FFFFFF"/>
                </a:highlight>
              </a:rPr>
              <a:t>(2), 69-75. </a:t>
            </a:r>
            <a:endParaRPr sz="1000">
              <a:solidFill>
                <a:srgbClr val="434343"/>
              </a:solidFill>
            </a:endParaRPr>
          </a:p>
          <a:p>
            <a:pPr marL="0" lvl="0" indent="0" rtl="0">
              <a:lnSpc>
                <a:spcPct val="100000"/>
              </a:lnSpc>
              <a:spcBef>
                <a:spcPts val="0"/>
              </a:spcBef>
              <a:spcAft>
                <a:spcPts val="0"/>
              </a:spcAft>
              <a:buNone/>
            </a:pPr>
            <a:endParaRPr sz="1000">
              <a:solidFill>
                <a:srgbClr val="434343"/>
              </a:solidFill>
            </a:endParaRPr>
          </a:p>
          <a:p>
            <a:pPr marL="0" lvl="0" indent="0" rtl="0">
              <a:lnSpc>
                <a:spcPct val="100000"/>
              </a:lnSpc>
              <a:spcBef>
                <a:spcPts val="0"/>
              </a:spcBef>
              <a:spcAft>
                <a:spcPts val="0"/>
              </a:spcAft>
              <a:buNone/>
            </a:pPr>
            <a:r>
              <a:rPr lang="en" sz="1000">
                <a:solidFill>
                  <a:srgbClr val="434343"/>
                </a:solidFill>
              </a:rPr>
              <a:t>Unsworth, J. (2014). Pubrarians and Liblishers at 20: Reflections on library publishing from 1995-2014. </a:t>
            </a:r>
            <a:r>
              <a:rPr lang="en" sz="1000" i="1">
                <a:solidFill>
                  <a:srgbClr val="434343"/>
                </a:solidFill>
              </a:rPr>
              <a:t>Journal of Librarianship and Scholarly Communication, 2</a:t>
            </a:r>
            <a:r>
              <a:rPr lang="en" sz="1000">
                <a:solidFill>
                  <a:srgbClr val="434343"/>
                </a:solidFill>
              </a:rPr>
              <a:t>(4), 68-81. </a:t>
            </a:r>
            <a:endParaRPr sz="1000">
              <a:solidFill>
                <a:srgbClr val="434343"/>
              </a:solidFill>
            </a:endParaRPr>
          </a:p>
          <a:p>
            <a:pPr marL="0" lvl="0" indent="0" rtl="0">
              <a:lnSpc>
                <a:spcPct val="100000"/>
              </a:lnSpc>
              <a:spcBef>
                <a:spcPts val="0"/>
              </a:spcBef>
              <a:spcAft>
                <a:spcPts val="0"/>
              </a:spcAft>
              <a:buNone/>
            </a:pPr>
            <a:endParaRPr sz="1000">
              <a:solidFill>
                <a:srgbClr val="434343"/>
              </a:solidFill>
            </a:endParaRPr>
          </a:p>
          <a:p>
            <a:pPr marL="0" lvl="0" indent="0" rtl="0">
              <a:lnSpc>
                <a:spcPct val="100000"/>
              </a:lnSpc>
              <a:spcBef>
                <a:spcPts val="0"/>
              </a:spcBef>
              <a:spcAft>
                <a:spcPts val="0"/>
              </a:spcAft>
              <a:buNone/>
            </a:pPr>
            <a:r>
              <a:rPr lang="en" sz="1000">
                <a:solidFill>
                  <a:srgbClr val="434343"/>
                </a:solidFill>
              </a:rPr>
              <a:t>Vandegrift, M., &amp; Bolick, J. (2014). “Free to all”: Library publishing and the challenge of open access. </a:t>
            </a:r>
            <a:r>
              <a:rPr lang="en" sz="1000" i="1">
                <a:solidFill>
                  <a:srgbClr val="434343"/>
                </a:solidFill>
              </a:rPr>
              <a:t>Journal of Librarianship and Scholarly Communication, 2</a:t>
            </a:r>
            <a:r>
              <a:rPr lang="en" sz="1000">
                <a:solidFill>
                  <a:srgbClr val="434343"/>
                </a:solidFill>
              </a:rPr>
              <a:t>(4), 107-116. </a:t>
            </a:r>
            <a:endParaRPr sz="1000">
              <a:solidFill>
                <a:srgbClr val="434343"/>
              </a:solidFill>
            </a:endParaRPr>
          </a:p>
          <a:p>
            <a:pPr marL="0" lvl="0" indent="0" rtl="0">
              <a:lnSpc>
                <a:spcPct val="100000"/>
              </a:lnSpc>
              <a:spcBef>
                <a:spcPts val="0"/>
              </a:spcBef>
              <a:spcAft>
                <a:spcPts val="0"/>
              </a:spcAft>
              <a:buNone/>
            </a:pPr>
            <a:endParaRPr sz="1000">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1601700" y="1911900"/>
            <a:ext cx="5940600" cy="1319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600">
                <a:solidFill>
                  <a:srgbClr val="434343"/>
                </a:solidFill>
              </a:rPr>
              <a:t>“Work with Kristin and Emily!”</a:t>
            </a:r>
            <a:endParaRPr sz="36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5010351" y="2455615"/>
            <a:ext cx="10752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n" sz="1100">
                <a:solidFill>
                  <a:srgbClr val="FFFFFF"/>
                </a:solidFill>
                <a:latin typeface="Roboto"/>
                <a:ea typeface="Roboto"/>
                <a:cs typeface="Roboto"/>
                <a:sym typeface="Roboto"/>
              </a:rPr>
              <a:t>Identifying Needs</a:t>
            </a:r>
            <a:endParaRPr sz="1100">
              <a:solidFill>
                <a:srgbClr val="FFFFFF"/>
              </a:solidFill>
              <a:latin typeface="Roboto"/>
              <a:ea typeface="Roboto"/>
              <a:cs typeface="Roboto"/>
              <a:sym typeface="Roboto"/>
            </a:endParaRPr>
          </a:p>
        </p:txBody>
      </p:sp>
      <p:grpSp>
        <p:nvGrpSpPr>
          <p:cNvPr id="72" name="Shape 72"/>
          <p:cNvGrpSpPr/>
          <p:nvPr/>
        </p:nvGrpSpPr>
        <p:grpSpPr>
          <a:xfrm>
            <a:off x="4159661" y="1968746"/>
            <a:ext cx="2844963" cy="2704430"/>
            <a:chOff x="4303290" y="2158374"/>
            <a:chExt cx="1854000" cy="1854000"/>
          </a:xfrm>
        </p:grpSpPr>
        <p:sp>
          <p:nvSpPr>
            <p:cNvPr id="73" name="Shape 73"/>
            <p:cNvSpPr/>
            <p:nvPr/>
          </p:nvSpPr>
          <p:spPr>
            <a:xfrm>
              <a:off x="4303290" y="2158374"/>
              <a:ext cx="1854000" cy="1854000"/>
            </a:xfrm>
            <a:prstGeom prst="ellipse">
              <a:avLst/>
            </a:prstGeom>
            <a:solidFill>
              <a:srgbClr val="1155CC"/>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p:nvPr/>
          </p:nvSpPr>
          <p:spPr>
            <a:xfrm>
              <a:off x="4709001" y="2922122"/>
              <a:ext cx="1358700" cy="521400"/>
            </a:xfrm>
            <a:prstGeom prst="rect">
              <a:avLst/>
            </a:prstGeom>
            <a:solidFill>
              <a:srgbClr val="1155CC"/>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800">
                  <a:solidFill>
                    <a:srgbClr val="FFFFFF"/>
                  </a:solidFill>
                </a:rPr>
                <a:t>Providing Education</a:t>
              </a:r>
              <a:endParaRPr sz="1800">
                <a:solidFill>
                  <a:srgbClr val="FFFFFF"/>
                </a:solidFill>
              </a:endParaRPr>
            </a:p>
          </p:txBody>
        </p:sp>
      </p:grpSp>
      <p:grpSp>
        <p:nvGrpSpPr>
          <p:cNvPr id="75" name="Shape 75"/>
          <p:cNvGrpSpPr/>
          <p:nvPr/>
        </p:nvGrpSpPr>
        <p:grpSpPr>
          <a:xfrm>
            <a:off x="2139373" y="1968746"/>
            <a:ext cx="2844963" cy="2704430"/>
            <a:chOff x="2986712" y="2158374"/>
            <a:chExt cx="1854000" cy="1854000"/>
          </a:xfrm>
        </p:grpSpPr>
        <p:sp>
          <p:nvSpPr>
            <p:cNvPr id="76" name="Shape 76"/>
            <p:cNvSpPr/>
            <p:nvPr/>
          </p:nvSpPr>
          <p:spPr>
            <a:xfrm>
              <a:off x="2986712" y="2158374"/>
              <a:ext cx="1854000" cy="1854000"/>
            </a:xfrm>
            <a:prstGeom prst="ellipse">
              <a:avLst/>
            </a:prstGeom>
            <a:solidFill>
              <a:srgbClr val="3D85C6"/>
            </a:solidFill>
            <a:ln w="2857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txBox="1"/>
            <p:nvPr/>
          </p:nvSpPr>
          <p:spPr>
            <a:xfrm>
              <a:off x="3376107" y="2899785"/>
              <a:ext cx="1075200" cy="521400"/>
            </a:xfrm>
            <a:prstGeom prst="rect">
              <a:avLst/>
            </a:prstGeom>
            <a:solidFill>
              <a:srgbClr val="3D85C6"/>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800">
                  <a:solidFill>
                    <a:srgbClr val="FFFFFF"/>
                  </a:solidFill>
                </a:rPr>
                <a:t>Building Relationships</a:t>
              </a:r>
              <a:endParaRPr sz="1800">
                <a:solidFill>
                  <a:srgbClr val="FFFFFF"/>
                </a:solidFill>
              </a:endParaRPr>
            </a:p>
          </p:txBody>
        </p:sp>
      </p:grpSp>
      <p:grpSp>
        <p:nvGrpSpPr>
          <p:cNvPr id="78" name="Shape 78"/>
          <p:cNvGrpSpPr/>
          <p:nvPr/>
        </p:nvGrpSpPr>
        <p:grpSpPr>
          <a:xfrm>
            <a:off x="3167690" y="470318"/>
            <a:ext cx="2844963" cy="2704430"/>
            <a:chOff x="3656844" y="1131139"/>
            <a:chExt cx="1854000" cy="1854000"/>
          </a:xfrm>
        </p:grpSpPr>
        <p:sp>
          <p:nvSpPr>
            <p:cNvPr id="79" name="Shape 79"/>
            <p:cNvSpPr/>
            <p:nvPr/>
          </p:nvSpPr>
          <p:spPr>
            <a:xfrm>
              <a:off x="3656844" y="1131139"/>
              <a:ext cx="1854000" cy="1854000"/>
            </a:xfrm>
            <a:prstGeom prst="ellipse">
              <a:avLst/>
            </a:prstGeom>
            <a:solidFill>
              <a:srgbClr val="073763"/>
            </a:solid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txBox="1"/>
            <p:nvPr/>
          </p:nvSpPr>
          <p:spPr>
            <a:xfrm>
              <a:off x="3791243" y="1797439"/>
              <a:ext cx="1585200" cy="521400"/>
            </a:xfrm>
            <a:prstGeom prst="rect">
              <a:avLst/>
            </a:prstGeom>
            <a:solidFill>
              <a:srgbClr val="073763"/>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1800">
                  <a:solidFill>
                    <a:srgbClr val="FFFFFF"/>
                  </a:solidFill>
                </a:rPr>
                <a:t>Anticipating &amp; Meeting Needs </a:t>
              </a:r>
              <a:endParaRPr sz="1800">
                <a:solidFill>
                  <a:srgbClr val="FFFFFF"/>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73763"/>
                </a:solidFill>
              </a:rPr>
              <a:t>Liaison Librarians at Western Libraries</a:t>
            </a:r>
            <a:endParaRPr>
              <a:solidFill>
                <a:srgbClr val="073763"/>
              </a:solidFill>
            </a:endParaRPr>
          </a:p>
        </p:txBody>
      </p:sp>
      <p:sp>
        <p:nvSpPr>
          <p:cNvPr id="86" name="Shape 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a:solidFill>
                  <a:srgbClr val="434343"/>
                </a:solidFill>
              </a:rPr>
              <a:t>For a given academic department:</a:t>
            </a:r>
            <a:endParaRPr sz="2400">
              <a:solidFill>
                <a:srgbClr val="434343"/>
              </a:solidFill>
            </a:endParaRPr>
          </a:p>
          <a:p>
            <a:pPr marL="457200" lvl="0" indent="-381000" rtl="0">
              <a:lnSpc>
                <a:spcPct val="100000"/>
              </a:lnSpc>
              <a:spcBef>
                <a:spcPts val="0"/>
              </a:spcBef>
              <a:spcAft>
                <a:spcPts val="0"/>
              </a:spcAft>
              <a:buClr>
                <a:srgbClr val="434343"/>
              </a:buClr>
              <a:buSzPts val="2400"/>
              <a:buChar char="❖"/>
            </a:pPr>
            <a:r>
              <a:rPr lang="en" sz="2400">
                <a:solidFill>
                  <a:srgbClr val="434343"/>
                </a:solidFill>
              </a:rPr>
              <a:t>manage collections </a:t>
            </a:r>
            <a:endParaRPr sz="2400">
              <a:solidFill>
                <a:srgbClr val="434343"/>
              </a:solidFill>
            </a:endParaRPr>
          </a:p>
          <a:p>
            <a:pPr marL="457200" lvl="0" indent="-381000" rtl="0">
              <a:lnSpc>
                <a:spcPct val="100000"/>
              </a:lnSpc>
              <a:spcBef>
                <a:spcPts val="0"/>
              </a:spcBef>
              <a:spcAft>
                <a:spcPts val="0"/>
              </a:spcAft>
              <a:buClr>
                <a:srgbClr val="434343"/>
              </a:buClr>
              <a:buSzPts val="2400"/>
              <a:buChar char="❖"/>
            </a:pPr>
            <a:r>
              <a:rPr lang="en" sz="2400">
                <a:solidFill>
                  <a:srgbClr val="434343"/>
                </a:solidFill>
              </a:rPr>
              <a:t>information literacy instruction</a:t>
            </a:r>
            <a:endParaRPr sz="2400">
              <a:solidFill>
                <a:srgbClr val="434343"/>
              </a:solidFill>
            </a:endParaRPr>
          </a:p>
          <a:p>
            <a:pPr marL="457200" lvl="0" indent="-381000" rtl="0">
              <a:lnSpc>
                <a:spcPct val="100000"/>
              </a:lnSpc>
              <a:spcBef>
                <a:spcPts val="0"/>
              </a:spcBef>
              <a:spcAft>
                <a:spcPts val="0"/>
              </a:spcAft>
              <a:buClr>
                <a:srgbClr val="434343"/>
              </a:buClr>
              <a:buSzPts val="2400"/>
              <a:buChar char="❖"/>
            </a:pPr>
            <a:r>
              <a:rPr lang="en" sz="2400">
                <a:solidFill>
                  <a:srgbClr val="434343"/>
                </a:solidFill>
              </a:rPr>
              <a:t>in-depth reference services</a:t>
            </a:r>
            <a:endParaRPr sz="2400">
              <a:solidFill>
                <a:srgbClr val="434343"/>
              </a:solidFill>
            </a:endParaRPr>
          </a:p>
          <a:p>
            <a:pPr marL="457200" lvl="0" indent="-381000" rtl="0">
              <a:lnSpc>
                <a:spcPct val="100000"/>
              </a:lnSpc>
              <a:spcBef>
                <a:spcPts val="0"/>
              </a:spcBef>
              <a:spcAft>
                <a:spcPts val="0"/>
              </a:spcAft>
              <a:buClr>
                <a:srgbClr val="434343"/>
              </a:buClr>
              <a:buSzPts val="2400"/>
              <a:buChar char="❖"/>
            </a:pPr>
            <a:r>
              <a:rPr lang="en" sz="2400">
                <a:solidFill>
                  <a:srgbClr val="434343"/>
                </a:solidFill>
              </a:rPr>
              <a:t>scholarly communication outreach </a:t>
            </a:r>
            <a:endParaRPr sz="2400">
              <a:solidFill>
                <a:srgbClr val="434343"/>
              </a:solidFill>
            </a:endParaRPr>
          </a:p>
          <a:p>
            <a:pPr marL="457200" lvl="0" indent="-381000" rtl="0">
              <a:lnSpc>
                <a:spcPct val="100000"/>
              </a:lnSpc>
              <a:spcBef>
                <a:spcPts val="0"/>
              </a:spcBef>
              <a:spcAft>
                <a:spcPts val="0"/>
              </a:spcAft>
              <a:buClr>
                <a:srgbClr val="434343"/>
              </a:buClr>
              <a:buSzPts val="2400"/>
              <a:buChar char="❖"/>
            </a:pPr>
            <a:r>
              <a:rPr lang="en" sz="2400">
                <a:solidFill>
                  <a:srgbClr val="434343"/>
                </a:solidFill>
              </a:rPr>
              <a:t>build relationships with the faculty, staff, and students</a:t>
            </a:r>
            <a:endParaRPr sz="24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5010351" y="2455615"/>
            <a:ext cx="1075200" cy="521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a:solidFill>
                  <a:srgbClr val="FFFFFF"/>
                </a:solidFill>
                <a:latin typeface="Roboto"/>
                <a:ea typeface="Roboto"/>
                <a:cs typeface="Roboto"/>
                <a:sym typeface="Roboto"/>
              </a:rPr>
              <a:t>Identifying Needs</a:t>
            </a:r>
            <a:endParaRPr sz="1100">
              <a:solidFill>
                <a:srgbClr val="FFFFFF"/>
              </a:solidFill>
              <a:latin typeface="Roboto"/>
              <a:ea typeface="Roboto"/>
              <a:cs typeface="Roboto"/>
              <a:sym typeface="Roboto"/>
            </a:endParaRPr>
          </a:p>
        </p:txBody>
      </p:sp>
      <p:grpSp>
        <p:nvGrpSpPr>
          <p:cNvPr id="92" name="Shape 92"/>
          <p:cNvGrpSpPr/>
          <p:nvPr/>
        </p:nvGrpSpPr>
        <p:grpSpPr>
          <a:xfrm>
            <a:off x="4159661" y="1968746"/>
            <a:ext cx="2844963" cy="2704430"/>
            <a:chOff x="4303290" y="2158374"/>
            <a:chExt cx="1854000" cy="1854000"/>
          </a:xfrm>
        </p:grpSpPr>
        <p:sp>
          <p:nvSpPr>
            <p:cNvPr id="93" name="Shape 93"/>
            <p:cNvSpPr/>
            <p:nvPr/>
          </p:nvSpPr>
          <p:spPr>
            <a:xfrm>
              <a:off x="4303290" y="2158374"/>
              <a:ext cx="1854000" cy="1854000"/>
            </a:xfrm>
            <a:prstGeom prst="ellipse">
              <a:avLst/>
            </a:prstGeom>
            <a:solidFill>
              <a:srgbClr val="1155CC"/>
            </a:solidFill>
            <a:ln w="2857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txBox="1"/>
            <p:nvPr/>
          </p:nvSpPr>
          <p:spPr>
            <a:xfrm>
              <a:off x="4709001" y="2922122"/>
              <a:ext cx="1358700" cy="521400"/>
            </a:xfrm>
            <a:prstGeom prst="rect">
              <a:avLst/>
            </a:prstGeom>
            <a:solidFill>
              <a:srgbClr val="1155C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FFFFF"/>
                  </a:solidFill>
                </a:rPr>
                <a:t>Providing Education</a:t>
              </a:r>
              <a:endParaRPr sz="1800">
                <a:solidFill>
                  <a:srgbClr val="FFFFFF"/>
                </a:solidFill>
              </a:endParaRPr>
            </a:p>
          </p:txBody>
        </p:sp>
      </p:grpSp>
      <p:grpSp>
        <p:nvGrpSpPr>
          <p:cNvPr id="95" name="Shape 95"/>
          <p:cNvGrpSpPr/>
          <p:nvPr/>
        </p:nvGrpSpPr>
        <p:grpSpPr>
          <a:xfrm>
            <a:off x="2139373" y="1968746"/>
            <a:ext cx="2844963" cy="2704430"/>
            <a:chOff x="2986712" y="2158374"/>
            <a:chExt cx="1854000" cy="1854000"/>
          </a:xfrm>
        </p:grpSpPr>
        <p:sp>
          <p:nvSpPr>
            <p:cNvPr id="96" name="Shape 96"/>
            <p:cNvSpPr/>
            <p:nvPr/>
          </p:nvSpPr>
          <p:spPr>
            <a:xfrm>
              <a:off x="2986712" y="2158374"/>
              <a:ext cx="1854000" cy="1854000"/>
            </a:xfrm>
            <a:prstGeom prst="ellipse">
              <a:avLst/>
            </a:prstGeom>
            <a:solidFill>
              <a:srgbClr val="3D85C6"/>
            </a:solidFill>
            <a:ln w="2857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txBox="1"/>
            <p:nvPr/>
          </p:nvSpPr>
          <p:spPr>
            <a:xfrm>
              <a:off x="3376107" y="2899785"/>
              <a:ext cx="1075200" cy="521400"/>
            </a:xfrm>
            <a:prstGeom prst="rect">
              <a:avLst/>
            </a:prstGeom>
            <a:solidFill>
              <a:srgbClr val="3D85C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FFFFF"/>
                  </a:solidFill>
                </a:rPr>
                <a:t>Building Relationships</a:t>
              </a:r>
              <a:endParaRPr sz="1800">
                <a:solidFill>
                  <a:srgbClr val="FFFFFF"/>
                </a:solidFill>
              </a:endParaRPr>
            </a:p>
          </p:txBody>
        </p:sp>
      </p:grpSp>
      <p:grpSp>
        <p:nvGrpSpPr>
          <p:cNvPr id="98" name="Shape 98"/>
          <p:cNvGrpSpPr/>
          <p:nvPr/>
        </p:nvGrpSpPr>
        <p:grpSpPr>
          <a:xfrm>
            <a:off x="3167690" y="470318"/>
            <a:ext cx="2844963" cy="2704430"/>
            <a:chOff x="3656844" y="1131139"/>
            <a:chExt cx="1854000" cy="1854000"/>
          </a:xfrm>
        </p:grpSpPr>
        <p:sp>
          <p:nvSpPr>
            <p:cNvPr id="99" name="Shape 99"/>
            <p:cNvSpPr/>
            <p:nvPr/>
          </p:nvSpPr>
          <p:spPr>
            <a:xfrm>
              <a:off x="3656844" y="1131139"/>
              <a:ext cx="1854000" cy="1854000"/>
            </a:xfrm>
            <a:prstGeom prst="ellipse">
              <a:avLst/>
            </a:prstGeom>
            <a:solidFill>
              <a:srgbClr val="073763"/>
            </a:solid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txBox="1"/>
            <p:nvPr/>
          </p:nvSpPr>
          <p:spPr>
            <a:xfrm>
              <a:off x="3791243" y="1797439"/>
              <a:ext cx="1585200" cy="521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FFFFF"/>
                  </a:solidFill>
                </a:rPr>
                <a:t>Anticipating &amp; Meeting Needs </a:t>
              </a:r>
              <a:endParaRPr sz="1800">
                <a:solidFill>
                  <a:srgbClr val="FFFFFF"/>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275863" y="1856149"/>
            <a:ext cx="8592274" cy="152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238250" y="247650"/>
            <a:ext cx="6667500" cy="464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1039800" y="1272300"/>
            <a:ext cx="7064400" cy="2437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600">
                <a:solidFill>
                  <a:srgbClr val="434343"/>
                </a:solidFill>
              </a:rPr>
              <a:t>“What will happen now that Elsevier has bought bepress? Will they put ads on our pages? Will they sell our data?”</a:t>
            </a:r>
            <a:endParaRPr sz="3600">
              <a:solidFill>
                <a:srgbClr val="43434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2250</Words>
  <Application>Microsoft Macintosh PowerPoint</Application>
  <PresentationFormat>On-screen Show (16:9)</PresentationFormat>
  <Paragraphs>130</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Roboto</vt:lpstr>
      <vt:lpstr>Simple Light</vt:lpstr>
      <vt:lpstr>It’s all in the Relationships: A Liaison Role for Librarian-Publishers</vt:lpstr>
      <vt:lpstr>PowerPoint Presentation</vt:lpstr>
      <vt:lpstr>PowerPoint Presentation</vt:lpstr>
      <vt:lpstr>PowerPoint Presentation</vt:lpstr>
      <vt:lpstr>Liaison Librarians at Western Libraries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lpstr>References</vt:lpstr>
      <vt:lpstr>References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in the Relationships: A Liaison Role for Librarian-Publishers</dc:title>
  <cp:lastModifiedBy>Emily Carlisle</cp:lastModifiedBy>
  <cp:revision>9</cp:revision>
  <dcterms:modified xsi:type="dcterms:W3CDTF">2018-06-26T17:42:23Z</dcterms:modified>
</cp:coreProperties>
</file>