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61" r:id="rId4"/>
    <p:sldId id="263" r:id="rId5"/>
    <p:sldId id="260" r:id="rId6"/>
    <p:sldId id="258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FACE4EB-5CE4-4F3F-9212-85A36950D5AB}" type="datetimeFigureOut">
              <a:rPr lang="en-CA" smtClean="0"/>
              <a:pPr/>
              <a:t>2014-08-08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C0367F-9301-4E1E-8916-F6C6C8BA959F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“A POSITIVE LATITUDE”</a:t>
            </a:r>
            <a:br>
              <a:rPr lang="en-CA" smtClean="0"/>
            </a:br>
            <a:r>
              <a:rPr lang="en-CA" smtClean="0"/>
              <a:t>or...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sz="3000" dirty="0" smtClean="0"/>
              <a:t>GEOREFERENCING AND ACCESS TO ARCHIVES</a:t>
            </a:r>
          </a:p>
          <a:p>
            <a:endParaRPr lang="en-CA" dirty="0" smtClean="0"/>
          </a:p>
          <a:p>
            <a:endParaRPr lang="en-CA" dirty="0" smtClean="0"/>
          </a:p>
          <a:p>
            <a:pPr algn="r">
              <a:buNone/>
            </a:pPr>
            <a:r>
              <a:rPr lang="en-CA" sz="2400" dirty="0" smtClean="0"/>
              <a:t>Tom Belton</a:t>
            </a:r>
          </a:p>
          <a:p>
            <a:pPr algn="r">
              <a:buNone/>
            </a:pPr>
            <a:endParaRPr lang="en-CA" sz="2400" dirty="0" smtClean="0"/>
          </a:p>
          <a:p>
            <a:pPr algn="r">
              <a:buNone/>
            </a:pPr>
            <a:endParaRPr lang="en-CA" sz="2400" dirty="0" smtClean="0"/>
          </a:p>
          <a:p>
            <a:pPr algn="r">
              <a:buNone/>
            </a:pPr>
            <a:endParaRPr lang="en-CA" sz="2400" dirty="0" smtClean="0"/>
          </a:p>
          <a:p>
            <a:pPr algn="r">
              <a:buNone/>
            </a:pPr>
            <a:r>
              <a:rPr lang="en-CA" sz="1900" dirty="0" smtClean="0"/>
              <a:t>Society of American Archivists </a:t>
            </a:r>
          </a:p>
          <a:p>
            <a:pPr algn="r">
              <a:buNone/>
            </a:pPr>
            <a:r>
              <a:rPr lang="en-CA" sz="1900" dirty="0" smtClean="0"/>
              <a:t>Research Forum</a:t>
            </a:r>
          </a:p>
          <a:p>
            <a:pPr algn="r">
              <a:buNone/>
            </a:pPr>
            <a:r>
              <a:rPr lang="en-CA" sz="1900" dirty="0" smtClean="0"/>
              <a:t>Washington, D.C.</a:t>
            </a:r>
          </a:p>
          <a:p>
            <a:pPr algn="r">
              <a:buNone/>
            </a:pPr>
            <a:r>
              <a:rPr lang="en-CA" sz="1900" dirty="0" smtClean="0"/>
              <a:t>August 12, 2014</a:t>
            </a:r>
            <a:endParaRPr lang="en-CA" sz="1900" dirty="0" smtClean="0"/>
          </a:p>
        </p:txBody>
      </p:sp>
      <p:pic>
        <p:nvPicPr>
          <p:cNvPr id="18434" name="Picture 2" descr="http://thumb9.shutterstock.com/display_pic_with_logo/868231/188123336/stock-vector-city-map-with-pin-pointers-giving-the-location-of-various-services-such-as-the-theatre-garage-1881233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80928"/>
            <a:ext cx="3168352" cy="3309168"/>
          </a:xfrm>
          <a:prstGeom prst="rect">
            <a:avLst/>
          </a:prstGeom>
          <a:noFill/>
        </p:spPr>
      </p:pic>
      <p:pic>
        <p:nvPicPr>
          <p:cNvPr id="18436" name="Picture 4" descr="Western Universi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645024"/>
            <a:ext cx="2065412" cy="523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Overview of topic.</a:t>
            </a:r>
            <a:endParaRPr lang="en-CA" dirty="0" smtClean="0"/>
          </a:p>
          <a:p>
            <a:r>
              <a:rPr lang="en-CA" dirty="0" smtClean="0"/>
              <a:t>Outline of literature review so far.</a:t>
            </a:r>
          </a:p>
          <a:p>
            <a:r>
              <a:rPr lang="en-CA" dirty="0" smtClean="0"/>
              <a:t>Research problem.</a:t>
            </a:r>
          </a:p>
          <a:p>
            <a:r>
              <a:rPr lang="en-CA" dirty="0" smtClean="0"/>
              <a:t>Proposed </a:t>
            </a:r>
            <a:r>
              <a:rPr lang="en-CA" dirty="0" smtClean="0"/>
              <a:t>methodology.</a:t>
            </a:r>
          </a:p>
          <a:p>
            <a:r>
              <a:rPr lang="en-CA" dirty="0" smtClean="0"/>
              <a:t>Secondary lines of inquiry.</a:t>
            </a:r>
            <a:endParaRPr lang="en-CA" dirty="0"/>
          </a:p>
        </p:txBody>
      </p:sp>
      <p:pic>
        <p:nvPicPr>
          <p:cNvPr id="5124" name="Picture 4" descr="C:\Users\tbelton\Downloads\earthro_e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268760"/>
            <a:ext cx="1000125" cy="762000"/>
          </a:xfrm>
          <a:prstGeom prst="rect">
            <a:avLst/>
          </a:prstGeom>
          <a:noFill/>
        </p:spPr>
      </p:pic>
      <p:pic>
        <p:nvPicPr>
          <p:cNvPr id="5126" name="Picture 6" descr="C:\Users\tbelton\Downloads\contdrft_e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797152"/>
            <a:ext cx="2981325" cy="1466850"/>
          </a:xfrm>
          <a:prstGeom prst="rect">
            <a:avLst/>
          </a:prstGeom>
          <a:noFill/>
        </p:spPr>
      </p:pic>
      <p:pic>
        <p:nvPicPr>
          <p:cNvPr id="5128" name="Picture 8" descr="C:\Users\tbelton\Downloads\earth3-2_e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636912"/>
            <a:ext cx="5715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Not access to maps, but maps to access.</a:t>
            </a:r>
          </a:p>
          <a:p>
            <a:r>
              <a:rPr lang="en-CA" dirty="0" smtClean="0"/>
              <a:t>Some examples: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CA" sz="3200" dirty="0" smtClean="0"/>
              <a:t>MAPPING </a:t>
            </a:r>
            <a:r>
              <a:rPr lang="en-CA" sz="3200" dirty="0" smtClean="0"/>
              <a:t>OUR </a:t>
            </a:r>
            <a:r>
              <a:rPr lang="en-CA" sz="3200" dirty="0" smtClean="0"/>
              <a:t>ANZACS</a:t>
            </a:r>
            <a:br>
              <a:rPr lang="en-CA" sz="3200" dirty="0" smtClean="0"/>
            </a:br>
            <a:r>
              <a:rPr lang="en-CA" sz="3200" dirty="0" smtClean="0"/>
              <a:t>http</a:t>
            </a:r>
            <a:r>
              <a:rPr lang="en-CA" sz="3200" dirty="0" smtClean="0"/>
              <a:t>://mappingouranzacs.naa.gov.au</a:t>
            </a:r>
            <a:endParaRPr lang="en-CA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556792"/>
            <a:ext cx="3872973" cy="242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077072"/>
            <a:ext cx="3924944" cy="245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LITERATURE REVIEW SO FAR..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CA" dirty="0" smtClean="0"/>
              <a:t>A few articles or conference papers about </a:t>
            </a:r>
            <a:r>
              <a:rPr lang="en-CA" dirty="0" smtClean="0"/>
              <a:t>institutional initiatives</a:t>
            </a:r>
            <a:endParaRPr lang="en-CA" dirty="0" smtClean="0"/>
          </a:p>
          <a:p>
            <a:pPr lvl="0"/>
            <a:r>
              <a:rPr lang="en-CA" dirty="0" smtClean="0"/>
              <a:t>Some evidence of </a:t>
            </a:r>
            <a:r>
              <a:rPr lang="en-CA" dirty="0" smtClean="0"/>
              <a:t>importance </a:t>
            </a:r>
            <a:r>
              <a:rPr lang="en-CA" dirty="0" smtClean="0"/>
              <a:t>of </a:t>
            </a:r>
            <a:r>
              <a:rPr lang="en-CA" dirty="0" smtClean="0"/>
              <a:t>place name</a:t>
            </a:r>
            <a:r>
              <a:rPr lang="en-CA" dirty="0" smtClean="0"/>
              <a:t> </a:t>
            </a:r>
            <a:r>
              <a:rPr lang="en-CA" dirty="0" smtClean="0"/>
              <a:t>in information seeking (e.g. 20% of 3000 queries at </a:t>
            </a:r>
            <a:r>
              <a:rPr lang="en-CA" dirty="0" smtClean="0"/>
              <a:t>TNA EW </a:t>
            </a:r>
            <a:r>
              <a:rPr lang="en-CA" dirty="0" smtClean="0"/>
              <a:t>in 2009)</a:t>
            </a:r>
          </a:p>
          <a:p>
            <a:pPr lvl="0"/>
            <a:r>
              <a:rPr lang="en-CA" dirty="0" smtClean="0"/>
              <a:t>Much work </a:t>
            </a:r>
            <a:r>
              <a:rPr lang="en-CA" dirty="0" smtClean="0"/>
              <a:t>in progress or still hypothetical</a:t>
            </a:r>
          </a:p>
          <a:p>
            <a:pPr lvl="0"/>
            <a:r>
              <a:rPr lang="en-CA" dirty="0" smtClean="0"/>
              <a:t>Many </a:t>
            </a:r>
            <a:r>
              <a:rPr lang="en-CA" dirty="0" smtClean="0"/>
              <a:t>locally developed and open source tools</a:t>
            </a:r>
          </a:p>
          <a:p>
            <a:pPr lvl="0"/>
            <a:r>
              <a:rPr lang="en-CA" dirty="0" smtClean="0"/>
              <a:t>Three </a:t>
            </a:r>
            <a:r>
              <a:rPr lang="en-CA" dirty="0" smtClean="0"/>
              <a:t>distinct activities: </a:t>
            </a:r>
            <a:endParaRPr lang="en-CA" dirty="0" smtClean="0"/>
          </a:p>
          <a:p>
            <a:pPr lvl="1"/>
            <a:r>
              <a:rPr lang="en-CA" dirty="0" smtClean="0"/>
              <a:t>1) </a:t>
            </a:r>
            <a:r>
              <a:rPr lang="en-CA" dirty="0" smtClean="0"/>
              <a:t>standardizing </a:t>
            </a:r>
            <a:r>
              <a:rPr lang="en-CA" dirty="0" err="1" smtClean="0"/>
              <a:t>georeferences</a:t>
            </a:r>
            <a:r>
              <a:rPr lang="en-CA" dirty="0" smtClean="0"/>
              <a:t>, </a:t>
            </a:r>
            <a:endParaRPr lang="en-CA" dirty="0" smtClean="0"/>
          </a:p>
          <a:p>
            <a:pPr lvl="1"/>
            <a:r>
              <a:rPr lang="en-CA" dirty="0" smtClean="0"/>
              <a:t>2</a:t>
            </a:r>
            <a:r>
              <a:rPr lang="en-CA" dirty="0" smtClean="0"/>
              <a:t>) embedding </a:t>
            </a:r>
            <a:r>
              <a:rPr lang="en-CA" dirty="0" err="1" smtClean="0"/>
              <a:t>georeferences</a:t>
            </a:r>
            <a:r>
              <a:rPr lang="en-CA" dirty="0" smtClean="0"/>
              <a:t> in descriptive records and </a:t>
            </a:r>
            <a:endParaRPr lang="en-CA" dirty="0" smtClean="0"/>
          </a:p>
          <a:p>
            <a:pPr lvl="1"/>
            <a:r>
              <a:rPr lang="en-CA" dirty="0" smtClean="0"/>
              <a:t>3</a:t>
            </a:r>
            <a:r>
              <a:rPr lang="en-CA" dirty="0" smtClean="0"/>
              <a:t>) installation of mapping layers on archives </a:t>
            </a:r>
            <a:r>
              <a:rPr lang="en-CA" dirty="0" smtClean="0"/>
              <a:t>catalogues</a:t>
            </a:r>
            <a:endParaRPr lang="en-CA" dirty="0" smtClean="0"/>
          </a:p>
          <a:p>
            <a:pPr lvl="0"/>
            <a:r>
              <a:rPr lang="en-CA" dirty="0" smtClean="0"/>
              <a:t>Progress</a:t>
            </a:r>
            <a:endParaRPr lang="en-CA" dirty="0" smtClean="0"/>
          </a:p>
          <a:p>
            <a:pPr lvl="0"/>
            <a:r>
              <a:rPr lang="en-CA" dirty="0" smtClean="0"/>
              <a:t>Challenges</a:t>
            </a:r>
          </a:p>
          <a:p>
            <a:pPr lvl="0"/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RESEARCH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What are the needs of </a:t>
            </a:r>
            <a:r>
              <a:rPr lang="en-CA" dirty="0" smtClean="0"/>
              <a:t>particular archives patron groups </a:t>
            </a:r>
            <a:r>
              <a:rPr lang="en-CA" dirty="0" smtClean="0"/>
              <a:t>with respect to </a:t>
            </a:r>
            <a:r>
              <a:rPr lang="en-CA" dirty="0" err="1" smtClean="0"/>
              <a:t>georeferencing</a:t>
            </a:r>
            <a:r>
              <a:rPr lang="en-CA" dirty="0" smtClean="0"/>
              <a:t> and </a:t>
            </a:r>
            <a:r>
              <a:rPr lang="en-CA" dirty="0" smtClean="0"/>
              <a:t>access through maps?</a:t>
            </a:r>
          </a:p>
          <a:p>
            <a:r>
              <a:rPr lang="en-CA" dirty="0" smtClean="0"/>
              <a:t>Patrons</a:t>
            </a:r>
          </a:p>
          <a:p>
            <a:pPr lvl="1"/>
            <a:r>
              <a:rPr lang="en-CA" dirty="0" smtClean="0"/>
              <a:t>Genealogists</a:t>
            </a:r>
          </a:p>
          <a:p>
            <a:pPr lvl="1"/>
            <a:r>
              <a:rPr lang="en-CA" dirty="0" smtClean="0"/>
              <a:t>Environmental researchers</a:t>
            </a:r>
            <a:endParaRPr lang="en-CA" dirty="0" smtClean="0"/>
          </a:p>
          <a:p>
            <a:r>
              <a:rPr lang="en-CA" dirty="0" smtClean="0"/>
              <a:t>Needs</a:t>
            </a:r>
          </a:p>
          <a:p>
            <a:pPr lvl="1"/>
            <a:r>
              <a:rPr lang="en-CA" dirty="0" smtClean="0"/>
              <a:t>Relevance of place </a:t>
            </a:r>
            <a:r>
              <a:rPr lang="en-CA" dirty="0" smtClean="0"/>
              <a:t>names?</a:t>
            </a:r>
            <a:endParaRPr lang="en-CA" dirty="0" smtClean="0"/>
          </a:p>
          <a:p>
            <a:pPr lvl="1"/>
            <a:r>
              <a:rPr lang="en-CA" dirty="0" smtClean="0"/>
              <a:t>Need for precise geographic </a:t>
            </a:r>
            <a:r>
              <a:rPr lang="en-CA" dirty="0" smtClean="0"/>
              <a:t>coordinates?</a:t>
            </a:r>
            <a:endParaRPr lang="en-CA" dirty="0" smtClean="0"/>
          </a:p>
          <a:p>
            <a:pPr lvl="1"/>
            <a:r>
              <a:rPr lang="en-CA" dirty="0" smtClean="0"/>
              <a:t>Desire to search via map </a:t>
            </a:r>
            <a:r>
              <a:rPr lang="en-CA" dirty="0" smtClean="0"/>
              <a:t>interface?</a:t>
            </a:r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SECONDARY LINES OF INQUIRY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Technical feasibility for OPACs, archival software developers and aggregator sites</a:t>
            </a:r>
          </a:p>
          <a:p>
            <a:r>
              <a:rPr lang="en-CA" dirty="0" smtClean="0"/>
              <a:t>Standards </a:t>
            </a:r>
            <a:r>
              <a:rPr lang="en-CA" dirty="0" smtClean="0"/>
              <a:t>development (</a:t>
            </a:r>
            <a:r>
              <a:rPr lang="en-CA" dirty="0" smtClean="0"/>
              <a:t>e.g. EAD)</a:t>
            </a:r>
          </a:p>
          <a:p>
            <a:r>
              <a:rPr lang="en-CA" dirty="0" smtClean="0"/>
              <a:t>Implications for arrangement and description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PROPOSED METHODOLOGY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Initial Survey of Patron Groups</a:t>
            </a:r>
          </a:p>
          <a:p>
            <a:r>
              <a:rPr lang="en-CA" dirty="0" smtClean="0"/>
              <a:t>Focus Groups or Interviews</a:t>
            </a:r>
            <a:endParaRPr lang="en-C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421</TotalTime>
  <Words>227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“A POSITIVE LATITUDE” or...</vt:lpstr>
      <vt:lpstr>AGENDA</vt:lpstr>
      <vt:lpstr>OVERVIEW</vt:lpstr>
      <vt:lpstr>MAPPING OUR ANZACS http://mappingouranzacs.naa.gov.au</vt:lpstr>
      <vt:lpstr>LITERATURE REVIEW SO FAR..</vt:lpstr>
      <vt:lpstr>RESEARCH PROBLEM</vt:lpstr>
      <vt:lpstr>SECONDARY LINES OF INQUIRY</vt:lpstr>
      <vt:lpstr>PROPOSED METHODOLOGY</vt:lpstr>
    </vt:vector>
  </TitlesOfParts>
  <Company>Western Libraries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Belton</dc:creator>
  <cp:lastModifiedBy>Tom Belton</cp:lastModifiedBy>
  <cp:revision>42</cp:revision>
  <dcterms:created xsi:type="dcterms:W3CDTF">2014-08-07T13:45:12Z</dcterms:created>
  <dcterms:modified xsi:type="dcterms:W3CDTF">2014-08-08T18:31:27Z</dcterms:modified>
</cp:coreProperties>
</file>