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73" r:id="rId3"/>
    <p:sldId id="268" r:id="rId4"/>
    <p:sldId id="267" r:id="rId5"/>
    <p:sldId id="257" r:id="rId6"/>
    <p:sldId id="269" r:id="rId7"/>
    <p:sldId id="258" r:id="rId8"/>
    <p:sldId id="264" r:id="rId9"/>
    <p:sldId id="265" r:id="rId10"/>
    <p:sldId id="259" r:id="rId11"/>
    <p:sldId id="260" r:id="rId12"/>
    <p:sldId id="261" r:id="rId13"/>
    <p:sldId id="262" r:id="rId14"/>
    <p:sldId id="266" r:id="rId15"/>
    <p:sldId id="263" r:id="rId16"/>
    <p:sldId id="270" r:id="rId17"/>
    <p:sldId id="272"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83847" autoAdjust="0"/>
  </p:normalViewPr>
  <p:slideViewPr>
    <p:cSldViewPr>
      <p:cViewPr>
        <p:scale>
          <a:sx n="73" d="100"/>
          <a:sy n="73" d="100"/>
        </p:scale>
        <p:origin x="-1872" y="28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10A589D3-215E-43A0-8E98-0C16394BA1C5}" type="datetimeFigureOut">
              <a:rPr lang="en-CA" smtClean="0"/>
              <a:pPr/>
              <a:t>13/01/2014</a:t>
            </a:fld>
            <a:endParaRPr lang="en-CA"/>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870E100-79AE-4718-AE51-02365EED4FC0}" type="slidenum">
              <a:rPr lang="en-CA" smtClean="0"/>
              <a:pPr/>
              <a:t>‹#›</a:t>
            </a:fld>
            <a:endParaRPr lang="en-CA"/>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E1BB73-CDFE-40C1-A03E-4BB7F900CADD}" type="datetimeFigureOut">
              <a:rPr lang="en-CA" smtClean="0"/>
              <a:pPr/>
              <a:t>13/01/2014</a:t>
            </a:fld>
            <a:endParaRPr lang="en-CA"/>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D604AAF-C868-4461-9CBD-418F94D75C91}" type="slidenum">
              <a:rPr lang="en-CA" smtClean="0"/>
              <a:pPr/>
              <a:t>‹#›</a:t>
            </a:fld>
            <a:endParaRPr lang="en-CA"/>
          </a:p>
        </p:txBody>
      </p:sp>
    </p:spTree>
    <p:extLst>
      <p:ext uri="{BB962C8B-B14F-4D97-AF65-F5344CB8AC3E}">
        <p14:creationId xmlns="" xmlns:p14="http://schemas.microsoft.com/office/powerpoint/2010/main" val="4130292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CARL, CAUT</a:t>
            </a:r>
            <a:r>
              <a:rPr lang="en-US" baseline="0" dirty="0" smtClean="0"/>
              <a:t> IP </a:t>
            </a:r>
            <a:r>
              <a:rPr lang="en-US" baseline="0" smtClean="0"/>
              <a:t>Advisory</a:t>
            </a:r>
            <a:r>
              <a:rPr lang="en-US" baseline="0" smtClean="0"/>
              <a:t>,   http://www.nserc-crsng.gc.ca/NSERC-CRSNG/policies-politiques/OpenAccessFAQ-LibreAccesFAQ_eng.asp</a:t>
            </a:r>
            <a:endParaRPr lang="en-CA" dirty="0" smtClean="0"/>
          </a:p>
          <a:p>
            <a:endParaRPr lang="en-CA" dirty="0"/>
          </a:p>
        </p:txBody>
      </p:sp>
      <p:sp>
        <p:nvSpPr>
          <p:cNvPr id="4" name="Slide Number Placeholder 3"/>
          <p:cNvSpPr>
            <a:spLocks noGrp="1"/>
          </p:cNvSpPr>
          <p:nvPr>
            <p:ph type="sldNum" sz="quarter" idx="10"/>
          </p:nvPr>
        </p:nvSpPr>
        <p:spPr/>
        <p:txBody>
          <a:bodyPr/>
          <a:lstStyle/>
          <a:p>
            <a:fld id="{CD604AAF-C868-4461-9CBD-418F94D75C91}" type="slidenum">
              <a:rPr lang="en-CA" smtClean="0"/>
              <a:pPr/>
              <a:t>2</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have time to go through contracts and tools with you -  play with Sherpa Romeo and Juliet – Tom Adam is here to answer </a:t>
            </a:r>
            <a:r>
              <a:rPr lang="en-US" baseline="0" smtClean="0"/>
              <a:t>copyright questions etc.</a:t>
            </a:r>
            <a:endParaRPr lang="en-US" dirty="0" smtClean="0"/>
          </a:p>
          <a:p>
            <a:endParaRPr lang="en-US" dirty="0" smtClean="0"/>
          </a:p>
          <a:p>
            <a:r>
              <a:rPr lang="en-US" dirty="0" smtClean="0"/>
              <a:t>What about assessment?</a:t>
            </a:r>
          </a:p>
          <a:p>
            <a:endParaRPr lang="en-US" dirty="0" smtClean="0"/>
          </a:p>
          <a:p>
            <a:endParaRPr lang="en-CA" dirty="0"/>
          </a:p>
        </p:txBody>
      </p:sp>
      <p:sp>
        <p:nvSpPr>
          <p:cNvPr id="4" name="Slide Number Placeholder 3"/>
          <p:cNvSpPr>
            <a:spLocks noGrp="1"/>
          </p:cNvSpPr>
          <p:nvPr>
            <p:ph type="sldNum" sz="quarter" idx="10"/>
          </p:nvPr>
        </p:nvSpPr>
        <p:spPr/>
        <p:txBody>
          <a:bodyPr/>
          <a:lstStyle/>
          <a:p>
            <a:fld id="{CD604AAF-C868-4461-9CBD-418F94D75C91}" type="slidenum">
              <a:rPr lang="en-CA" smtClean="0"/>
              <a:pPr/>
              <a:t>17</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D604AAF-C868-4461-9CBD-418F94D75C91}" type="slidenum">
              <a:rPr lang="en-CA" smtClean="0"/>
              <a:pPr/>
              <a:t>3</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So, How can I address these consequences?</a:t>
            </a:r>
            <a:r>
              <a:rPr lang="en-US" baseline="0" dirty="0" smtClean="0"/>
              <a:t>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As Bruce mentioned – ceding copyright to publisher makes subsequent use of material a contractual matter</a:t>
            </a:r>
          </a:p>
          <a:p>
            <a:pPr>
              <a:buFont typeface="Arial" pitchFamily="34" charset="0"/>
              <a:buChar char="•"/>
            </a:pPr>
            <a:r>
              <a:rPr lang="en-US" baseline="0" dirty="0" smtClean="0"/>
              <a:t>Also relevant is that the publishing environment is constantly evolving and business models are changing on an almost daily basis!</a:t>
            </a:r>
          </a:p>
          <a:p>
            <a:pPr>
              <a:buFont typeface="Arial" pitchFamily="34" charset="0"/>
              <a:buChar char="•"/>
            </a:pPr>
            <a:r>
              <a:rPr lang="en-US" baseline="0" dirty="0" smtClean="0"/>
              <a:t>Especially for what they allow regarding “open access” publishing (traditional publishing models not sustainable and therefore institutional repositories and digital publishing core services</a:t>
            </a:r>
          </a:p>
          <a:p>
            <a:pPr>
              <a:buFont typeface="Arial" pitchFamily="34" charset="0"/>
              <a:buChar char="•"/>
            </a:pPr>
            <a:r>
              <a:rPr lang="en-US" baseline="0" dirty="0" smtClean="0"/>
              <a:t>However there are ways to discover before publishing , and to negotiation after publishing what can be deposited on personal web page or institutional repository.</a:t>
            </a:r>
          </a:p>
          <a:p>
            <a:pPr>
              <a:buFont typeface="Arial" pitchFamily="34" charset="0"/>
              <a:buChar char="•"/>
            </a:pPr>
            <a:endParaRPr lang="en-US" baseline="0" dirty="0" smtClean="0"/>
          </a:p>
          <a:p>
            <a:endParaRPr lang="en-CA" dirty="0"/>
          </a:p>
        </p:txBody>
      </p:sp>
      <p:sp>
        <p:nvSpPr>
          <p:cNvPr id="4" name="Slide Number Placeholder 3"/>
          <p:cNvSpPr>
            <a:spLocks noGrp="1"/>
          </p:cNvSpPr>
          <p:nvPr>
            <p:ph type="sldNum" sz="quarter" idx="10"/>
          </p:nvPr>
        </p:nvSpPr>
        <p:spPr/>
        <p:txBody>
          <a:bodyPr/>
          <a:lstStyle/>
          <a:p>
            <a:fld id="{CD604AAF-C868-4461-9CBD-418F94D75C91}" type="slidenum">
              <a:rPr lang="en-CA" smtClean="0"/>
              <a:pPr/>
              <a:t>5</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defTabSz="949478">
              <a:buFont typeface="Arial" pitchFamily="34" charset="0"/>
              <a:buChar char="•"/>
            </a:pPr>
            <a:r>
              <a:rPr lang="en-US" dirty="0" smtClean="0"/>
              <a:t>Majority of authors retain right to self-archive in some fashion, subject to various conditions.  But beginning to see policies explicitly designed to frustrate self-archiving</a:t>
            </a:r>
            <a:br>
              <a:rPr lang="en-US" dirty="0" smtClean="0"/>
            </a:br>
            <a:endParaRPr lang="en-US" dirty="0" smtClean="0"/>
          </a:p>
          <a:p>
            <a:pPr marL="174708" indent="-174708">
              <a:buFont typeface="Arial" pitchFamily="34" charset="0"/>
              <a:buChar char="•"/>
            </a:pPr>
            <a:r>
              <a:rPr lang="en-US" dirty="0" smtClean="0"/>
              <a:t>Sherpa Romeo website provides authors with information on which publishers/journals allow self-archiving.</a:t>
            </a:r>
            <a:endParaRPr lang="en-CA" dirty="0" smtClean="0"/>
          </a:p>
          <a:p>
            <a:endParaRPr lang="en-CA" dirty="0"/>
          </a:p>
        </p:txBody>
      </p:sp>
      <p:sp>
        <p:nvSpPr>
          <p:cNvPr id="4" name="Slide Number Placeholder 3"/>
          <p:cNvSpPr>
            <a:spLocks noGrp="1"/>
          </p:cNvSpPr>
          <p:nvPr>
            <p:ph type="sldNum" sz="quarter" idx="10"/>
          </p:nvPr>
        </p:nvSpPr>
        <p:spPr/>
        <p:txBody>
          <a:bodyPr/>
          <a:lstStyle/>
          <a:p>
            <a:fld id="{CD604AAF-C868-4461-9CBD-418F94D75C91}" type="slidenum">
              <a:rPr lang="en-CA" smtClean="0"/>
              <a:pPr/>
              <a:t>7</a:t>
            </a:fld>
            <a:endParaRPr lang="en-CA"/>
          </a:p>
        </p:txBody>
      </p:sp>
    </p:spTree>
    <p:extLst>
      <p:ext uri="{BB962C8B-B14F-4D97-AF65-F5344CB8AC3E}">
        <p14:creationId xmlns="" xmlns:p14="http://schemas.microsoft.com/office/powerpoint/2010/main" val="2262258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CA" dirty="0" smtClean="0"/>
              <a:t>Has section on open access requirements for different funding agencies in different countries</a:t>
            </a:r>
          </a:p>
          <a:p>
            <a:endParaRPr lang="en-CA" dirty="0"/>
          </a:p>
        </p:txBody>
      </p:sp>
      <p:sp>
        <p:nvSpPr>
          <p:cNvPr id="4" name="Slide Number Placeholder 3"/>
          <p:cNvSpPr>
            <a:spLocks noGrp="1"/>
          </p:cNvSpPr>
          <p:nvPr>
            <p:ph type="sldNum" sz="quarter" idx="10"/>
          </p:nvPr>
        </p:nvSpPr>
        <p:spPr/>
        <p:txBody>
          <a:bodyPr/>
          <a:lstStyle/>
          <a:p>
            <a:fld id="{CD604AAF-C868-4461-9CBD-418F94D75C91}" type="slidenum">
              <a:rPr lang="en-CA" smtClean="0"/>
              <a:pPr/>
              <a:t>8</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As you can see – this is a highly</a:t>
            </a:r>
            <a:r>
              <a:rPr lang="en-CA" baseline="0" dirty="0" smtClean="0"/>
              <a:t> restrictive contract</a:t>
            </a:r>
          </a:p>
          <a:p>
            <a:endParaRPr lang="en-CA" dirty="0"/>
          </a:p>
        </p:txBody>
      </p:sp>
      <p:sp>
        <p:nvSpPr>
          <p:cNvPr id="4" name="Slide Number Placeholder 3"/>
          <p:cNvSpPr>
            <a:spLocks noGrp="1"/>
          </p:cNvSpPr>
          <p:nvPr>
            <p:ph type="sldNum" sz="quarter" idx="10"/>
          </p:nvPr>
        </p:nvSpPr>
        <p:spPr/>
        <p:txBody>
          <a:bodyPr/>
          <a:lstStyle/>
          <a:p>
            <a:fld id="{CD604AAF-C868-4461-9CBD-418F94D75C91}" type="slidenum">
              <a:rPr lang="en-CA" smtClean="0"/>
              <a:pPr/>
              <a:t>13</a:t>
            </a:fld>
            <a:endParaRPr lang="en-CA"/>
          </a:p>
        </p:txBody>
      </p:sp>
    </p:spTree>
    <p:extLst>
      <p:ext uri="{BB962C8B-B14F-4D97-AF65-F5344CB8AC3E}">
        <p14:creationId xmlns="" xmlns:p14="http://schemas.microsoft.com/office/powerpoint/2010/main" val="740856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Discuss which agreements are more or less </a:t>
            </a:r>
            <a:r>
              <a:rPr lang="en-US" sz="1200" dirty="0" err="1" smtClean="0"/>
              <a:t>favourable</a:t>
            </a:r>
            <a:r>
              <a:rPr lang="en-US" sz="1200" dirty="0" smtClean="0"/>
              <a:t> to authors</a:t>
            </a:r>
          </a:p>
          <a:p>
            <a:endParaRPr lang="en-CA" dirty="0"/>
          </a:p>
        </p:txBody>
      </p:sp>
      <p:sp>
        <p:nvSpPr>
          <p:cNvPr id="4" name="Slide Number Placeholder 3"/>
          <p:cNvSpPr>
            <a:spLocks noGrp="1"/>
          </p:cNvSpPr>
          <p:nvPr>
            <p:ph type="sldNum" sz="quarter" idx="10"/>
          </p:nvPr>
        </p:nvSpPr>
        <p:spPr/>
        <p:txBody>
          <a:bodyPr/>
          <a:lstStyle/>
          <a:p>
            <a:fld id="{CD604AAF-C868-4461-9CBD-418F94D75C91}" type="slidenum">
              <a:rPr lang="en-CA" smtClean="0"/>
              <a:pPr/>
              <a:t>14</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CA" dirty="0" smtClean="0"/>
              <a:t>These agreements are negotiable, so faculty must read them carefully and, if necessary, amend their terms to ensure that journals receive only the minimum rights that are actually required to publish the work. Typically this is a simple statement of permission to publish, not a full transfer of copyright.</a:t>
            </a:r>
          </a:p>
          <a:p>
            <a:endParaRPr lang="en-US"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Author</a:t>
            </a:r>
            <a:r>
              <a:rPr lang="en-US" baseline="0" dirty="0" smtClean="0"/>
              <a:t> Amendments are l</a:t>
            </a:r>
            <a:r>
              <a:rPr lang="en-US" dirty="0" smtClean="0"/>
              <a:t>egal instrument that modify publisher’s agreement and allows author to keep</a:t>
            </a:r>
            <a:r>
              <a:rPr lang="en-US" baseline="0" dirty="0" smtClean="0"/>
              <a:t> key rights to their articles.</a:t>
            </a:r>
            <a:endParaRPr lang="en-CA" dirty="0" smtClean="0"/>
          </a:p>
          <a:p>
            <a:r>
              <a:rPr lang="en-CA" dirty="0" smtClean="0"/>
              <a:t>The addendum allows, </a:t>
            </a:r>
            <a:r>
              <a:rPr lang="en-CA" i="1" dirty="0" smtClean="0"/>
              <a:t>inter alia, the author </a:t>
            </a:r>
            <a:r>
              <a:rPr lang="en-CA" dirty="0" smtClean="0"/>
              <a:t>to reproduce, perform, communicate by telecommunication, and create derivative works from the article in any material form for non-commercial purposes. This permits, for example, the author to make and distribute copies in the course of teaching and research and post the article on personal or institutional  websites and in other open access digital repositories. The addendum also requires the publisher to provide the author an electronic copy of the published article.</a:t>
            </a:r>
          </a:p>
          <a:p>
            <a:endParaRPr lang="en-US" dirty="0" smtClean="0"/>
          </a:p>
          <a:p>
            <a:endParaRPr lang="en-US" dirty="0" smtClean="0"/>
          </a:p>
          <a:p>
            <a:r>
              <a:rPr lang="en-US" dirty="0" smtClean="0"/>
              <a:t>SPARCs Author’s Addendum is one of many – it has Canadian version</a:t>
            </a:r>
          </a:p>
          <a:p>
            <a:r>
              <a:rPr lang="en-US" dirty="0" smtClean="0"/>
              <a:t>Also: MIT Amendment to Publication Agreement, Scholar’s Copyright Addendum Engine &amp; JISC Copyright Toolbox – see</a:t>
            </a:r>
            <a:r>
              <a:rPr lang="en-US" baseline="0" dirty="0" smtClean="0"/>
              <a:t> ARL/ACRL/SPARC handouts</a:t>
            </a:r>
            <a:endParaRPr lang="en-CA" dirty="0"/>
          </a:p>
        </p:txBody>
      </p:sp>
      <p:sp>
        <p:nvSpPr>
          <p:cNvPr id="4" name="Slide Number Placeholder 3"/>
          <p:cNvSpPr>
            <a:spLocks noGrp="1"/>
          </p:cNvSpPr>
          <p:nvPr>
            <p:ph type="sldNum" sz="quarter" idx="10"/>
          </p:nvPr>
        </p:nvSpPr>
        <p:spPr/>
        <p:txBody>
          <a:bodyPr/>
          <a:lstStyle/>
          <a:p>
            <a:fld id="{CD604AAF-C868-4461-9CBD-418F94D75C91}" type="slidenum">
              <a:rPr lang="en-CA" smtClean="0"/>
              <a:pPr/>
              <a:t>15</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fld id="{CD604AAF-C868-4461-9CBD-418F94D75C91}" type="slidenum">
              <a:rPr lang="en-CA" smtClean="0"/>
              <a:pPr/>
              <a:t>16</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B767994-CCE9-4B77-9C53-13ED1C7511BC}" type="datetimeFigureOut">
              <a:rPr lang="en-CA" smtClean="0"/>
              <a:pPr/>
              <a:t>13/01/2014</a:t>
            </a:fld>
            <a:endParaRPr lang="en-CA"/>
          </a:p>
        </p:txBody>
      </p:sp>
      <p:sp>
        <p:nvSpPr>
          <p:cNvPr id="17" name="Footer Placeholder 16"/>
          <p:cNvSpPr>
            <a:spLocks noGrp="1"/>
          </p:cNvSpPr>
          <p:nvPr>
            <p:ph type="ftr" sz="quarter" idx="11"/>
          </p:nvPr>
        </p:nvSpPr>
        <p:spPr/>
        <p:txBody>
          <a:bodyPr/>
          <a:lstStyle/>
          <a:p>
            <a:endParaRPr lang="en-CA"/>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3B56EE5-09DA-4F9B-8161-392A8997B4E0}" type="slidenum">
              <a:rPr lang="en-CA" smtClean="0"/>
              <a:pPr/>
              <a:t>‹#›</a:t>
            </a:fld>
            <a:endParaRPr lang="en-CA"/>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767994-CCE9-4B77-9C53-13ED1C7511BC}" type="datetimeFigureOut">
              <a:rPr lang="en-CA" smtClean="0"/>
              <a:pPr/>
              <a:t>13/01/2014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F3B56EE5-09DA-4F9B-8161-392A8997B4E0}" type="slidenum">
              <a:rPr lang="en-CA" smtClean="0"/>
              <a:pPr/>
              <a:t>‹#›</a:t>
            </a:fld>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3B56EE5-09DA-4F9B-8161-392A8997B4E0}" type="slidenum">
              <a:rPr lang="en-CA" smtClean="0"/>
              <a:pPr/>
              <a:t>‹#›</a:t>
            </a:fld>
            <a:endParaRPr lang="en-CA"/>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B767994-CCE9-4B77-9C53-13ED1C7511BC}" type="datetimeFigureOut">
              <a:rPr lang="en-CA" smtClean="0"/>
              <a:pPr/>
              <a:t>13/01/2014</a:t>
            </a:fld>
            <a:endParaRPr lang="en-CA"/>
          </a:p>
        </p:txBody>
      </p:sp>
      <p:sp>
        <p:nvSpPr>
          <p:cNvPr id="5" name="Footer Placeholder 4"/>
          <p:cNvSpPr>
            <a:spLocks noGrp="1"/>
          </p:cNvSpPr>
          <p:nvPr>
            <p:ph type="ftr" sz="quarter" idx="11"/>
          </p:nvPr>
        </p:nvSpPr>
        <p:spPr/>
        <p:txBody>
          <a:bodyPr/>
          <a:lstStyle/>
          <a:p>
            <a:endParaRPr lang="en-CA"/>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B767994-CCE9-4B77-9C53-13ED1C7511BC}" type="datetimeFigureOut">
              <a:rPr lang="en-CA" smtClean="0"/>
              <a:pPr/>
              <a:t>13/01/2014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4361688" y="1026372"/>
            <a:ext cx="457200" cy="441325"/>
          </a:xfrm>
        </p:spPr>
        <p:txBody>
          <a:bodyPr/>
          <a:lstStyle/>
          <a:p>
            <a:fld id="{F3B56EE5-09DA-4F9B-8161-392A8997B4E0}" type="slidenum">
              <a:rPr lang="en-CA" smtClean="0"/>
              <a:pPr/>
              <a:t>‹#›</a:t>
            </a:fld>
            <a:endParaRPr lang="en-CA"/>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CA"/>
          </a:p>
        </p:txBody>
      </p:sp>
      <p:sp>
        <p:nvSpPr>
          <p:cNvPr id="4" name="Date Placeholder 3"/>
          <p:cNvSpPr>
            <a:spLocks noGrp="1"/>
          </p:cNvSpPr>
          <p:nvPr>
            <p:ph type="dt" sz="half" idx="10"/>
          </p:nvPr>
        </p:nvSpPr>
        <p:spPr/>
        <p:txBody>
          <a:bodyPr/>
          <a:lstStyle/>
          <a:p>
            <a:fld id="{6B767994-CCE9-4B77-9C53-13ED1C7511BC}" type="datetimeFigureOut">
              <a:rPr lang="en-CA" smtClean="0"/>
              <a:pPr/>
              <a:t>13/01/2014</a:t>
            </a:fld>
            <a:endParaRPr lang="en-CA"/>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3B56EE5-09DA-4F9B-8161-392A8997B4E0}" type="slidenum">
              <a:rPr lang="en-CA" smtClean="0"/>
              <a:pPr/>
              <a:t>‹#›</a:t>
            </a:fld>
            <a:endParaRPr lang="en-CA"/>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B767994-CCE9-4B77-9C53-13ED1C7511BC}" type="datetimeFigureOut">
              <a:rPr lang="en-CA" smtClean="0"/>
              <a:pPr/>
              <a:t>13/01/2014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F3B56EE5-09DA-4F9B-8161-392A8997B4E0}" type="slidenum">
              <a:rPr lang="en-CA" smtClean="0"/>
              <a:pPr/>
              <a:t>‹#›</a:t>
            </a:fld>
            <a:endParaRPr lang="en-CA"/>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B767994-CCE9-4B77-9C53-13ED1C7511BC}" type="datetimeFigureOut">
              <a:rPr lang="en-CA" smtClean="0"/>
              <a:pPr/>
              <a:t>13/01/2014</a:t>
            </a:fld>
            <a:endParaRPr lang="en-CA"/>
          </a:p>
        </p:txBody>
      </p:sp>
      <p:sp>
        <p:nvSpPr>
          <p:cNvPr id="8" name="Footer Placeholder 7"/>
          <p:cNvSpPr>
            <a:spLocks noGrp="1"/>
          </p:cNvSpPr>
          <p:nvPr>
            <p:ph type="ftr" sz="quarter" idx="11"/>
          </p:nvPr>
        </p:nvSpPr>
        <p:spPr>
          <a:xfrm>
            <a:off x="304800" y="6409944"/>
            <a:ext cx="3581400" cy="365760"/>
          </a:xfrm>
        </p:spPr>
        <p:txBody>
          <a:bodyPr/>
          <a:lstStyle/>
          <a:p>
            <a:endParaRPr lang="en-CA"/>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3B56EE5-09DA-4F9B-8161-392A8997B4E0}" type="slidenum">
              <a:rPr lang="en-CA" smtClean="0"/>
              <a:pPr/>
              <a:t>‹#›</a:t>
            </a:fld>
            <a:endParaRPr lang="en-CA"/>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B767994-CCE9-4B77-9C53-13ED1C7511BC}" type="datetimeFigureOut">
              <a:rPr lang="en-CA" smtClean="0"/>
              <a:pPr/>
              <a:t>13/01/2014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a:xfrm>
            <a:off x="4343400" y="1036020"/>
            <a:ext cx="457200" cy="441325"/>
          </a:xfrm>
        </p:spPr>
        <p:txBody>
          <a:bodyPr/>
          <a:lstStyle/>
          <a:p>
            <a:fld id="{F3B56EE5-09DA-4F9B-8161-392A8997B4E0}"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B767994-CCE9-4B77-9C53-13ED1C7511BC}" type="datetimeFigureOut">
              <a:rPr lang="en-CA" smtClean="0"/>
              <a:pPr/>
              <a:t>13/01/2014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3B56EE5-09DA-4F9B-8161-392A8997B4E0}"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3B56EE5-09DA-4F9B-8161-392A8997B4E0}" type="slidenum">
              <a:rPr lang="en-CA" smtClean="0"/>
              <a:pPr/>
              <a:t>‹#›</a:t>
            </a:fld>
            <a:endParaRPr lang="en-CA"/>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6B767994-CCE9-4B77-9C53-13ED1C7511BC}" type="datetimeFigureOut">
              <a:rPr lang="en-CA" smtClean="0"/>
              <a:pPr/>
              <a:t>13/01/2014</a:t>
            </a:fld>
            <a:endParaRPr lang="en-CA"/>
          </a:p>
        </p:txBody>
      </p:sp>
      <p:sp>
        <p:nvSpPr>
          <p:cNvPr id="6" name="Footer Placeholder 5"/>
          <p:cNvSpPr>
            <a:spLocks noGrp="1"/>
          </p:cNvSpPr>
          <p:nvPr>
            <p:ph type="ftr" sz="quarter" idx="11"/>
          </p:nvPr>
        </p:nvSpPr>
        <p:spPr>
          <a:xfrm>
            <a:off x="301752" y="6410848"/>
            <a:ext cx="3383280" cy="365760"/>
          </a:xfrm>
        </p:spPr>
        <p:txBody>
          <a:bodyPr/>
          <a:lstStyle/>
          <a:p>
            <a:endParaRPr lang="en-C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3B56EE5-09DA-4F9B-8161-392A8997B4E0}" type="slidenum">
              <a:rPr lang="en-CA" smtClean="0"/>
              <a:pPr/>
              <a:t>‹#›</a:t>
            </a:fld>
            <a:endParaRPr lang="en-CA"/>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6B767994-CCE9-4B77-9C53-13ED1C7511BC}" type="datetimeFigureOut">
              <a:rPr lang="en-CA" smtClean="0"/>
              <a:pPr/>
              <a:t>13/01/2014</a:t>
            </a:fld>
            <a:endParaRPr lang="en-CA"/>
          </a:p>
        </p:txBody>
      </p:sp>
      <p:sp>
        <p:nvSpPr>
          <p:cNvPr id="6" name="Footer Placeholder 5"/>
          <p:cNvSpPr>
            <a:spLocks noGrp="1"/>
          </p:cNvSpPr>
          <p:nvPr>
            <p:ph type="ftr" sz="quarter" idx="11"/>
          </p:nvPr>
        </p:nvSpPr>
        <p:spPr>
          <a:xfrm>
            <a:off x="301752" y="6410848"/>
            <a:ext cx="3584448" cy="365760"/>
          </a:xfrm>
        </p:spPr>
        <p:txBody>
          <a:bodyPr/>
          <a:lstStyle/>
          <a:p>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B767994-CCE9-4B77-9C53-13ED1C7511BC}" type="datetimeFigureOut">
              <a:rPr lang="en-CA" smtClean="0"/>
              <a:pPr/>
              <a:t>13/01/2014</a:t>
            </a:fld>
            <a:endParaRPr lang="en-CA"/>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CA"/>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3B56EE5-09DA-4F9B-8161-392A8997B4E0}" type="slidenum">
              <a:rPr lang="en-CA" smtClean="0"/>
              <a:pPr/>
              <a:t>‹#›</a:t>
            </a:fld>
            <a:endParaRPr lang="en-CA"/>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nserc-crsng.gc.ca/NSERC-CRSNG/policies-politiques/OpenAccessFAQ-LibreAccesFAQ_eng.as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2135088"/>
          </a:xfrm>
        </p:spPr>
        <p:txBody>
          <a:bodyPr>
            <a:normAutofit/>
          </a:bodyPr>
          <a:lstStyle/>
          <a:p>
            <a:pPr algn="l"/>
            <a:r>
              <a:rPr lang="en-US" dirty="0" smtClean="0"/>
              <a:t>Tom Adam</a:t>
            </a:r>
            <a:endParaRPr lang="en-CA" dirty="0" smtClean="0"/>
          </a:p>
          <a:p>
            <a:pPr algn="l"/>
            <a:r>
              <a:rPr lang="en-CA" dirty="0" smtClean="0"/>
              <a:t>Monica </a:t>
            </a:r>
            <a:r>
              <a:rPr lang="en-CA" dirty="0" err="1" smtClean="0"/>
              <a:t>Fazekas</a:t>
            </a:r>
            <a:r>
              <a:rPr lang="en-CA" dirty="0" smtClean="0"/>
              <a:t/>
            </a:r>
            <a:br>
              <a:rPr lang="en-CA" dirty="0" smtClean="0"/>
            </a:br>
            <a:r>
              <a:rPr lang="en-CA" dirty="0" smtClean="0"/>
              <a:t>Bruce Fyfe</a:t>
            </a:r>
            <a:br>
              <a:rPr lang="en-CA" dirty="0" smtClean="0"/>
            </a:br>
            <a:r>
              <a:rPr lang="en-CA" dirty="0" smtClean="0"/>
              <a:t>Joanne Paterson</a:t>
            </a:r>
          </a:p>
          <a:p>
            <a:pPr algn="l"/>
            <a:endParaRPr lang="en-US" dirty="0" smtClean="0"/>
          </a:p>
          <a:p>
            <a:pPr algn="r"/>
            <a:r>
              <a:rPr lang="en-CA" dirty="0" smtClean="0"/>
              <a:t>January 14, 2014</a:t>
            </a:r>
            <a:endParaRPr lang="en-CA" dirty="0"/>
          </a:p>
        </p:txBody>
      </p:sp>
      <p:sp>
        <p:nvSpPr>
          <p:cNvPr id="2" name="Title 1"/>
          <p:cNvSpPr>
            <a:spLocks noGrp="1"/>
          </p:cNvSpPr>
          <p:nvPr>
            <p:ph type="ctrTitle"/>
          </p:nvPr>
        </p:nvSpPr>
        <p:spPr/>
        <p:txBody>
          <a:bodyPr/>
          <a:lstStyle/>
          <a:p>
            <a:r>
              <a:rPr lang="en-CA" dirty="0" smtClean="0"/>
              <a:t>Author Rights</a:t>
            </a:r>
            <a:endParaRPr lang="en-CA" dirty="0"/>
          </a:p>
        </p:txBody>
      </p:sp>
      <p:pic>
        <p:nvPicPr>
          <p:cNvPr id="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23528" y="5805264"/>
            <a:ext cx="2160240" cy="75512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01383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JAMA Example</a:t>
            </a:r>
            <a:endParaRPr lang="en-CA" dirty="0"/>
          </a:p>
        </p:txBody>
      </p:sp>
      <p:pic>
        <p:nvPicPr>
          <p:cNvPr id="5" name="Content Placeholder 4" descr="romeoama.GIF"/>
          <p:cNvPicPr>
            <a:picLocks noGrp="1" noChangeAspect="1"/>
          </p:cNvPicPr>
          <p:nvPr>
            <p:ph sz="quarter" idx="1"/>
          </p:nvPr>
        </p:nvPicPr>
        <p:blipFill>
          <a:blip r:embed="rId2" cstate="print"/>
          <a:stretch>
            <a:fillRect/>
          </a:stretch>
        </p:blipFill>
        <p:spPr>
          <a:xfrm>
            <a:off x="395536" y="1340768"/>
            <a:ext cx="8424936" cy="5126410"/>
          </a:xfrm>
        </p:spPr>
      </p:pic>
    </p:spTree>
    <p:extLst>
      <p:ext uri="{BB962C8B-B14F-4D97-AF65-F5344CB8AC3E}">
        <p14:creationId xmlns="" xmlns:p14="http://schemas.microsoft.com/office/powerpoint/2010/main" val="1611016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JAMA example</a:t>
            </a:r>
            <a:endParaRPr lang="en-CA" dirty="0"/>
          </a:p>
        </p:txBody>
      </p:sp>
      <p:pic>
        <p:nvPicPr>
          <p:cNvPr id="3074" name="Picture 2" descr="C:\Users\Monica\Pictures\Screenshots\Screenshot (11).png"/>
          <p:cNvPicPr>
            <a:picLocks noGrp="1" noChangeAspect="1" noChangeArrowheads="1"/>
          </p:cNvPicPr>
          <p:nvPr>
            <p:ph sz="quarter"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5536" y="1556792"/>
            <a:ext cx="8377665" cy="471013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95361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JAMA </a:t>
            </a:r>
            <a:r>
              <a:rPr lang="en-CA" dirty="0" smtClean="0"/>
              <a:t>example</a:t>
            </a:r>
            <a:endParaRPr lang="en-CA" dirty="0"/>
          </a:p>
        </p:txBody>
      </p:sp>
      <p:pic>
        <p:nvPicPr>
          <p:cNvPr id="4098" name="Picture 2" descr="C:\Users\Monica\Pictures\Screenshots\Screenshot (12).png"/>
          <p:cNvPicPr>
            <a:picLocks noGrp="1" noChangeAspect="1" noChangeArrowheads="1"/>
          </p:cNvPicPr>
          <p:nvPr>
            <p:ph sz="quarter"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5536" y="1628800"/>
            <a:ext cx="8505741" cy="478214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759387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JAMA contract</a:t>
            </a:r>
            <a:endParaRPr lang="en-CA" dirty="0"/>
          </a:p>
        </p:txBody>
      </p:sp>
      <p:sp>
        <p:nvSpPr>
          <p:cNvPr id="3" name="Content Placeholder 2"/>
          <p:cNvSpPr>
            <a:spLocks noGrp="1"/>
          </p:cNvSpPr>
          <p:nvPr>
            <p:ph sz="quarter" idx="1"/>
          </p:nvPr>
        </p:nvSpPr>
        <p:spPr>
          <a:xfrm>
            <a:off x="301752" y="1196752"/>
            <a:ext cx="8503920" cy="5256584"/>
          </a:xfrm>
        </p:spPr>
        <p:txBody>
          <a:bodyPr>
            <a:normAutofit fontScale="25000" lnSpcReduction="20000"/>
          </a:bodyPr>
          <a:lstStyle/>
          <a:p>
            <a:endParaRPr lang="en-CA" dirty="0" smtClean="0"/>
          </a:p>
          <a:p>
            <a:pPr>
              <a:buNone/>
            </a:pPr>
            <a:endParaRPr lang="en-CA" sz="6800" b="1" dirty="0" smtClean="0"/>
          </a:p>
          <a:p>
            <a:pPr>
              <a:buNone/>
            </a:pPr>
            <a:r>
              <a:rPr lang="en-CA" sz="6800" b="1" dirty="0" smtClean="0"/>
              <a:t>Copyright Transfer/Publishing Agreement.</a:t>
            </a:r>
          </a:p>
          <a:p>
            <a:r>
              <a:rPr lang="en-CA" sz="6800" dirty="0" smtClean="0"/>
              <a:t>In consideration of the action of the American Medical Association (AMA) in reviewing and editing this submission (manuscript, tables, figures, video, audio, and other supplemental files for publication), I hereby transfer, assign, or otherwise convey all copyright ownership, including any and all rights incidental thereto, exclusively to the AMA, in the event that such work is published by the AMA.</a:t>
            </a:r>
            <a:br>
              <a:rPr lang="en-CA" sz="6800" dirty="0" smtClean="0"/>
            </a:br>
            <a:endParaRPr lang="en-CA" sz="6800" dirty="0" smtClean="0"/>
          </a:p>
          <a:p>
            <a:pPr>
              <a:buNone/>
            </a:pPr>
            <a:r>
              <a:rPr lang="en-CA" sz="6800" dirty="0" smtClean="0"/>
              <a:t>__________________________________________________________</a:t>
            </a:r>
          </a:p>
          <a:p>
            <a:pPr>
              <a:buNone/>
            </a:pPr>
            <a:r>
              <a:rPr lang="en-CA" sz="6800" dirty="0" smtClean="0"/>
              <a:t>Your Signature Date Signed</a:t>
            </a:r>
            <a:br>
              <a:rPr lang="en-CA" sz="6800" dirty="0" smtClean="0"/>
            </a:br>
            <a:r>
              <a:rPr lang="en-CA" sz="6800" dirty="0" smtClean="0"/>
              <a:t/>
            </a:r>
            <a:br>
              <a:rPr lang="en-CA" sz="6800" dirty="0" smtClean="0"/>
            </a:br>
            <a:endParaRPr lang="en-CA" sz="6800" dirty="0" smtClean="0"/>
          </a:p>
          <a:p>
            <a:pPr>
              <a:buNone/>
            </a:pPr>
            <a:r>
              <a:rPr lang="en-CA" sz="6800" b="1" dirty="0" smtClean="0"/>
              <a:t>Federal Employment.</a:t>
            </a:r>
          </a:p>
          <a:p>
            <a:r>
              <a:rPr lang="en-CA" sz="6800" dirty="0" smtClean="0"/>
              <a:t>I was an employee of the US federal government when this work was conducted and prepared for publication; therefore, it is not protected by the Copyright Act, and</a:t>
            </a:r>
          </a:p>
          <a:p>
            <a:r>
              <a:rPr lang="en-CA" sz="6800" dirty="0" smtClean="0"/>
              <a:t>copyright ownership cannot be transferred.</a:t>
            </a:r>
          </a:p>
          <a:p>
            <a:pPr>
              <a:buNone/>
            </a:pPr>
            <a:r>
              <a:rPr lang="en-CA" sz="6800" dirty="0" smtClean="0"/>
              <a:t>__________________________________________________________</a:t>
            </a:r>
          </a:p>
          <a:p>
            <a:pPr>
              <a:buNone/>
            </a:pPr>
            <a:r>
              <a:rPr lang="en-CA" sz="6800" dirty="0" smtClean="0"/>
              <a:t>Your Signature Date Signed</a:t>
            </a:r>
          </a:p>
          <a:p>
            <a:endParaRPr lang="en-CA" sz="4800" dirty="0"/>
          </a:p>
        </p:txBody>
      </p:sp>
    </p:spTree>
    <p:extLst>
      <p:ext uri="{BB962C8B-B14F-4D97-AF65-F5344CB8AC3E}">
        <p14:creationId xmlns="" xmlns:p14="http://schemas.microsoft.com/office/powerpoint/2010/main" val="28466872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Publisher Agreement Exercise</a:t>
            </a:r>
            <a:endParaRPr lang="en-CA" dirty="0"/>
          </a:p>
        </p:txBody>
      </p:sp>
      <p:sp>
        <p:nvSpPr>
          <p:cNvPr id="3" name="Content Placeholder 2"/>
          <p:cNvSpPr>
            <a:spLocks noGrp="1"/>
          </p:cNvSpPr>
          <p:nvPr>
            <p:ph sz="quarter" idx="1"/>
          </p:nvPr>
        </p:nvSpPr>
        <p:spPr/>
        <p:txBody>
          <a:bodyPr>
            <a:normAutofit/>
          </a:bodyPr>
          <a:lstStyle/>
          <a:p>
            <a:r>
              <a:rPr lang="en-US" sz="3200" dirty="0" smtClean="0"/>
              <a:t>At each group,  look at publisher’s agreements and answer following questions:</a:t>
            </a:r>
          </a:p>
          <a:p>
            <a:pPr lvl="1"/>
            <a:r>
              <a:rPr lang="en-US" sz="2400" dirty="0" smtClean="0"/>
              <a:t>Can you post article/book chapter on </a:t>
            </a:r>
            <a:r>
              <a:rPr lang="en-US" sz="2400" dirty="0" err="1" smtClean="0"/>
              <a:t>Scholarship@Western</a:t>
            </a:r>
            <a:endParaRPr lang="en-US" sz="2400" dirty="0" smtClean="0"/>
          </a:p>
          <a:p>
            <a:pPr lvl="1"/>
            <a:r>
              <a:rPr lang="en-US" sz="2400" dirty="0" smtClean="0"/>
              <a:t>Can you post article/book chapter on your personal web page?</a:t>
            </a:r>
          </a:p>
          <a:p>
            <a:pPr lvl="1"/>
            <a:r>
              <a:rPr lang="en-US" sz="2400" dirty="0" smtClean="0"/>
              <a:t>Can you publish  this work in another venue (e.g. an edited volume)</a:t>
            </a:r>
          </a:p>
          <a:p>
            <a:pPr lvl="1"/>
            <a:r>
              <a:rPr lang="en-US" sz="2400" dirty="0" smtClean="0"/>
              <a:t>Can the publisher publish this work in another venue (e.g. an edited volume) without asking your permission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Author Amendments</a:t>
            </a:r>
            <a:endParaRPr lang="en-CA" dirty="0"/>
          </a:p>
        </p:txBody>
      </p:sp>
      <p:sp>
        <p:nvSpPr>
          <p:cNvPr id="3" name="Content Placeholder 2"/>
          <p:cNvSpPr>
            <a:spLocks noGrp="1"/>
          </p:cNvSpPr>
          <p:nvPr>
            <p:ph sz="quarter" idx="1"/>
          </p:nvPr>
        </p:nvSpPr>
        <p:spPr/>
        <p:txBody>
          <a:bodyPr/>
          <a:lstStyle/>
          <a:p>
            <a:pPr>
              <a:tabLst>
                <a:tab pos="3762375" algn="l"/>
              </a:tabLst>
            </a:pPr>
            <a:endParaRPr lang="en-CA" dirty="0"/>
          </a:p>
        </p:txBody>
      </p:sp>
      <p:pic>
        <p:nvPicPr>
          <p:cNvPr id="4" name="Picture 2"/>
          <p:cNvPicPr>
            <a:picLocks noChangeAspect="1" noChangeArrowheads="1"/>
          </p:cNvPicPr>
          <p:nvPr/>
        </p:nvPicPr>
        <p:blipFill>
          <a:blip r:embed="rId3" cstate="print"/>
          <a:srcRect/>
          <a:stretch>
            <a:fillRect/>
          </a:stretch>
        </p:blipFill>
        <p:spPr bwMode="auto">
          <a:xfrm>
            <a:off x="323528" y="980728"/>
            <a:ext cx="8496944" cy="5420072"/>
          </a:xfrm>
          <a:prstGeom prst="rect">
            <a:avLst/>
          </a:prstGeom>
          <a:noFill/>
          <a:ln w="9525">
            <a:noFill/>
            <a:miter lim="800000"/>
            <a:headEnd/>
            <a:tailEnd/>
          </a:ln>
        </p:spPr>
      </p:pic>
    </p:spTree>
    <p:extLst>
      <p:ext uri="{BB962C8B-B14F-4D97-AF65-F5344CB8AC3E}">
        <p14:creationId xmlns="" xmlns:p14="http://schemas.microsoft.com/office/powerpoint/2010/main" val="21326607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Author’s Addendum</a:t>
            </a:r>
            <a:endParaRPr lang="en-CA" dirty="0"/>
          </a:p>
        </p:txBody>
      </p:sp>
      <p:sp>
        <p:nvSpPr>
          <p:cNvPr id="3" name="Content Placeholder 2"/>
          <p:cNvSpPr>
            <a:spLocks noGrp="1"/>
          </p:cNvSpPr>
          <p:nvPr>
            <p:ph sz="quarter" idx="1"/>
          </p:nvPr>
        </p:nvSpPr>
        <p:spPr/>
        <p:txBody>
          <a:bodyPr/>
          <a:lstStyle/>
          <a:p>
            <a:r>
              <a:rPr lang="en-US" sz="2800" dirty="0" smtClean="0"/>
              <a:t>Consider how the  agreements you just looked at might be modified through negotiation with an author addendum</a:t>
            </a:r>
          </a:p>
          <a:p>
            <a:endParaRPr lang="en-US" sz="2800" dirty="0" smtClean="0"/>
          </a:p>
          <a:p>
            <a:r>
              <a:rPr lang="en-CA" sz="2800" dirty="0" smtClean="0"/>
              <a:t>Western Libraries Open Access Publication Fund</a:t>
            </a:r>
          </a:p>
          <a:p>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Support</a:t>
            </a:r>
            <a:endParaRPr lang="en-CA" dirty="0"/>
          </a:p>
        </p:txBody>
      </p:sp>
      <p:sp>
        <p:nvSpPr>
          <p:cNvPr id="3" name="Content Placeholder 2"/>
          <p:cNvSpPr>
            <a:spLocks noGrp="1"/>
          </p:cNvSpPr>
          <p:nvPr>
            <p:ph sz="quarter" idx="1"/>
          </p:nvPr>
        </p:nvSpPr>
        <p:spPr/>
        <p:txBody>
          <a:bodyPr/>
          <a:lstStyle/>
          <a:p>
            <a:r>
              <a:rPr lang="en-US" dirty="0" smtClean="0"/>
              <a:t>How can Western Libraries help you?</a:t>
            </a:r>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a:t>
            </a:r>
            <a:endParaRPr lang="en-CA" dirty="0"/>
          </a:p>
        </p:txBody>
      </p:sp>
      <p:sp>
        <p:nvSpPr>
          <p:cNvPr id="3" name="Content Placeholder 2"/>
          <p:cNvSpPr>
            <a:spLocks noGrp="1"/>
          </p:cNvSpPr>
          <p:nvPr>
            <p:ph sz="quarter" idx="1"/>
          </p:nvPr>
        </p:nvSpPr>
        <p:spPr/>
        <p:txBody>
          <a:bodyPr>
            <a:normAutofit/>
          </a:bodyPr>
          <a:lstStyle/>
          <a:p>
            <a:r>
              <a:rPr lang="en-US" sz="3200" dirty="0" smtClean="0"/>
              <a:t>Elsevier, Open Access and academica.edu</a:t>
            </a:r>
            <a:br>
              <a:rPr lang="en-US" sz="3200" dirty="0" smtClean="0"/>
            </a:br>
            <a:endParaRPr lang="en-US" sz="3200" dirty="0" smtClean="0"/>
          </a:p>
          <a:p>
            <a:r>
              <a:rPr lang="en-US" sz="3200" dirty="0" smtClean="0"/>
              <a:t> </a:t>
            </a:r>
            <a:r>
              <a:rPr lang="en-US" sz="3200" dirty="0" smtClean="0">
                <a:hlinkClick r:id="rId3"/>
              </a:rPr>
              <a:t>Upcoming Tri-agency (NSERC, SSHRC and CIHR) granting mandate on Open Access </a:t>
            </a:r>
            <a:endParaRPr lang="en-US" sz="3200" dirty="0" smtClean="0"/>
          </a:p>
          <a:p>
            <a:pPr>
              <a:buNone/>
            </a:pPr>
            <a:r>
              <a:rPr lang="en-CA" sz="2600" i="1" dirty="0" smtClean="0"/>
              <a:t>The objective of this policy is to improve access to the published results of research funded by the Agencies, and to increase the dissemination and exchange of research results. </a:t>
            </a:r>
            <a:endParaRPr lang="en-US" sz="1500" dirty="0" smtClean="0"/>
          </a:p>
          <a:p>
            <a:r>
              <a:rPr lang="en-US" sz="3200" dirty="0" smtClean="0"/>
              <a:t>Changes in research assessment</a:t>
            </a:r>
            <a:endParaRPr lang="en-CA"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Copyright</a:t>
            </a:r>
            <a:endParaRPr lang="en-CA" dirty="0"/>
          </a:p>
        </p:txBody>
      </p:sp>
      <p:sp>
        <p:nvSpPr>
          <p:cNvPr id="3" name="Content Placeholder 2"/>
          <p:cNvSpPr>
            <a:spLocks noGrp="1"/>
          </p:cNvSpPr>
          <p:nvPr>
            <p:ph sz="quarter" idx="1"/>
          </p:nvPr>
        </p:nvSpPr>
        <p:spPr/>
        <p:txBody>
          <a:bodyPr/>
          <a:lstStyle/>
          <a:p>
            <a:r>
              <a:rPr lang="en-US" dirty="0" smtClean="0"/>
              <a:t>When you sign your publishing agreement, do you read the fine print?</a:t>
            </a:r>
            <a:br>
              <a:rPr lang="en-US" dirty="0" smtClean="0"/>
            </a:br>
            <a:endParaRPr lang="en-CA" dirty="0" smtClean="0"/>
          </a:p>
          <a:p>
            <a:r>
              <a:rPr lang="en-CA" dirty="0" smtClean="0"/>
              <a:t>Do you always retain your copyright when you publish?</a:t>
            </a:r>
            <a:br>
              <a:rPr lang="en-CA" dirty="0" smtClean="0"/>
            </a:br>
            <a:endParaRPr lang="en-CA" dirty="0" smtClean="0"/>
          </a:p>
          <a:p>
            <a:r>
              <a:rPr lang="en-CA" dirty="0" smtClean="0"/>
              <a:t>Do you know your rights?</a:t>
            </a:r>
            <a:br>
              <a:rPr lang="en-CA" dirty="0" smtClean="0"/>
            </a:br>
            <a:endParaRPr lang="en-CA" dirty="0" smtClean="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Outline</a:t>
            </a:r>
            <a:endParaRPr lang="en-CA" dirty="0"/>
          </a:p>
        </p:txBody>
      </p:sp>
      <p:sp>
        <p:nvSpPr>
          <p:cNvPr id="3" name="Content Placeholder 2"/>
          <p:cNvSpPr>
            <a:spLocks noGrp="1"/>
          </p:cNvSpPr>
          <p:nvPr>
            <p:ph sz="quarter" idx="1"/>
          </p:nvPr>
        </p:nvSpPr>
        <p:spPr/>
        <p:txBody>
          <a:bodyPr/>
          <a:lstStyle/>
          <a:p>
            <a:r>
              <a:rPr lang="en-CA" dirty="0" smtClean="0"/>
              <a:t>Learning Outcomes:</a:t>
            </a:r>
          </a:p>
          <a:p>
            <a:pPr lvl="1"/>
            <a:r>
              <a:rPr lang="en-CA" dirty="0" smtClean="0"/>
              <a:t>Understanding that publisher contracts </a:t>
            </a:r>
            <a:r>
              <a:rPr lang="en-CA" u="sng" dirty="0" smtClean="0"/>
              <a:t>can</a:t>
            </a:r>
            <a:r>
              <a:rPr lang="en-CA" dirty="0" smtClean="0"/>
              <a:t> restrict authors rights to their own work</a:t>
            </a:r>
          </a:p>
          <a:p>
            <a:pPr lvl="1"/>
            <a:r>
              <a:rPr lang="en-CA" dirty="0" smtClean="0"/>
              <a:t>How to determine the restrictions prior to signing contract</a:t>
            </a:r>
          </a:p>
          <a:p>
            <a:pPr lvl="1"/>
            <a:r>
              <a:rPr lang="en-CA" dirty="0" smtClean="0"/>
              <a:t>What are your options</a:t>
            </a:r>
          </a:p>
          <a:p>
            <a:r>
              <a:rPr lang="en-CA" dirty="0" smtClean="0"/>
              <a:t>Contract examples</a:t>
            </a:r>
          </a:p>
          <a:p>
            <a:r>
              <a:rPr lang="en-CA" dirty="0" smtClean="0"/>
              <a:t>Identifying participants’ needs for support</a:t>
            </a:r>
          </a:p>
          <a:p>
            <a:pPr lvl="1">
              <a:buNone/>
            </a:pPr>
            <a:endParaRPr lang="en-CA" dirty="0" smtClean="0"/>
          </a:p>
          <a:p>
            <a:pPr lvl="1"/>
            <a:endParaRPr lang="en-CA"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can I do with my published article?</a:t>
            </a:r>
            <a:endParaRPr lang="en-CA" dirty="0"/>
          </a:p>
        </p:txBody>
      </p:sp>
      <p:sp>
        <p:nvSpPr>
          <p:cNvPr id="3" name="Content Placeholder 2"/>
          <p:cNvSpPr>
            <a:spLocks noGrp="1"/>
          </p:cNvSpPr>
          <p:nvPr>
            <p:ph sz="quarter" idx="1"/>
          </p:nvPr>
        </p:nvSpPr>
        <p:spPr/>
        <p:txBody>
          <a:bodyPr>
            <a:noAutofit/>
          </a:bodyPr>
          <a:lstStyle/>
          <a:p>
            <a:r>
              <a:rPr lang="en-US" sz="2800" dirty="0" smtClean="0"/>
              <a:t>Copyright &amp; contract issues murky and (often) frustrating</a:t>
            </a:r>
            <a:br>
              <a:rPr lang="en-US" sz="2800" dirty="0" smtClean="0"/>
            </a:br>
            <a:endParaRPr lang="en-US" sz="2800" dirty="0" smtClean="0"/>
          </a:p>
          <a:p>
            <a:r>
              <a:rPr lang="en-US" sz="2800" dirty="0" smtClean="0"/>
              <a:t>Repositories </a:t>
            </a:r>
            <a:r>
              <a:rPr lang="en-US" sz="2800" dirty="0"/>
              <a:t>and digital publishing are becoming core library services </a:t>
            </a:r>
            <a:r>
              <a:rPr lang="en-US" sz="2800" dirty="0" smtClean="0"/>
              <a:t/>
            </a:r>
            <a:br>
              <a:rPr lang="en-US" sz="2800" dirty="0" smtClean="0"/>
            </a:br>
            <a:endParaRPr lang="en-US" sz="2800" dirty="0"/>
          </a:p>
          <a:p>
            <a:r>
              <a:rPr lang="en-US" sz="2800" dirty="0" smtClean="0"/>
              <a:t>For </a:t>
            </a:r>
            <a:r>
              <a:rPr lang="en-US" sz="2800" dirty="0"/>
              <a:t>published literature, confusion over what can be deposited (post print, pre print, published version?)</a:t>
            </a:r>
          </a:p>
          <a:p>
            <a:endParaRPr lang="en-US" sz="5100" dirty="0"/>
          </a:p>
          <a:p>
            <a:pPr>
              <a:buNone/>
            </a:pPr>
            <a:r>
              <a:rPr lang="en-US" sz="5100" dirty="0" smtClean="0"/>
              <a:t/>
            </a:r>
            <a:br>
              <a:rPr lang="en-US" sz="5100" dirty="0" smtClean="0"/>
            </a:br>
            <a:endParaRPr lang="en-US" sz="5100" dirty="0" smtClean="0"/>
          </a:p>
          <a:p>
            <a:endParaRPr lang="en-CA" dirty="0"/>
          </a:p>
        </p:txBody>
      </p:sp>
    </p:spTree>
    <p:extLst>
      <p:ext uri="{BB962C8B-B14F-4D97-AF65-F5344CB8AC3E}">
        <p14:creationId xmlns="" xmlns:p14="http://schemas.microsoft.com/office/powerpoint/2010/main" val="1751686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consequences</a:t>
            </a:r>
            <a:endParaRPr lang="en-CA" dirty="0"/>
          </a:p>
        </p:txBody>
      </p:sp>
      <p:sp>
        <p:nvSpPr>
          <p:cNvPr id="3" name="Content Placeholder 2"/>
          <p:cNvSpPr>
            <a:spLocks noGrp="1"/>
          </p:cNvSpPr>
          <p:nvPr>
            <p:ph sz="quarter" idx="1"/>
          </p:nvPr>
        </p:nvSpPr>
        <p:spPr/>
        <p:txBody>
          <a:bodyPr/>
          <a:lstStyle/>
          <a:p>
            <a:r>
              <a:rPr lang="en-US" dirty="0" smtClean="0"/>
              <a:t>“</a:t>
            </a:r>
            <a:r>
              <a:rPr lang="en-CA" sz="2400" dirty="0" smtClean="0"/>
              <a:t>Without copyright ownership, academic staff can lose control of their own work and may no longer be entitled to email it to students and colleagues, post it on a personal or course web page, place it in an institutional repository, publish it in an open access journal or include it in a subsequent compilation.”</a:t>
            </a:r>
            <a:endParaRPr lang="en-US" dirty="0" smtClean="0"/>
          </a:p>
          <a:p>
            <a:pPr lvl="2"/>
            <a:r>
              <a:rPr lang="en-US" dirty="0" smtClean="0"/>
              <a:t>-CAUT Intellectual Property Advisory, no. 1, July 2008</a:t>
            </a:r>
            <a:endParaRPr lang="en-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SHERPA/</a:t>
            </a:r>
            <a:r>
              <a:rPr lang="en-CA" dirty="0" err="1" smtClean="0"/>
              <a:t>RoMEO</a:t>
            </a:r>
            <a:r>
              <a:rPr lang="en-CA" dirty="0" smtClean="0"/>
              <a:t> </a:t>
            </a:r>
            <a:endParaRPr lang="en-CA" dirty="0"/>
          </a:p>
        </p:txBody>
      </p:sp>
      <p:sp>
        <p:nvSpPr>
          <p:cNvPr id="3" name="Content Placeholder 2"/>
          <p:cNvSpPr>
            <a:spLocks noGrp="1"/>
          </p:cNvSpPr>
          <p:nvPr>
            <p:ph sz="quarter" idx="1"/>
          </p:nvPr>
        </p:nvSpPr>
        <p:spPr/>
        <p:txBody>
          <a:bodyPr/>
          <a:lstStyle/>
          <a:p>
            <a:endParaRPr lang="en-CA" dirty="0"/>
          </a:p>
        </p:txBody>
      </p:sp>
      <p:pic>
        <p:nvPicPr>
          <p:cNvPr id="4" name="Picture 2" descr="C:\Users\Monica\Pictures\Screenshots\Screenshot (1).pn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23528" y="1484784"/>
            <a:ext cx="8377665" cy="507017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253213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SHERPA/JULIET</a:t>
            </a:r>
            <a:endParaRPr lang="en-CA" dirty="0"/>
          </a:p>
        </p:txBody>
      </p:sp>
      <p:pic>
        <p:nvPicPr>
          <p:cNvPr id="6" name="Content Placeholder 5" descr="juliet.GIF"/>
          <p:cNvPicPr>
            <a:picLocks noGrp="1" noChangeAspect="1"/>
          </p:cNvPicPr>
          <p:nvPr>
            <p:ph sz="quarter" idx="1"/>
          </p:nvPr>
        </p:nvPicPr>
        <p:blipFill>
          <a:blip r:embed="rId3" cstate="print"/>
          <a:stretch>
            <a:fillRect/>
          </a:stretch>
        </p:blipFill>
        <p:spPr>
          <a:xfrm>
            <a:off x="323528" y="1484784"/>
            <a:ext cx="8496944" cy="5062550"/>
          </a:xfrm>
        </p:spPr>
      </p:pic>
    </p:spTree>
    <p:extLst>
      <p:ext uri="{BB962C8B-B14F-4D97-AF65-F5344CB8AC3E}">
        <p14:creationId xmlns="" xmlns:p14="http://schemas.microsoft.com/office/powerpoint/2010/main" val="1242433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SHERPA/JULIET - Canada</a:t>
            </a:r>
            <a:endParaRPr lang="en-CA" dirty="0"/>
          </a:p>
        </p:txBody>
      </p:sp>
      <p:pic>
        <p:nvPicPr>
          <p:cNvPr id="4" name="Content Placeholder 3" descr="julietcanada.gif"/>
          <p:cNvPicPr>
            <a:picLocks noGrp="1" noChangeAspect="1"/>
          </p:cNvPicPr>
          <p:nvPr>
            <p:ph sz="quarter" idx="1"/>
          </p:nvPr>
        </p:nvPicPr>
        <p:blipFill>
          <a:blip r:embed="rId2" cstate="print"/>
          <a:stretch>
            <a:fillRect/>
          </a:stretch>
        </p:blipFill>
        <p:spPr>
          <a:xfrm>
            <a:off x="539552" y="1527174"/>
            <a:ext cx="8136903" cy="4854153"/>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1144</TotalTime>
  <Words>758</Words>
  <Application>Microsoft Office PowerPoint</Application>
  <PresentationFormat>On-screen Show (4:3)</PresentationFormat>
  <Paragraphs>93</Paragraphs>
  <Slides>17</Slides>
  <Notes>10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Author Rights</vt:lpstr>
      <vt:lpstr>Context</vt:lpstr>
      <vt:lpstr>Copyright</vt:lpstr>
      <vt:lpstr>Outline</vt:lpstr>
      <vt:lpstr>What can I do with my published article?</vt:lpstr>
      <vt:lpstr>consequences</vt:lpstr>
      <vt:lpstr>SHERPA/RoMEO </vt:lpstr>
      <vt:lpstr>SHERPA/JULIET</vt:lpstr>
      <vt:lpstr>SHERPA/JULIET - Canada</vt:lpstr>
      <vt:lpstr>JAMA Example</vt:lpstr>
      <vt:lpstr>JAMA example</vt:lpstr>
      <vt:lpstr>JAMA example</vt:lpstr>
      <vt:lpstr>JAMA contract</vt:lpstr>
      <vt:lpstr>Publisher Agreement Exercise</vt:lpstr>
      <vt:lpstr>Author Amendments</vt:lpstr>
      <vt:lpstr>Author’s Addendum</vt:lpstr>
      <vt:lpstr>Support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 Rights</dc:title>
  <dc:creator>Monica</dc:creator>
  <cp:lastModifiedBy>Joanne Paterson</cp:lastModifiedBy>
  <cp:revision>75</cp:revision>
  <dcterms:created xsi:type="dcterms:W3CDTF">2013-06-11T14:25:14Z</dcterms:created>
  <dcterms:modified xsi:type="dcterms:W3CDTF">2014-01-13T16:43:06Z</dcterms:modified>
</cp:coreProperties>
</file>