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22"/>
  </p:notesMasterIdLst>
  <p:sldIdLst>
    <p:sldId id="275" r:id="rId2"/>
    <p:sldId id="282" r:id="rId3"/>
    <p:sldId id="269" r:id="rId4"/>
    <p:sldId id="284" r:id="rId5"/>
    <p:sldId id="270" r:id="rId6"/>
    <p:sldId id="273" r:id="rId7"/>
    <p:sldId id="271" r:id="rId8"/>
    <p:sldId id="272" r:id="rId9"/>
    <p:sldId id="264" r:id="rId10"/>
    <p:sldId id="258" r:id="rId11"/>
    <p:sldId id="283" r:id="rId12"/>
    <p:sldId id="260" r:id="rId13"/>
    <p:sldId id="266" r:id="rId14"/>
    <p:sldId id="285" r:id="rId15"/>
    <p:sldId id="276" r:id="rId16"/>
    <p:sldId id="281" r:id="rId17"/>
    <p:sldId id="257" r:id="rId18"/>
    <p:sldId id="261" r:id="rId19"/>
    <p:sldId id="268" r:id="rId20"/>
    <p:sldId id="28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84" autoAdjust="0"/>
  </p:normalViewPr>
  <p:slideViewPr>
    <p:cSldViewPr snapToGrid="0" snapToObjects="1">
      <p:cViewPr varScale="1">
        <p:scale>
          <a:sx n="69" d="100"/>
          <a:sy n="69" d="100"/>
        </p:scale>
        <p:origin x="-11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7CC700-5E02-4035-A089-10D91B6FC49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DA6CEB49-A18E-43BB-BA66-A701C494C284}">
      <dgm:prSet phldrT="[Text]" custT="1"/>
      <dgm:spPr>
        <a:solidFill>
          <a:srgbClr val="92D050">
            <a:alpha val="90000"/>
          </a:srgbClr>
        </a:solidFill>
      </dgm:spPr>
      <dgm:t>
        <a:bodyPr/>
        <a:lstStyle/>
        <a:p>
          <a:r>
            <a:rPr lang="en-US" sz="3600" dirty="0" smtClean="0"/>
            <a:t>Stage 1:</a:t>
          </a:r>
        </a:p>
        <a:p>
          <a:r>
            <a:rPr lang="en-US" sz="3600" dirty="0" smtClean="0"/>
            <a:t>Preparation</a:t>
          </a:r>
          <a:endParaRPr lang="en-CA" sz="3600" dirty="0"/>
        </a:p>
      </dgm:t>
    </dgm:pt>
    <dgm:pt modelId="{13D72908-C8FD-4237-A866-407A6E95C9D8}" type="parTrans" cxnId="{B1C3356D-EA5F-492A-A359-EC7A7B09FD74}">
      <dgm:prSet/>
      <dgm:spPr/>
      <dgm:t>
        <a:bodyPr/>
        <a:lstStyle/>
        <a:p>
          <a:endParaRPr lang="en-CA"/>
        </a:p>
      </dgm:t>
    </dgm:pt>
    <dgm:pt modelId="{81AD6D62-D64A-4C6C-A85D-3D9CCE96149D}" type="sibTrans" cxnId="{B1C3356D-EA5F-492A-A359-EC7A7B09FD74}">
      <dgm:prSet/>
      <dgm:spPr/>
      <dgm:t>
        <a:bodyPr/>
        <a:lstStyle/>
        <a:p>
          <a:endParaRPr lang="en-CA"/>
        </a:p>
      </dgm:t>
    </dgm:pt>
    <dgm:pt modelId="{B652DDE5-4965-4CF5-AFE5-34695C7F8DF4}">
      <dgm:prSet phldrT="[Text]"/>
      <dgm:spPr>
        <a:solidFill>
          <a:schemeClr val="tx2">
            <a:lumMod val="60000"/>
            <a:lumOff val="40000"/>
            <a:alpha val="60000"/>
          </a:schemeClr>
        </a:solidFill>
      </dgm:spPr>
      <dgm:t>
        <a:bodyPr/>
        <a:lstStyle/>
        <a:p>
          <a:endParaRPr lang="en-CA" sz="1500" dirty="0"/>
        </a:p>
      </dgm:t>
    </dgm:pt>
    <dgm:pt modelId="{901BD3F4-D46C-4BEB-BE19-CACC31C6911E}" type="parTrans" cxnId="{7FD97B37-0C90-4839-9F68-E306C7DBEB68}">
      <dgm:prSet/>
      <dgm:spPr/>
      <dgm:t>
        <a:bodyPr/>
        <a:lstStyle/>
        <a:p>
          <a:endParaRPr lang="en-CA"/>
        </a:p>
      </dgm:t>
    </dgm:pt>
    <dgm:pt modelId="{A60EA424-828A-4413-84F2-5E1FC8EB1B0C}" type="sibTrans" cxnId="{7FD97B37-0C90-4839-9F68-E306C7DBEB68}">
      <dgm:prSet/>
      <dgm:spPr/>
      <dgm:t>
        <a:bodyPr/>
        <a:lstStyle/>
        <a:p>
          <a:endParaRPr lang="en-CA"/>
        </a:p>
      </dgm:t>
    </dgm:pt>
    <dgm:pt modelId="{EB82F011-8111-4B24-B78A-70FD32B33283}">
      <dgm:prSet phldrT="[Text]" custT="1"/>
      <dgm:spPr>
        <a:solidFill>
          <a:schemeClr val="tx2">
            <a:lumMod val="60000"/>
            <a:lumOff val="40000"/>
            <a:alpha val="60000"/>
          </a:schemeClr>
        </a:solidFill>
      </dgm:spPr>
      <dgm:t>
        <a:bodyPr/>
        <a:lstStyle/>
        <a:p>
          <a:r>
            <a:rPr lang="en-US" sz="1800" dirty="0" smtClean="0"/>
            <a:t>Proposal Writing</a:t>
          </a:r>
          <a:endParaRPr lang="en-CA" sz="1800" dirty="0"/>
        </a:p>
      </dgm:t>
    </dgm:pt>
    <dgm:pt modelId="{F8AD2CE6-5866-436D-B089-AD3D3612DA10}" type="parTrans" cxnId="{D60CEDE6-75F2-4957-89C2-8F26459FFEAE}">
      <dgm:prSet/>
      <dgm:spPr/>
      <dgm:t>
        <a:bodyPr/>
        <a:lstStyle/>
        <a:p>
          <a:endParaRPr lang="en-CA"/>
        </a:p>
      </dgm:t>
    </dgm:pt>
    <dgm:pt modelId="{619F49C7-21B8-4ADE-ADB2-A3C8B08B5105}" type="sibTrans" cxnId="{D60CEDE6-75F2-4957-89C2-8F26459FFEAE}">
      <dgm:prSet/>
      <dgm:spPr/>
      <dgm:t>
        <a:bodyPr/>
        <a:lstStyle/>
        <a:p>
          <a:endParaRPr lang="en-CA"/>
        </a:p>
      </dgm:t>
    </dgm:pt>
    <dgm:pt modelId="{8CBBA368-2E69-4667-814B-D3B66B4C43F1}">
      <dgm:prSet phldrT="[Text]" custT="1"/>
      <dgm:spPr>
        <a:solidFill>
          <a:srgbClr val="FFC000">
            <a:alpha val="90000"/>
          </a:srgbClr>
        </a:solidFill>
      </dgm:spPr>
      <dgm:t>
        <a:bodyPr/>
        <a:lstStyle/>
        <a:p>
          <a:r>
            <a:rPr lang="en-US" sz="3600" dirty="0" smtClean="0"/>
            <a:t>Stage 2:</a:t>
          </a:r>
        </a:p>
        <a:p>
          <a:r>
            <a:rPr lang="en-US" sz="3600" dirty="0" smtClean="0"/>
            <a:t>Field Work</a:t>
          </a:r>
          <a:endParaRPr lang="en-CA" sz="3600" dirty="0"/>
        </a:p>
      </dgm:t>
    </dgm:pt>
    <dgm:pt modelId="{04A97EA0-7811-46D0-8E85-67D49273C726}" type="parTrans" cxnId="{9D9F318E-D669-4379-A0E7-4F1E43C01613}">
      <dgm:prSet/>
      <dgm:spPr/>
      <dgm:t>
        <a:bodyPr/>
        <a:lstStyle/>
        <a:p>
          <a:endParaRPr lang="en-CA"/>
        </a:p>
      </dgm:t>
    </dgm:pt>
    <dgm:pt modelId="{175DD6AD-3215-4CF2-BA9A-405DD228C55F}" type="sibTrans" cxnId="{9D9F318E-D669-4379-A0E7-4F1E43C01613}">
      <dgm:prSet/>
      <dgm:spPr/>
      <dgm:t>
        <a:bodyPr/>
        <a:lstStyle/>
        <a:p>
          <a:endParaRPr lang="en-CA"/>
        </a:p>
      </dgm:t>
    </dgm:pt>
    <dgm:pt modelId="{DA6276EA-0236-43F1-B1BC-AD895FC5553A}">
      <dgm:prSet phldrT="[Text]" custT="1"/>
      <dgm:spPr>
        <a:solidFill>
          <a:schemeClr val="tx2">
            <a:lumMod val="60000"/>
            <a:lumOff val="40000"/>
            <a:alpha val="60000"/>
          </a:schemeClr>
        </a:solidFill>
      </dgm:spPr>
      <dgm:t>
        <a:bodyPr/>
        <a:lstStyle/>
        <a:p>
          <a:r>
            <a:rPr lang="en-US" sz="1800" dirty="0" smtClean="0"/>
            <a:t>Field Site Visit</a:t>
          </a:r>
          <a:endParaRPr lang="en-CA" sz="1800" dirty="0"/>
        </a:p>
      </dgm:t>
    </dgm:pt>
    <dgm:pt modelId="{63CBB35D-FAB0-4863-B340-7A4BC89862FE}" type="parTrans" cxnId="{3F7F4595-13B1-4E13-AF17-E4907964A65A}">
      <dgm:prSet/>
      <dgm:spPr/>
      <dgm:t>
        <a:bodyPr/>
        <a:lstStyle/>
        <a:p>
          <a:endParaRPr lang="en-CA"/>
        </a:p>
      </dgm:t>
    </dgm:pt>
    <dgm:pt modelId="{615F7C6D-F7F4-42F2-B143-06BA3130C647}" type="sibTrans" cxnId="{3F7F4595-13B1-4E13-AF17-E4907964A65A}">
      <dgm:prSet/>
      <dgm:spPr/>
      <dgm:t>
        <a:bodyPr/>
        <a:lstStyle/>
        <a:p>
          <a:endParaRPr lang="en-CA"/>
        </a:p>
      </dgm:t>
    </dgm:pt>
    <dgm:pt modelId="{ED8633BD-773D-479D-81A5-C6ED511531E1}">
      <dgm:prSet phldrT="[Text]" custT="1"/>
      <dgm:spPr>
        <a:solidFill>
          <a:schemeClr val="tx2">
            <a:lumMod val="60000"/>
            <a:lumOff val="40000"/>
            <a:alpha val="60000"/>
          </a:schemeClr>
        </a:solidFill>
      </dgm:spPr>
      <dgm:t>
        <a:bodyPr/>
        <a:lstStyle/>
        <a:p>
          <a:r>
            <a:rPr lang="en-US" sz="1800" dirty="0" smtClean="0"/>
            <a:t>Data Collection</a:t>
          </a:r>
          <a:endParaRPr lang="en-CA" sz="1800" dirty="0"/>
        </a:p>
      </dgm:t>
    </dgm:pt>
    <dgm:pt modelId="{99CA757E-93E3-4E73-BC59-3B0F18E84FC6}" type="parTrans" cxnId="{3DCB6509-9850-48E2-A22D-F812017391E8}">
      <dgm:prSet/>
      <dgm:spPr/>
      <dgm:t>
        <a:bodyPr/>
        <a:lstStyle/>
        <a:p>
          <a:endParaRPr lang="en-CA"/>
        </a:p>
      </dgm:t>
    </dgm:pt>
    <dgm:pt modelId="{EEF6DD3F-3452-4DFB-888F-D5CC04781E85}" type="sibTrans" cxnId="{3DCB6509-9850-48E2-A22D-F812017391E8}">
      <dgm:prSet/>
      <dgm:spPr/>
      <dgm:t>
        <a:bodyPr/>
        <a:lstStyle/>
        <a:p>
          <a:endParaRPr lang="en-CA"/>
        </a:p>
      </dgm:t>
    </dgm:pt>
    <dgm:pt modelId="{6FDF9DD8-A21E-42FB-9556-4415BC0B57E3}">
      <dgm:prSet phldrT="[Text]" custT="1"/>
      <dgm:spPr>
        <a:solidFill>
          <a:srgbClr val="00B0F0">
            <a:alpha val="90000"/>
          </a:srgbClr>
        </a:solidFill>
      </dgm:spPr>
      <dgm:t>
        <a:bodyPr/>
        <a:lstStyle/>
        <a:p>
          <a:r>
            <a:rPr lang="en-US" sz="3600" dirty="0" smtClean="0"/>
            <a:t>Stage 3:</a:t>
          </a:r>
        </a:p>
        <a:p>
          <a:r>
            <a:rPr lang="en-US" sz="3600" dirty="0" smtClean="0"/>
            <a:t>Synthesis</a:t>
          </a:r>
          <a:endParaRPr lang="en-CA" sz="3600" dirty="0"/>
        </a:p>
      </dgm:t>
    </dgm:pt>
    <dgm:pt modelId="{F403F50C-5AFB-4DC5-AFAC-ED87A75BE906}" type="parTrans" cxnId="{85B3812C-7A79-41DF-92C4-A167DB9BBD75}">
      <dgm:prSet/>
      <dgm:spPr/>
      <dgm:t>
        <a:bodyPr/>
        <a:lstStyle/>
        <a:p>
          <a:endParaRPr lang="en-CA"/>
        </a:p>
      </dgm:t>
    </dgm:pt>
    <dgm:pt modelId="{00B60C67-39E8-467D-B28E-106EF2F7D9EC}" type="sibTrans" cxnId="{85B3812C-7A79-41DF-92C4-A167DB9BBD75}">
      <dgm:prSet/>
      <dgm:spPr/>
      <dgm:t>
        <a:bodyPr/>
        <a:lstStyle/>
        <a:p>
          <a:endParaRPr lang="en-CA"/>
        </a:p>
      </dgm:t>
    </dgm:pt>
    <dgm:pt modelId="{DEA395AB-4626-4591-B90B-710CBFAD2326}">
      <dgm:prSet phldrT="[Text]" custT="1"/>
      <dgm:spPr>
        <a:solidFill>
          <a:schemeClr val="tx2">
            <a:lumMod val="60000"/>
            <a:lumOff val="40000"/>
            <a:alpha val="60000"/>
          </a:schemeClr>
        </a:solidFill>
      </dgm:spPr>
      <dgm:t>
        <a:bodyPr/>
        <a:lstStyle/>
        <a:p>
          <a:r>
            <a:rPr lang="en-US" sz="1800" dirty="0" smtClean="0"/>
            <a:t>Evaluation and Discussion of Results</a:t>
          </a:r>
          <a:endParaRPr lang="en-CA" sz="1800" dirty="0"/>
        </a:p>
      </dgm:t>
    </dgm:pt>
    <dgm:pt modelId="{61CCC55A-3DE9-4482-A18A-8C97D6AFCFA0}" type="parTrans" cxnId="{1D0457AA-93BE-4722-A4E6-651C6B524675}">
      <dgm:prSet/>
      <dgm:spPr/>
      <dgm:t>
        <a:bodyPr/>
        <a:lstStyle/>
        <a:p>
          <a:endParaRPr lang="en-CA"/>
        </a:p>
      </dgm:t>
    </dgm:pt>
    <dgm:pt modelId="{68E65B06-5781-40EA-8AD4-4E561442F44B}" type="sibTrans" cxnId="{1D0457AA-93BE-4722-A4E6-651C6B524675}">
      <dgm:prSet/>
      <dgm:spPr/>
      <dgm:t>
        <a:bodyPr/>
        <a:lstStyle/>
        <a:p>
          <a:endParaRPr lang="en-CA"/>
        </a:p>
      </dgm:t>
    </dgm:pt>
    <dgm:pt modelId="{4809F911-4FEB-4AD6-81BB-F20E18266917}">
      <dgm:prSet phldrT="[Text]"/>
      <dgm:spPr>
        <a:solidFill>
          <a:schemeClr val="tx2">
            <a:lumMod val="60000"/>
            <a:lumOff val="40000"/>
            <a:alpha val="60000"/>
          </a:schemeClr>
        </a:solidFill>
      </dgm:spPr>
      <dgm:t>
        <a:bodyPr/>
        <a:lstStyle/>
        <a:p>
          <a:endParaRPr lang="en-CA" sz="1500" dirty="0"/>
        </a:p>
      </dgm:t>
    </dgm:pt>
    <dgm:pt modelId="{EFBB87D7-3A05-4097-BDD2-360C9E7191DF}" type="parTrans" cxnId="{498BACB3-C040-4B88-ACDC-C5623E70385E}">
      <dgm:prSet/>
      <dgm:spPr/>
      <dgm:t>
        <a:bodyPr/>
        <a:lstStyle/>
        <a:p>
          <a:endParaRPr lang="en-CA"/>
        </a:p>
      </dgm:t>
    </dgm:pt>
    <dgm:pt modelId="{C5F0B82C-B1F5-44D1-89AF-1D3A2B4991A0}" type="sibTrans" cxnId="{498BACB3-C040-4B88-ACDC-C5623E70385E}">
      <dgm:prSet/>
      <dgm:spPr/>
      <dgm:t>
        <a:bodyPr/>
        <a:lstStyle/>
        <a:p>
          <a:endParaRPr lang="en-CA"/>
        </a:p>
      </dgm:t>
    </dgm:pt>
    <dgm:pt modelId="{7254F862-FBA6-4051-A87A-288B4E50B230}">
      <dgm:prSet phldrT="[Text]" custT="1"/>
      <dgm:spPr>
        <a:solidFill>
          <a:schemeClr val="tx2">
            <a:lumMod val="60000"/>
            <a:lumOff val="40000"/>
            <a:alpha val="60000"/>
          </a:schemeClr>
        </a:solidFill>
      </dgm:spPr>
      <dgm:t>
        <a:bodyPr/>
        <a:lstStyle/>
        <a:p>
          <a:r>
            <a:rPr lang="en-US" sz="1800" dirty="0" smtClean="0"/>
            <a:t>Reflection</a:t>
          </a:r>
          <a:endParaRPr lang="en-CA" sz="1800" dirty="0"/>
        </a:p>
      </dgm:t>
    </dgm:pt>
    <dgm:pt modelId="{DD809101-A733-44A1-9BB6-17489BDD1DC4}" type="parTrans" cxnId="{1B1872BD-901C-4E50-AED6-1D758F799C31}">
      <dgm:prSet/>
      <dgm:spPr/>
      <dgm:t>
        <a:bodyPr/>
        <a:lstStyle/>
        <a:p>
          <a:endParaRPr lang="en-CA"/>
        </a:p>
      </dgm:t>
    </dgm:pt>
    <dgm:pt modelId="{34BE8FB3-45CD-4859-8962-D9ABAC31CD02}" type="sibTrans" cxnId="{1B1872BD-901C-4E50-AED6-1D758F799C31}">
      <dgm:prSet/>
      <dgm:spPr/>
      <dgm:t>
        <a:bodyPr/>
        <a:lstStyle/>
        <a:p>
          <a:endParaRPr lang="en-CA"/>
        </a:p>
      </dgm:t>
    </dgm:pt>
    <dgm:pt modelId="{3A4D4A3C-A31C-48CD-95AF-D510BFFE3C25}">
      <dgm:prSet phldrT="[Text]" custT="1"/>
      <dgm:spPr>
        <a:solidFill>
          <a:schemeClr val="tx2">
            <a:lumMod val="60000"/>
            <a:lumOff val="40000"/>
            <a:alpha val="60000"/>
          </a:schemeClr>
        </a:solidFill>
      </dgm:spPr>
      <dgm:t>
        <a:bodyPr/>
        <a:lstStyle/>
        <a:p>
          <a:r>
            <a:rPr lang="en-US" sz="1800" dirty="0" smtClean="0"/>
            <a:t>Experiment / Survey Design</a:t>
          </a:r>
          <a:endParaRPr lang="en-CA" sz="1800" dirty="0"/>
        </a:p>
      </dgm:t>
    </dgm:pt>
    <dgm:pt modelId="{77669BBD-3E3E-4BA6-A2BE-E5029E7B3C93}" type="parTrans" cxnId="{25907FDB-5C40-4B2F-96D9-E63730E88C64}">
      <dgm:prSet/>
      <dgm:spPr/>
      <dgm:t>
        <a:bodyPr/>
        <a:lstStyle/>
        <a:p>
          <a:endParaRPr lang="en-CA"/>
        </a:p>
      </dgm:t>
    </dgm:pt>
    <dgm:pt modelId="{311299F6-16E1-4D14-88A9-0ED134522130}" type="sibTrans" cxnId="{25907FDB-5C40-4B2F-96D9-E63730E88C64}">
      <dgm:prSet/>
      <dgm:spPr/>
      <dgm:t>
        <a:bodyPr/>
        <a:lstStyle/>
        <a:p>
          <a:endParaRPr lang="en-CA"/>
        </a:p>
      </dgm:t>
    </dgm:pt>
    <dgm:pt modelId="{AB492F2D-3752-479D-9D43-F981AF46C202}">
      <dgm:prSet phldrT="[Text]" custT="1"/>
      <dgm:spPr>
        <a:solidFill>
          <a:schemeClr val="tx2">
            <a:lumMod val="60000"/>
            <a:lumOff val="40000"/>
            <a:alpha val="60000"/>
          </a:schemeClr>
        </a:solidFill>
      </dgm:spPr>
      <dgm:t>
        <a:bodyPr/>
        <a:lstStyle/>
        <a:p>
          <a:r>
            <a:rPr lang="en-US" sz="1800" dirty="0" smtClean="0"/>
            <a:t>Reflection</a:t>
          </a:r>
          <a:endParaRPr lang="en-CA" sz="1800" dirty="0"/>
        </a:p>
      </dgm:t>
    </dgm:pt>
    <dgm:pt modelId="{F37D2653-896F-4719-AAF3-04369C9845BF}" type="parTrans" cxnId="{17D19BAB-6EFD-43B0-BE1A-F95FD58C9E19}">
      <dgm:prSet/>
      <dgm:spPr/>
      <dgm:t>
        <a:bodyPr/>
        <a:lstStyle/>
        <a:p>
          <a:endParaRPr lang="en-CA"/>
        </a:p>
      </dgm:t>
    </dgm:pt>
    <dgm:pt modelId="{D0153F13-D3D4-4295-9F98-38FB1D250658}" type="sibTrans" cxnId="{17D19BAB-6EFD-43B0-BE1A-F95FD58C9E19}">
      <dgm:prSet/>
      <dgm:spPr/>
      <dgm:t>
        <a:bodyPr/>
        <a:lstStyle/>
        <a:p>
          <a:endParaRPr lang="en-CA"/>
        </a:p>
      </dgm:t>
    </dgm:pt>
    <dgm:pt modelId="{2C27CB88-7791-4DFF-889F-72FF445E680C}">
      <dgm:prSet phldrT="[Text]" custT="1"/>
      <dgm:spPr>
        <a:solidFill>
          <a:schemeClr val="tx2">
            <a:lumMod val="60000"/>
            <a:lumOff val="40000"/>
            <a:alpha val="60000"/>
          </a:schemeClr>
        </a:solidFill>
      </dgm:spPr>
      <dgm:t>
        <a:bodyPr/>
        <a:lstStyle/>
        <a:p>
          <a:r>
            <a:rPr lang="en-US" sz="1800" dirty="0" smtClean="0"/>
            <a:t>Reflection</a:t>
          </a:r>
          <a:endParaRPr lang="en-CA" sz="1800" dirty="0"/>
        </a:p>
      </dgm:t>
    </dgm:pt>
    <dgm:pt modelId="{F8992576-F482-479A-8BD0-7D8ECA592189}" type="parTrans" cxnId="{3EAF4839-82EE-42CF-9E76-936DD75E4571}">
      <dgm:prSet/>
      <dgm:spPr/>
      <dgm:t>
        <a:bodyPr/>
        <a:lstStyle/>
        <a:p>
          <a:endParaRPr lang="en-CA"/>
        </a:p>
      </dgm:t>
    </dgm:pt>
    <dgm:pt modelId="{D17A7A74-E29E-468B-9297-62271DF5766D}" type="sibTrans" cxnId="{3EAF4839-82EE-42CF-9E76-936DD75E4571}">
      <dgm:prSet/>
      <dgm:spPr/>
      <dgm:t>
        <a:bodyPr/>
        <a:lstStyle/>
        <a:p>
          <a:endParaRPr lang="en-CA"/>
        </a:p>
      </dgm:t>
    </dgm:pt>
    <dgm:pt modelId="{EEEE5B84-4D25-4EC0-A5A9-E60F3575958B}">
      <dgm:prSet phldrT="[Text]" custT="1"/>
      <dgm:spPr>
        <a:solidFill>
          <a:schemeClr val="tx2">
            <a:lumMod val="60000"/>
            <a:lumOff val="40000"/>
            <a:alpha val="60000"/>
          </a:schemeClr>
        </a:solidFill>
      </dgm:spPr>
      <dgm:t>
        <a:bodyPr/>
        <a:lstStyle/>
        <a:p>
          <a:r>
            <a:rPr lang="en-US" sz="1800" dirty="0" smtClean="0"/>
            <a:t>Preliminary Research</a:t>
          </a:r>
          <a:endParaRPr lang="en-CA" sz="1800" dirty="0"/>
        </a:p>
      </dgm:t>
    </dgm:pt>
    <dgm:pt modelId="{3CFF6941-D83B-47E1-BFD6-38AB59641148}" type="parTrans" cxnId="{6B4A4599-4B7D-4A98-A650-01DCFF24E3B0}">
      <dgm:prSet/>
      <dgm:spPr/>
      <dgm:t>
        <a:bodyPr/>
        <a:lstStyle/>
        <a:p>
          <a:endParaRPr lang="en-CA"/>
        </a:p>
      </dgm:t>
    </dgm:pt>
    <dgm:pt modelId="{8AAC1EA2-5861-4F7C-B7CF-5CBD0C4E4173}" type="sibTrans" cxnId="{6B4A4599-4B7D-4A98-A650-01DCFF24E3B0}">
      <dgm:prSet/>
      <dgm:spPr/>
      <dgm:t>
        <a:bodyPr/>
        <a:lstStyle/>
        <a:p>
          <a:endParaRPr lang="en-CA"/>
        </a:p>
      </dgm:t>
    </dgm:pt>
    <dgm:pt modelId="{AB33AA06-4CE6-49FE-BFEB-14B2699A6698}">
      <dgm:prSet phldrT="[Text]" custT="1"/>
      <dgm:spPr>
        <a:solidFill>
          <a:schemeClr val="tx2">
            <a:lumMod val="60000"/>
            <a:lumOff val="40000"/>
            <a:alpha val="60000"/>
          </a:schemeClr>
        </a:solidFill>
      </dgm:spPr>
      <dgm:t>
        <a:bodyPr/>
        <a:lstStyle/>
        <a:p>
          <a:r>
            <a:rPr lang="en-US" sz="1800" dirty="0" smtClean="0"/>
            <a:t>On Site Research</a:t>
          </a:r>
          <a:endParaRPr lang="en-CA" sz="1800" dirty="0"/>
        </a:p>
      </dgm:t>
    </dgm:pt>
    <dgm:pt modelId="{021E7BD2-3951-47B3-BFF5-A63B31EDB788}" type="parTrans" cxnId="{6A353229-9091-4DE3-96EF-C82798F4A5FB}">
      <dgm:prSet/>
      <dgm:spPr/>
      <dgm:t>
        <a:bodyPr/>
        <a:lstStyle/>
        <a:p>
          <a:endParaRPr lang="en-CA"/>
        </a:p>
      </dgm:t>
    </dgm:pt>
    <dgm:pt modelId="{844C9799-1F94-428D-83C1-E77EC1C403D6}" type="sibTrans" cxnId="{6A353229-9091-4DE3-96EF-C82798F4A5FB}">
      <dgm:prSet/>
      <dgm:spPr/>
      <dgm:t>
        <a:bodyPr/>
        <a:lstStyle/>
        <a:p>
          <a:endParaRPr lang="en-CA"/>
        </a:p>
      </dgm:t>
    </dgm:pt>
    <dgm:pt modelId="{2CDA8457-426D-44DB-9B2F-E29594C3DD2B}">
      <dgm:prSet phldrT="[Text]" custT="1"/>
      <dgm:spPr>
        <a:solidFill>
          <a:schemeClr val="tx2">
            <a:lumMod val="60000"/>
            <a:lumOff val="40000"/>
            <a:alpha val="60000"/>
          </a:schemeClr>
        </a:solidFill>
      </dgm:spPr>
      <dgm:t>
        <a:bodyPr/>
        <a:lstStyle/>
        <a:p>
          <a:r>
            <a:rPr lang="en-US" sz="1800" dirty="0" smtClean="0"/>
            <a:t>Final Paper and Presentation</a:t>
          </a:r>
          <a:endParaRPr lang="en-CA" sz="1800" dirty="0"/>
        </a:p>
      </dgm:t>
    </dgm:pt>
    <dgm:pt modelId="{5BCE7E65-1828-4497-ADD6-4E6942FA0E2F}" type="parTrans" cxnId="{5A7AB786-A51A-4CAB-A67F-7D35A6089328}">
      <dgm:prSet/>
      <dgm:spPr/>
      <dgm:t>
        <a:bodyPr/>
        <a:lstStyle/>
        <a:p>
          <a:endParaRPr lang="en-CA"/>
        </a:p>
      </dgm:t>
    </dgm:pt>
    <dgm:pt modelId="{27384B6D-5DEE-4488-A24D-19FBBEE21AB1}" type="sibTrans" cxnId="{5A7AB786-A51A-4CAB-A67F-7D35A6089328}">
      <dgm:prSet/>
      <dgm:spPr/>
      <dgm:t>
        <a:bodyPr/>
        <a:lstStyle/>
        <a:p>
          <a:endParaRPr lang="en-CA"/>
        </a:p>
      </dgm:t>
    </dgm:pt>
    <dgm:pt modelId="{DCDCDD73-2047-43EB-87CA-5884163F5025}">
      <dgm:prSet phldrT="[Text]" custT="1"/>
      <dgm:spPr>
        <a:solidFill>
          <a:schemeClr val="tx2">
            <a:lumMod val="60000"/>
            <a:lumOff val="40000"/>
            <a:alpha val="60000"/>
          </a:schemeClr>
        </a:solidFill>
      </dgm:spPr>
      <dgm:t>
        <a:bodyPr/>
        <a:lstStyle/>
        <a:p>
          <a:r>
            <a:rPr lang="en-US" sz="1800" dirty="0" smtClean="0"/>
            <a:t>More Research</a:t>
          </a:r>
          <a:endParaRPr lang="en-CA" sz="1800" dirty="0"/>
        </a:p>
      </dgm:t>
    </dgm:pt>
    <dgm:pt modelId="{30872653-EF89-43B8-A140-37C968DC7A2E}" type="parTrans" cxnId="{35DCDAFA-4B02-4D7A-B4CF-A7D092FB60C6}">
      <dgm:prSet/>
      <dgm:spPr/>
      <dgm:t>
        <a:bodyPr/>
        <a:lstStyle/>
        <a:p>
          <a:endParaRPr lang="en-CA"/>
        </a:p>
      </dgm:t>
    </dgm:pt>
    <dgm:pt modelId="{509470C2-5769-42B1-ACF9-5DB9D5970991}" type="sibTrans" cxnId="{35DCDAFA-4B02-4D7A-B4CF-A7D092FB60C6}">
      <dgm:prSet/>
      <dgm:spPr/>
      <dgm:t>
        <a:bodyPr/>
        <a:lstStyle/>
        <a:p>
          <a:endParaRPr lang="en-CA"/>
        </a:p>
      </dgm:t>
    </dgm:pt>
    <dgm:pt modelId="{45DB7D4B-A4F3-42D1-82AE-DE5021D10D2C}" type="pres">
      <dgm:prSet presAssocID="{2A7CC700-5E02-4035-A089-10D91B6FC49B}" presName="Name0" presStyleCnt="0">
        <dgm:presLayoutVars>
          <dgm:dir/>
          <dgm:animLvl val="lvl"/>
          <dgm:resizeHandles val="exact"/>
        </dgm:presLayoutVars>
      </dgm:prSet>
      <dgm:spPr/>
      <dgm:t>
        <a:bodyPr/>
        <a:lstStyle/>
        <a:p>
          <a:endParaRPr lang="en-CA"/>
        </a:p>
      </dgm:t>
    </dgm:pt>
    <dgm:pt modelId="{5E386CA9-BCF5-409B-8B45-BF4EAE599BF8}" type="pres">
      <dgm:prSet presAssocID="{DA6CEB49-A18E-43BB-BA66-A701C494C284}" presName="linNode" presStyleCnt="0"/>
      <dgm:spPr/>
    </dgm:pt>
    <dgm:pt modelId="{A590C01C-C968-4240-8110-C338C1DB3642}" type="pres">
      <dgm:prSet presAssocID="{DA6CEB49-A18E-43BB-BA66-A701C494C284}" presName="parentText" presStyleLbl="node1" presStyleIdx="0" presStyleCnt="3" custLinFactX="-100000" custLinFactNeighborX="-116567" custLinFactNeighborY="-1635">
        <dgm:presLayoutVars>
          <dgm:chMax val="1"/>
          <dgm:bulletEnabled val="1"/>
        </dgm:presLayoutVars>
      </dgm:prSet>
      <dgm:spPr/>
      <dgm:t>
        <a:bodyPr/>
        <a:lstStyle/>
        <a:p>
          <a:endParaRPr lang="en-CA"/>
        </a:p>
      </dgm:t>
    </dgm:pt>
    <dgm:pt modelId="{38B6237D-A8AF-4605-87A5-49F34F7D9AB6}" type="pres">
      <dgm:prSet presAssocID="{DA6CEB49-A18E-43BB-BA66-A701C494C284}" presName="descendantText" presStyleLbl="alignAccFollowNode1" presStyleIdx="0" presStyleCnt="3">
        <dgm:presLayoutVars>
          <dgm:bulletEnabled val="1"/>
        </dgm:presLayoutVars>
      </dgm:prSet>
      <dgm:spPr/>
      <dgm:t>
        <a:bodyPr/>
        <a:lstStyle/>
        <a:p>
          <a:endParaRPr lang="en-CA"/>
        </a:p>
      </dgm:t>
    </dgm:pt>
    <dgm:pt modelId="{C907CED3-8CFF-47BD-B58C-0ED86F0308E0}" type="pres">
      <dgm:prSet presAssocID="{81AD6D62-D64A-4C6C-A85D-3D9CCE96149D}" presName="sp" presStyleCnt="0"/>
      <dgm:spPr/>
    </dgm:pt>
    <dgm:pt modelId="{5EAC54ED-8D62-4B42-9EE6-C7F3CF75CBC7}" type="pres">
      <dgm:prSet presAssocID="{8CBBA368-2E69-4667-814B-D3B66B4C43F1}" presName="linNode" presStyleCnt="0"/>
      <dgm:spPr/>
    </dgm:pt>
    <dgm:pt modelId="{4CDFDBC0-4679-4A52-8343-762F9E1B6750}" type="pres">
      <dgm:prSet presAssocID="{8CBBA368-2E69-4667-814B-D3B66B4C43F1}" presName="parentText" presStyleLbl="node1" presStyleIdx="1" presStyleCnt="3">
        <dgm:presLayoutVars>
          <dgm:chMax val="1"/>
          <dgm:bulletEnabled val="1"/>
        </dgm:presLayoutVars>
      </dgm:prSet>
      <dgm:spPr/>
      <dgm:t>
        <a:bodyPr/>
        <a:lstStyle/>
        <a:p>
          <a:endParaRPr lang="en-CA"/>
        </a:p>
      </dgm:t>
    </dgm:pt>
    <dgm:pt modelId="{F6C84CDD-7B31-4E99-BF06-F00B3F6DE996}" type="pres">
      <dgm:prSet presAssocID="{8CBBA368-2E69-4667-814B-D3B66B4C43F1}" presName="descendantText" presStyleLbl="alignAccFollowNode1" presStyleIdx="1" presStyleCnt="3">
        <dgm:presLayoutVars>
          <dgm:bulletEnabled val="1"/>
        </dgm:presLayoutVars>
      </dgm:prSet>
      <dgm:spPr/>
      <dgm:t>
        <a:bodyPr/>
        <a:lstStyle/>
        <a:p>
          <a:endParaRPr lang="en-CA"/>
        </a:p>
      </dgm:t>
    </dgm:pt>
    <dgm:pt modelId="{2B42C650-1F7B-494C-8814-8A4900CB135D}" type="pres">
      <dgm:prSet presAssocID="{175DD6AD-3215-4CF2-BA9A-405DD228C55F}" presName="sp" presStyleCnt="0"/>
      <dgm:spPr/>
    </dgm:pt>
    <dgm:pt modelId="{DDEBABCE-4070-426D-8DD1-E88E5755CD9D}" type="pres">
      <dgm:prSet presAssocID="{6FDF9DD8-A21E-42FB-9556-4415BC0B57E3}" presName="linNode" presStyleCnt="0"/>
      <dgm:spPr/>
    </dgm:pt>
    <dgm:pt modelId="{51351C63-9BE1-46F5-8703-AB9205851382}" type="pres">
      <dgm:prSet presAssocID="{6FDF9DD8-A21E-42FB-9556-4415BC0B57E3}" presName="parentText" presStyleLbl="node1" presStyleIdx="2" presStyleCnt="3" custLinFactNeighborX="-4327" custLinFactNeighborY="152">
        <dgm:presLayoutVars>
          <dgm:chMax val="1"/>
          <dgm:bulletEnabled val="1"/>
        </dgm:presLayoutVars>
      </dgm:prSet>
      <dgm:spPr/>
      <dgm:t>
        <a:bodyPr/>
        <a:lstStyle/>
        <a:p>
          <a:endParaRPr lang="en-CA"/>
        </a:p>
      </dgm:t>
    </dgm:pt>
    <dgm:pt modelId="{77F19563-F3E9-4302-83EB-0ACA75C317BD}" type="pres">
      <dgm:prSet presAssocID="{6FDF9DD8-A21E-42FB-9556-4415BC0B57E3}" presName="descendantText" presStyleLbl="alignAccFollowNode1" presStyleIdx="2" presStyleCnt="3">
        <dgm:presLayoutVars>
          <dgm:bulletEnabled val="1"/>
        </dgm:presLayoutVars>
      </dgm:prSet>
      <dgm:spPr/>
      <dgm:t>
        <a:bodyPr/>
        <a:lstStyle/>
        <a:p>
          <a:endParaRPr lang="en-CA"/>
        </a:p>
      </dgm:t>
    </dgm:pt>
  </dgm:ptLst>
  <dgm:cxnLst>
    <dgm:cxn modelId="{958EC669-3C69-46E6-A570-46595AA3AC8F}" type="presOf" srcId="{2C27CB88-7791-4DFF-889F-72FF445E680C}" destId="{77F19563-F3E9-4302-83EB-0ACA75C317BD}" srcOrd="0" destOrd="3" presId="urn:microsoft.com/office/officeart/2005/8/layout/vList5"/>
    <dgm:cxn modelId="{498BACB3-C040-4B88-ACDC-C5623E70385E}" srcId="{DA6CEB49-A18E-43BB-BA66-A701C494C284}" destId="{4809F911-4FEB-4AD6-81BB-F20E18266917}" srcOrd="5" destOrd="0" parTransId="{EFBB87D7-3A05-4097-BDD2-360C9E7191DF}" sibTransId="{C5F0B82C-B1F5-44D1-89AF-1D3A2B4991A0}"/>
    <dgm:cxn modelId="{17D19BAB-6EFD-43B0-BE1A-F95FD58C9E19}" srcId="{DA6CEB49-A18E-43BB-BA66-A701C494C284}" destId="{AB492F2D-3752-479D-9D43-F981AF46C202}" srcOrd="4" destOrd="0" parTransId="{F37D2653-896F-4719-AAF3-04369C9845BF}" sibTransId="{D0153F13-D3D4-4295-9F98-38FB1D250658}"/>
    <dgm:cxn modelId="{35DCDAFA-4B02-4D7A-B4CF-A7D092FB60C6}" srcId="{6FDF9DD8-A21E-42FB-9556-4415BC0B57E3}" destId="{DCDCDD73-2047-43EB-87CA-5884163F5025}" srcOrd="0" destOrd="0" parTransId="{30872653-EF89-43B8-A140-37C968DC7A2E}" sibTransId="{509470C2-5769-42B1-ACF9-5DB9D5970991}"/>
    <dgm:cxn modelId="{9D9F318E-D669-4379-A0E7-4F1E43C01613}" srcId="{2A7CC700-5E02-4035-A089-10D91B6FC49B}" destId="{8CBBA368-2E69-4667-814B-D3B66B4C43F1}" srcOrd="1" destOrd="0" parTransId="{04A97EA0-7811-46D0-8E85-67D49273C726}" sibTransId="{175DD6AD-3215-4CF2-BA9A-405DD228C55F}"/>
    <dgm:cxn modelId="{7FD97B37-0C90-4839-9F68-E306C7DBEB68}" srcId="{DA6CEB49-A18E-43BB-BA66-A701C494C284}" destId="{B652DDE5-4965-4CF5-AFE5-34695C7F8DF4}" srcOrd="0" destOrd="0" parTransId="{901BD3F4-D46C-4BEB-BE19-CACC31C6911E}" sibTransId="{A60EA424-828A-4413-84F2-5E1FC8EB1B0C}"/>
    <dgm:cxn modelId="{6B4A4599-4B7D-4A98-A650-01DCFF24E3B0}" srcId="{DA6CEB49-A18E-43BB-BA66-A701C494C284}" destId="{EEEE5B84-4D25-4EC0-A5A9-E60F3575958B}" srcOrd="2" destOrd="0" parTransId="{3CFF6941-D83B-47E1-BFD6-38AB59641148}" sibTransId="{8AAC1EA2-5861-4F7C-B7CF-5CBD0C4E4173}"/>
    <dgm:cxn modelId="{4BEF759D-044D-4480-83AA-B893FBE11C42}" type="presOf" srcId="{DCDCDD73-2047-43EB-87CA-5884163F5025}" destId="{77F19563-F3E9-4302-83EB-0ACA75C317BD}" srcOrd="0" destOrd="0" presId="urn:microsoft.com/office/officeart/2005/8/layout/vList5"/>
    <dgm:cxn modelId="{275C8798-57F1-4FEB-BAD8-BFC3E35ACAD9}" type="presOf" srcId="{B652DDE5-4965-4CF5-AFE5-34695C7F8DF4}" destId="{38B6237D-A8AF-4605-87A5-49F34F7D9AB6}" srcOrd="0" destOrd="0" presId="urn:microsoft.com/office/officeart/2005/8/layout/vList5"/>
    <dgm:cxn modelId="{0274F983-F172-4EFC-8C50-4E21FE3CDA76}" type="presOf" srcId="{7254F862-FBA6-4051-A87A-288B4E50B230}" destId="{F6C84CDD-7B31-4E99-BF06-F00B3F6DE996}" srcOrd="0" destOrd="3" presId="urn:microsoft.com/office/officeart/2005/8/layout/vList5"/>
    <dgm:cxn modelId="{64EF800D-0862-4AEE-B344-47A0E2502791}" type="presOf" srcId="{EEEE5B84-4D25-4EC0-A5A9-E60F3575958B}" destId="{38B6237D-A8AF-4605-87A5-49F34F7D9AB6}" srcOrd="0" destOrd="2" presId="urn:microsoft.com/office/officeart/2005/8/layout/vList5"/>
    <dgm:cxn modelId="{8626D487-A514-49E4-949A-995B041FAD70}" type="presOf" srcId="{AB492F2D-3752-479D-9D43-F981AF46C202}" destId="{38B6237D-A8AF-4605-87A5-49F34F7D9AB6}" srcOrd="0" destOrd="4" presId="urn:microsoft.com/office/officeart/2005/8/layout/vList5"/>
    <dgm:cxn modelId="{265CD77D-9AEE-4235-892C-A5D29490E852}" type="presOf" srcId="{4809F911-4FEB-4AD6-81BB-F20E18266917}" destId="{38B6237D-A8AF-4605-87A5-49F34F7D9AB6}" srcOrd="0" destOrd="5" presId="urn:microsoft.com/office/officeart/2005/8/layout/vList5"/>
    <dgm:cxn modelId="{684A2E87-1728-493C-8D90-5D32C09E4A54}" type="presOf" srcId="{DA6CEB49-A18E-43BB-BA66-A701C494C284}" destId="{A590C01C-C968-4240-8110-C338C1DB3642}" srcOrd="0" destOrd="0" presId="urn:microsoft.com/office/officeart/2005/8/layout/vList5"/>
    <dgm:cxn modelId="{F9F6326C-4FB3-4EAF-B2AF-0890032FDB4F}" type="presOf" srcId="{8CBBA368-2E69-4667-814B-D3B66B4C43F1}" destId="{4CDFDBC0-4679-4A52-8343-762F9E1B6750}" srcOrd="0" destOrd="0" presId="urn:microsoft.com/office/officeart/2005/8/layout/vList5"/>
    <dgm:cxn modelId="{8C25240B-86AD-4AB5-8F63-12FE5CE54006}" type="presOf" srcId="{EB82F011-8111-4B24-B78A-70FD32B33283}" destId="{38B6237D-A8AF-4605-87A5-49F34F7D9AB6}" srcOrd="0" destOrd="1" presId="urn:microsoft.com/office/officeart/2005/8/layout/vList5"/>
    <dgm:cxn modelId="{3F7F4595-13B1-4E13-AF17-E4907964A65A}" srcId="{8CBBA368-2E69-4667-814B-D3B66B4C43F1}" destId="{DA6276EA-0236-43F1-B1BC-AD895FC5553A}" srcOrd="0" destOrd="0" parTransId="{63CBB35D-FAB0-4863-B340-7A4BC89862FE}" sibTransId="{615F7C6D-F7F4-42F2-B143-06BA3130C647}"/>
    <dgm:cxn modelId="{DEBC2944-FB42-48EA-B4D1-28091C4EFDBF}" type="presOf" srcId="{DEA395AB-4626-4591-B90B-710CBFAD2326}" destId="{77F19563-F3E9-4302-83EB-0ACA75C317BD}" srcOrd="0" destOrd="1" presId="urn:microsoft.com/office/officeart/2005/8/layout/vList5"/>
    <dgm:cxn modelId="{D55BB1BA-F75C-4FF2-A15A-F40489029A50}" type="presOf" srcId="{AB33AA06-4CE6-49FE-BFEB-14B2699A6698}" destId="{F6C84CDD-7B31-4E99-BF06-F00B3F6DE996}" srcOrd="0" destOrd="2" presId="urn:microsoft.com/office/officeart/2005/8/layout/vList5"/>
    <dgm:cxn modelId="{F341C696-823E-4106-B4B4-2FD3CC21F53C}" type="presOf" srcId="{6FDF9DD8-A21E-42FB-9556-4415BC0B57E3}" destId="{51351C63-9BE1-46F5-8703-AB9205851382}" srcOrd="0" destOrd="0" presId="urn:microsoft.com/office/officeart/2005/8/layout/vList5"/>
    <dgm:cxn modelId="{D60CEDE6-75F2-4957-89C2-8F26459FFEAE}" srcId="{DA6CEB49-A18E-43BB-BA66-A701C494C284}" destId="{EB82F011-8111-4B24-B78A-70FD32B33283}" srcOrd="1" destOrd="0" parTransId="{F8AD2CE6-5866-436D-B089-AD3D3612DA10}" sibTransId="{619F49C7-21B8-4ADE-ADB2-A3C8B08B5105}"/>
    <dgm:cxn modelId="{9BCB9745-3A9B-4782-B41C-E88EB81EB606}" type="presOf" srcId="{ED8633BD-773D-479D-81A5-C6ED511531E1}" destId="{F6C84CDD-7B31-4E99-BF06-F00B3F6DE996}" srcOrd="0" destOrd="1" presId="urn:microsoft.com/office/officeart/2005/8/layout/vList5"/>
    <dgm:cxn modelId="{1B1872BD-901C-4E50-AED6-1D758F799C31}" srcId="{8CBBA368-2E69-4667-814B-D3B66B4C43F1}" destId="{7254F862-FBA6-4051-A87A-288B4E50B230}" srcOrd="3" destOrd="0" parTransId="{DD809101-A733-44A1-9BB6-17489BDD1DC4}" sibTransId="{34BE8FB3-45CD-4859-8962-D9ABAC31CD02}"/>
    <dgm:cxn modelId="{905C70CD-8521-4E09-9C44-20C921C77A7A}" type="presOf" srcId="{2A7CC700-5E02-4035-A089-10D91B6FC49B}" destId="{45DB7D4B-A4F3-42D1-82AE-DE5021D10D2C}" srcOrd="0" destOrd="0" presId="urn:microsoft.com/office/officeart/2005/8/layout/vList5"/>
    <dgm:cxn modelId="{3EAF4839-82EE-42CF-9E76-936DD75E4571}" srcId="{6FDF9DD8-A21E-42FB-9556-4415BC0B57E3}" destId="{2C27CB88-7791-4DFF-889F-72FF445E680C}" srcOrd="3" destOrd="0" parTransId="{F8992576-F482-479A-8BD0-7D8ECA592189}" sibTransId="{D17A7A74-E29E-468B-9297-62271DF5766D}"/>
    <dgm:cxn modelId="{1D0457AA-93BE-4722-A4E6-651C6B524675}" srcId="{6FDF9DD8-A21E-42FB-9556-4415BC0B57E3}" destId="{DEA395AB-4626-4591-B90B-710CBFAD2326}" srcOrd="1" destOrd="0" parTransId="{61CCC55A-3DE9-4482-A18A-8C97D6AFCFA0}" sibTransId="{68E65B06-5781-40EA-8AD4-4E561442F44B}"/>
    <dgm:cxn modelId="{7B78E0C3-AE4A-4B64-9E44-EDDC41037A3D}" type="presOf" srcId="{2CDA8457-426D-44DB-9B2F-E29594C3DD2B}" destId="{77F19563-F3E9-4302-83EB-0ACA75C317BD}" srcOrd="0" destOrd="2" presId="urn:microsoft.com/office/officeart/2005/8/layout/vList5"/>
    <dgm:cxn modelId="{5A7AB786-A51A-4CAB-A67F-7D35A6089328}" srcId="{6FDF9DD8-A21E-42FB-9556-4415BC0B57E3}" destId="{2CDA8457-426D-44DB-9B2F-E29594C3DD2B}" srcOrd="2" destOrd="0" parTransId="{5BCE7E65-1828-4497-ADD6-4E6942FA0E2F}" sibTransId="{27384B6D-5DEE-4488-A24D-19FBBEE21AB1}"/>
    <dgm:cxn modelId="{B1C3356D-EA5F-492A-A359-EC7A7B09FD74}" srcId="{2A7CC700-5E02-4035-A089-10D91B6FC49B}" destId="{DA6CEB49-A18E-43BB-BA66-A701C494C284}" srcOrd="0" destOrd="0" parTransId="{13D72908-C8FD-4237-A866-407A6E95C9D8}" sibTransId="{81AD6D62-D64A-4C6C-A85D-3D9CCE96149D}"/>
    <dgm:cxn modelId="{6A353229-9091-4DE3-96EF-C82798F4A5FB}" srcId="{8CBBA368-2E69-4667-814B-D3B66B4C43F1}" destId="{AB33AA06-4CE6-49FE-BFEB-14B2699A6698}" srcOrd="2" destOrd="0" parTransId="{021E7BD2-3951-47B3-BFF5-A63B31EDB788}" sibTransId="{844C9799-1F94-428D-83C1-E77EC1C403D6}"/>
    <dgm:cxn modelId="{3DCB6509-9850-48E2-A22D-F812017391E8}" srcId="{8CBBA368-2E69-4667-814B-D3B66B4C43F1}" destId="{ED8633BD-773D-479D-81A5-C6ED511531E1}" srcOrd="1" destOrd="0" parTransId="{99CA757E-93E3-4E73-BC59-3B0F18E84FC6}" sibTransId="{EEF6DD3F-3452-4DFB-888F-D5CC04781E85}"/>
    <dgm:cxn modelId="{85B3812C-7A79-41DF-92C4-A167DB9BBD75}" srcId="{2A7CC700-5E02-4035-A089-10D91B6FC49B}" destId="{6FDF9DD8-A21E-42FB-9556-4415BC0B57E3}" srcOrd="2" destOrd="0" parTransId="{F403F50C-5AFB-4DC5-AFAC-ED87A75BE906}" sibTransId="{00B60C67-39E8-467D-B28E-106EF2F7D9EC}"/>
    <dgm:cxn modelId="{82A812A1-7A49-4A56-BE1B-D5C5F6D7B826}" type="presOf" srcId="{3A4D4A3C-A31C-48CD-95AF-D510BFFE3C25}" destId="{38B6237D-A8AF-4605-87A5-49F34F7D9AB6}" srcOrd="0" destOrd="3" presId="urn:microsoft.com/office/officeart/2005/8/layout/vList5"/>
    <dgm:cxn modelId="{F51549CD-1704-4AE4-8090-2001BEF2C888}" type="presOf" srcId="{DA6276EA-0236-43F1-B1BC-AD895FC5553A}" destId="{F6C84CDD-7B31-4E99-BF06-F00B3F6DE996}" srcOrd="0" destOrd="0" presId="urn:microsoft.com/office/officeart/2005/8/layout/vList5"/>
    <dgm:cxn modelId="{25907FDB-5C40-4B2F-96D9-E63730E88C64}" srcId="{DA6CEB49-A18E-43BB-BA66-A701C494C284}" destId="{3A4D4A3C-A31C-48CD-95AF-D510BFFE3C25}" srcOrd="3" destOrd="0" parTransId="{77669BBD-3E3E-4BA6-A2BE-E5029E7B3C93}" sibTransId="{311299F6-16E1-4D14-88A9-0ED134522130}"/>
    <dgm:cxn modelId="{B66B8E6D-30CD-47F7-B1B0-FD157204A5D3}" type="presParOf" srcId="{45DB7D4B-A4F3-42D1-82AE-DE5021D10D2C}" destId="{5E386CA9-BCF5-409B-8B45-BF4EAE599BF8}" srcOrd="0" destOrd="0" presId="urn:microsoft.com/office/officeart/2005/8/layout/vList5"/>
    <dgm:cxn modelId="{CFE2BEFA-55D4-4196-901D-5D45587213AE}" type="presParOf" srcId="{5E386CA9-BCF5-409B-8B45-BF4EAE599BF8}" destId="{A590C01C-C968-4240-8110-C338C1DB3642}" srcOrd="0" destOrd="0" presId="urn:microsoft.com/office/officeart/2005/8/layout/vList5"/>
    <dgm:cxn modelId="{E0EF7B33-1B13-4071-8747-8C286C72FA62}" type="presParOf" srcId="{5E386CA9-BCF5-409B-8B45-BF4EAE599BF8}" destId="{38B6237D-A8AF-4605-87A5-49F34F7D9AB6}" srcOrd="1" destOrd="0" presId="urn:microsoft.com/office/officeart/2005/8/layout/vList5"/>
    <dgm:cxn modelId="{78086BDA-BF05-4458-8BEB-698EFD100E30}" type="presParOf" srcId="{45DB7D4B-A4F3-42D1-82AE-DE5021D10D2C}" destId="{C907CED3-8CFF-47BD-B58C-0ED86F0308E0}" srcOrd="1" destOrd="0" presId="urn:microsoft.com/office/officeart/2005/8/layout/vList5"/>
    <dgm:cxn modelId="{D06A2C83-CA3B-4071-B49E-78497F8F19C6}" type="presParOf" srcId="{45DB7D4B-A4F3-42D1-82AE-DE5021D10D2C}" destId="{5EAC54ED-8D62-4B42-9EE6-C7F3CF75CBC7}" srcOrd="2" destOrd="0" presId="urn:microsoft.com/office/officeart/2005/8/layout/vList5"/>
    <dgm:cxn modelId="{22135130-C6CE-473E-9B7F-E9D4D5B813A4}" type="presParOf" srcId="{5EAC54ED-8D62-4B42-9EE6-C7F3CF75CBC7}" destId="{4CDFDBC0-4679-4A52-8343-762F9E1B6750}" srcOrd="0" destOrd="0" presId="urn:microsoft.com/office/officeart/2005/8/layout/vList5"/>
    <dgm:cxn modelId="{36FB5E29-31ED-4604-BC93-56335723012C}" type="presParOf" srcId="{5EAC54ED-8D62-4B42-9EE6-C7F3CF75CBC7}" destId="{F6C84CDD-7B31-4E99-BF06-F00B3F6DE996}" srcOrd="1" destOrd="0" presId="urn:microsoft.com/office/officeart/2005/8/layout/vList5"/>
    <dgm:cxn modelId="{491AAB73-028B-4C4A-AEDE-B3D4379C7604}" type="presParOf" srcId="{45DB7D4B-A4F3-42D1-82AE-DE5021D10D2C}" destId="{2B42C650-1F7B-494C-8814-8A4900CB135D}" srcOrd="3" destOrd="0" presId="urn:microsoft.com/office/officeart/2005/8/layout/vList5"/>
    <dgm:cxn modelId="{C3A630FA-B9A6-4B92-9C7D-45EAC59112C1}" type="presParOf" srcId="{45DB7D4B-A4F3-42D1-82AE-DE5021D10D2C}" destId="{DDEBABCE-4070-426D-8DD1-E88E5755CD9D}" srcOrd="4" destOrd="0" presId="urn:microsoft.com/office/officeart/2005/8/layout/vList5"/>
    <dgm:cxn modelId="{8FFC39AB-C839-4658-B904-9A8E1D5E6106}" type="presParOf" srcId="{DDEBABCE-4070-426D-8DD1-E88E5755CD9D}" destId="{51351C63-9BE1-46F5-8703-AB9205851382}" srcOrd="0" destOrd="0" presId="urn:microsoft.com/office/officeart/2005/8/layout/vList5"/>
    <dgm:cxn modelId="{D9CDAC08-F6EC-401B-AC22-1D8FBC49850E}" type="presParOf" srcId="{DDEBABCE-4070-426D-8DD1-E88E5755CD9D}" destId="{77F19563-F3E9-4302-83EB-0ACA75C317BD}"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B6237D-A8AF-4605-87A5-49F34F7D9AB6}">
      <dsp:nvSpPr>
        <dsp:cNvPr id="0" name=""/>
        <dsp:cNvSpPr/>
      </dsp:nvSpPr>
      <dsp:spPr>
        <a:xfrm rot="5400000">
          <a:off x="4842487" y="-1655589"/>
          <a:ext cx="1591492" cy="5306572"/>
        </a:xfrm>
        <a:prstGeom prst="round2SameRect">
          <a:avLst/>
        </a:prstGeom>
        <a:solidFill>
          <a:schemeClr val="tx2">
            <a:lumMod val="60000"/>
            <a:lumOff val="40000"/>
            <a:alpha val="6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endParaRPr lang="en-CA" sz="1500" kern="1200" dirty="0"/>
        </a:p>
        <a:p>
          <a:pPr marL="171450" lvl="1" indent="-171450" algn="l" defTabSz="800100">
            <a:lnSpc>
              <a:spcPct val="90000"/>
            </a:lnSpc>
            <a:spcBef>
              <a:spcPct val="0"/>
            </a:spcBef>
            <a:spcAft>
              <a:spcPct val="15000"/>
            </a:spcAft>
            <a:buChar char="••"/>
          </a:pPr>
          <a:r>
            <a:rPr lang="en-US" sz="1800" kern="1200" dirty="0" smtClean="0"/>
            <a:t>Proposal Writing</a:t>
          </a:r>
          <a:endParaRPr lang="en-CA" sz="1800" kern="1200" dirty="0"/>
        </a:p>
        <a:p>
          <a:pPr marL="171450" lvl="1" indent="-171450" algn="l" defTabSz="800100">
            <a:lnSpc>
              <a:spcPct val="90000"/>
            </a:lnSpc>
            <a:spcBef>
              <a:spcPct val="0"/>
            </a:spcBef>
            <a:spcAft>
              <a:spcPct val="15000"/>
            </a:spcAft>
            <a:buChar char="••"/>
          </a:pPr>
          <a:r>
            <a:rPr lang="en-US" sz="1800" kern="1200" dirty="0" smtClean="0"/>
            <a:t>Preliminary Research</a:t>
          </a:r>
          <a:endParaRPr lang="en-CA" sz="1800" kern="1200" dirty="0"/>
        </a:p>
        <a:p>
          <a:pPr marL="171450" lvl="1" indent="-171450" algn="l" defTabSz="800100">
            <a:lnSpc>
              <a:spcPct val="90000"/>
            </a:lnSpc>
            <a:spcBef>
              <a:spcPct val="0"/>
            </a:spcBef>
            <a:spcAft>
              <a:spcPct val="15000"/>
            </a:spcAft>
            <a:buChar char="••"/>
          </a:pPr>
          <a:r>
            <a:rPr lang="en-US" sz="1800" kern="1200" dirty="0" smtClean="0"/>
            <a:t>Experiment / Survey Design</a:t>
          </a:r>
          <a:endParaRPr lang="en-CA" sz="1800" kern="1200" dirty="0"/>
        </a:p>
        <a:p>
          <a:pPr marL="171450" lvl="1" indent="-171450" algn="l" defTabSz="800100">
            <a:lnSpc>
              <a:spcPct val="90000"/>
            </a:lnSpc>
            <a:spcBef>
              <a:spcPct val="0"/>
            </a:spcBef>
            <a:spcAft>
              <a:spcPct val="15000"/>
            </a:spcAft>
            <a:buChar char="••"/>
          </a:pPr>
          <a:r>
            <a:rPr lang="en-US" sz="1800" kern="1200" dirty="0" smtClean="0"/>
            <a:t>Reflection</a:t>
          </a:r>
          <a:endParaRPr lang="en-CA" sz="1800" kern="1200" dirty="0"/>
        </a:p>
        <a:p>
          <a:pPr marL="114300" lvl="1" indent="-114300" algn="l" defTabSz="666750">
            <a:lnSpc>
              <a:spcPct val="90000"/>
            </a:lnSpc>
            <a:spcBef>
              <a:spcPct val="0"/>
            </a:spcBef>
            <a:spcAft>
              <a:spcPct val="15000"/>
            </a:spcAft>
            <a:buChar char="••"/>
          </a:pPr>
          <a:endParaRPr lang="en-CA" sz="1500" kern="1200" dirty="0"/>
        </a:p>
      </dsp:txBody>
      <dsp:txXfrm rot="5400000">
        <a:off x="4842487" y="-1655589"/>
        <a:ext cx="1591492" cy="5306572"/>
      </dsp:txXfrm>
    </dsp:sp>
    <dsp:sp modelId="{A590C01C-C968-4240-8110-C338C1DB3642}">
      <dsp:nvSpPr>
        <dsp:cNvPr id="0" name=""/>
        <dsp:cNvSpPr/>
      </dsp:nvSpPr>
      <dsp:spPr>
        <a:xfrm>
          <a:off x="0" y="0"/>
          <a:ext cx="2984947" cy="1989365"/>
        </a:xfrm>
        <a:prstGeom prst="roundRect">
          <a:avLst/>
        </a:prstGeom>
        <a:solidFill>
          <a:srgbClr val="92D05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Stage 1:</a:t>
          </a:r>
        </a:p>
        <a:p>
          <a:pPr lvl="0" algn="ctr" defTabSz="1600200">
            <a:lnSpc>
              <a:spcPct val="90000"/>
            </a:lnSpc>
            <a:spcBef>
              <a:spcPct val="0"/>
            </a:spcBef>
            <a:spcAft>
              <a:spcPct val="35000"/>
            </a:spcAft>
          </a:pPr>
          <a:r>
            <a:rPr lang="en-US" sz="3600" kern="1200" dirty="0" smtClean="0"/>
            <a:t>Preparation</a:t>
          </a:r>
          <a:endParaRPr lang="en-CA" sz="3600" kern="1200" dirty="0"/>
        </a:p>
      </dsp:txBody>
      <dsp:txXfrm>
        <a:off x="0" y="0"/>
        <a:ext cx="2984947" cy="1989365"/>
      </dsp:txXfrm>
    </dsp:sp>
    <dsp:sp modelId="{F6C84CDD-7B31-4E99-BF06-F00B3F6DE996}">
      <dsp:nvSpPr>
        <dsp:cNvPr id="0" name=""/>
        <dsp:cNvSpPr/>
      </dsp:nvSpPr>
      <dsp:spPr>
        <a:xfrm rot="5400000">
          <a:off x="4842487" y="433243"/>
          <a:ext cx="1591492" cy="5306572"/>
        </a:xfrm>
        <a:prstGeom prst="round2SameRect">
          <a:avLst/>
        </a:prstGeom>
        <a:solidFill>
          <a:schemeClr val="tx2">
            <a:lumMod val="60000"/>
            <a:lumOff val="40000"/>
            <a:alpha val="6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Field Site Visit</a:t>
          </a:r>
          <a:endParaRPr lang="en-CA" sz="1800" kern="1200" dirty="0"/>
        </a:p>
        <a:p>
          <a:pPr marL="171450" lvl="1" indent="-171450" algn="l" defTabSz="800100">
            <a:lnSpc>
              <a:spcPct val="90000"/>
            </a:lnSpc>
            <a:spcBef>
              <a:spcPct val="0"/>
            </a:spcBef>
            <a:spcAft>
              <a:spcPct val="15000"/>
            </a:spcAft>
            <a:buChar char="••"/>
          </a:pPr>
          <a:r>
            <a:rPr lang="en-US" sz="1800" kern="1200" dirty="0" smtClean="0"/>
            <a:t>Data Collection</a:t>
          </a:r>
          <a:endParaRPr lang="en-CA" sz="1800" kern="1200" dirty="0"/>
        </a:p>
        <a:p>
          <a:pPr marL="171450" lvl="1" indent="-171450" algn="l" defTabSz="800100">
            <a:lnSpc>
              <a:spcPct val="90000"/>
            </a:lnSpc>
            <a:spcBef>
              <a:spcPct val="0"/>
            </a:spcBef>
            <a:spcAft>
              <a:spcPct val="15000"/>
            </a:spcAft>
            <a:buChar char="••"/>
          </a:pPr>
          <a:r>
            <a:rPr lang="en-US" sz="1800" kern="1200" dirty="0" smtClean="0"/>
            <a:t>On Site Research</a:t>
          </a:r>
          <a:endParaRPr lang="en-CA" sz="1800" kern="1200" dirty="0"/>
        </a:p>
        <a:p>
          <a:pPr marL="171450" lvl="1" indent="-171450" algn="l" defTabSz="800100">
            <a:lnSpc>
              <a:spcPct val="90000"/>
            </a:lnSpc>
            <a:spcBef>
              <a:spcPct val="0"/>
            </a:spcBef>
            <a:spcAft>
              <a:spcPct val="15000"/>
            </a:spcAft>
            <a:buChar char="••"/>
          </a:pPr>
          <a:r>
            <a:rPr lang="en-US" sz="1800" kern="1200" dirty="0" smtClean="0"/>
            <a:t>Reflection</a:t>
          </a:r>
          <a:endParaRPr lang="en-CA" sz="1800" kern="1200" dirty="0"/>
        </a:p>
      </dsp:txBody>
      <dsp:txXfrm rot="5400000">
        <a:off x="4842487" y="433243"/>
        <a:ext cx="1591492" cy="5306572"/>
      </dsp:txXfrm>
    </dsp:sp>
    <dsp:sp modelId="{4CDFDBC0-4679-4A52-8343-762F9E1B6750}">
      <dsp:nvSpPr>
        <dsp:cNvPr id="0" name=""/>
        <dsp:cNvSpPr/>
      </dsp:nvSpPr>
      <dsp:spPr>
        <a:xfrm>
          <a:off x="0" y="2091847"/>
          <a:ext cx="2984947" cy="1989365"/>
        </a:xfrm>
        <a:prstGeom prst="roundRect">
          <a:avLst/>
        </a:prstGeom>
        <a:solidFill>
          <a:srgbClr val="FFC00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Stage 2:</a:t>
          </a:r>
        </a:p>
        <a:p>
          <a:pPr lvl="0" algn="ctr" defTabSz="1600200">
            <a:lnSpc>
              <a:spcPct val="90000"/>
            </a:lnSpc>
            <a:spcBef>
              <a:spcPct val="0"/>
            </a:spcBef>
            <a:spcAft>
              <a:spcPct val="35000"/>
            </a:spcAft>
          </a:pPr>
          <a:r>
            <a:rPr lang="en-US" sz="3600" kern="1200" dirty="0" smtClean="0"/>
            <a:t>Field Work</a:t>
          </a:r>
          <a:endParaRPr lang="en-CA" sz="3600" kern="1200" dirty="0"/>
        </a:p>
      </dsp:txBody>
      <dsp:txXfrm>
        <a:off x="0" y="2091847"/>
        <a:ext cx="2984947" cy="1989365"/>
      </dsp:txXfrm>
    </dsp:sp>
    <dsp:sp modelId="{77F19563-F3E9-4302-83EB-0ACA75C317BD}">
      <dsp:nvSpPr>
        <dsp:cNvPr id="0" name=""/>
        <dsp:cNvSpPr/>
      </dsp:nvSpPr>
      <dsp:spPr>
        <a:xfrm rot="5400000">
          <a:off x="4842487" y="2522076"/>
          <a:ext cx="1591492" cy="5306572"/>
        </a:xfrm>
        <a:prstGeom prst="round2SameRect">
          <a:avLst/>
        </a:prstGeom>
        <a:solidFill>
          <a:schemeClr val="tx2">
            <a:lumMod val="60000"/>
            <a:lumOff val="40000"/>
            <a:alpha val="6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More Research</a:t>
          </a:r>
          <a:endParaRPr lang="en-CA" sz="1800" kern="1200" dirty="0"/>
        </a:p>
        <a:p>
          <a:pPr marL="171450" lvl="1" indent="-171450" algn="l" defTabSz="800100">
            <a:lnSpc>
              <a:spcPct val="90000"/>
            </a:lnSpc>
            <a:spcBef>
              <a:spcPct val="0"/>
            </a:spcBef>
            <a:spcAft>
              <a:spcPct val="15000"/>
            </a:spcAft>
            <a:buChar char="••"/>
          </a:pPr>
          <a:r>
            <a:rPr lang="en-US" sz="1800" kern="1200" dirty="0" smtClean="0"/>
            <a:t>Evaluation and Discussion of Results</a:t>
          </a:r>
          <a:endParaRPr lang="en-CA" sz="1800" kern="1200" dirty="0"/>
        </a:p>
        <a:p>
          <a:pPr marL="171450" lvl="1" indent="-171450" algn="l" defTabSz="800100">
            <a:lnSpc>
              <a:spcPct val="90000"/>
            </a:lnSpc>
            <a:spcBef>
              <a:spcPct val="0"/>
            </a:spcBef>
            <a:spcAft>
              <a:spcPct val="15000"/>
            </a:spcAft>
            <a:buChar char="••"/>
          </a:pPr>
          <a:r>
            <a:rPr lang="en-US" sz="1800" kern="1200" dirty="0" smtClean="0"/>
            <a:t>Final Paper and Presentation</a:t>
          </a:r>
          <a:endParaRPr lang="en-CA" sz="1800" kern="1200" dirty="0"/>
        </a:p>
        <a:p>
          <a:pPr marL="171450" lvl="1" indent="-171450" algn="l" defTabSz="800100">
            <a:lnSpc>
              <a:spcPct val="90000"/>
            </a:lnSpc>
            <a:spcBef>
              <a:spcPct val="0"/>
            </a:spcBef>
            <a:spcAft>
              <a:spcPct val="15000"/>
            </a:spcAft>
            <a:buChar char="••"/>
          </a:pPr>
          <a:r>
            <a:rPr lang="en-US" sz="1800" kern="1200" dirty="0" smtClean="0"/>
            <a:t>Reflection</a:t>
          </a:r>
          <a:endParaRPr lang="en-CA" sz="1800" kern="1200" dirty="0"/>
        </a:p>
      </dsp:txBody>
      <dsp:txXfrm rot="5400000">
        <a:off x="4842487" y="2522076"/>
        <a:ext cx="1591492" cy="5306572"/>
      </dsp:txXfrm>
    </dsp:sp>
    <dsp:sp modelId="{51351C63-9BE1-46F5-8703-AB9205851382}">
      <dsp:nvSpPr>
        <dsp:cNvPr id="0" name=""/>
        <dsp:cNvSpPr/>
      </dsp:nvSpPr>
      <dsp:spPr>
        <a:xfrm>
          <a:off x="0" y="4183694"/>
          <a:ext cx="2984947" cy="1989365"/>
        </a:xfrm>
        <a:prstGeom prst="roundRect">
          <a:avLst/>
        </a:prstGeom>
        <a:solidFill>
          <a:srgbClr val="00B0F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Stage 3:</a:t>
          </a:r>
        </a:p>
        <a:p>
          <a:pPr lvl="0" algn="ctr" defTabSz="1600200">
            <a:lnSpc>
              <a:spcPct val="90000"/>
            </a:lnSpc>
            <a:spcBef>
              <a:spcPct val="0"/>
            </a:spcBef>
            <a:spcAft>
              <a:spcPct val="35000"/>
            </a:spcAft>
          </a:pPr>
          <a:r>
            <a:rPr lang="en-US" sz="3600" kern="1200" dirty="0" smtClean="0"/>
            <a:t>Synthesis</a:t>
          </a:r>
          <a:endParaRPr lang="en-CA" sz="3600" kern="1200" dirty="0"/>
        </a:p>
      </dsp:txBody>
      <dsp:txXfrm>
        <a:off x="0" y="4183694"/>
        <a:ext cx="2984947" cy="198936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A60A92-F512-2746-AC6C-A6B717B92CF9}" type="datetimeFigureOut">
              <a:rPr lang="en-US" smtClean="0"/>
              <a:pPr/>
              <a:t>6/26/2014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9D4120-5CC9-4B44-882A-05732D097C55}" type="slidenum">
              <a:rPr lang="en-US" smtClean="0"/>
              <a:pPr/>
              <a:t>‹#›</a:t>
            </a:fld>
            <a:endParaRPr lang="en-US"/>
          </a:p>
        </p:txBody>
      </p:sp>
    </p:spTree>
    <p:extLst>
      <p:ext uri="{BB962C8B-B14F-4D97-AF65-F5344CB8AC3E}">
        <p14:creationId xmlns:p14="http://schemas.microsoft.com/office/powerpoint/2010/main" xmlns="" val="4536584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I was a undergraduate student, I went on several field research courses. They were amazing. Years, later I pined for the experience, and wondered how can I as a librarian provide support and instruction in a field course and also go with them!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1</a:t>
            </a:fld>
            <a:endParaRPr lang="en-US"/>
          </a:p>
        </p:txBody>
      </p:sp>
    </p:spTree>
    <p:extLst>
      <p:ext uri="{BB962C8B-B14F-4D97-AF65-F5344CB8AC3E}">
        <p14:creationId xmlns:p14="http://schemas.microsoft.com/office/powerpoint/2010/main" xmlns="" val="3453815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important to be prepared! We were lucky and we had great weather, only sunburns and blisters. I foresaw that internet access would be an issue, so I paid for a plan in advance, which came in handy on more than one occasion, especially</a:t>
            </a:r>
            <a:r>
              <a:rPr lang="en-US" sz="1200" kern="1200" baseline="0" dirty="0" smtClean="0">
                <a:solidFill>
                  <a:schemeClr val="tx1"/>
                </a:solidFill>
                <a:effectLst/>
                <a:latin typeface="+mn-lt"/>
                <a:ea typeface="+mn-ea"/>
                <a:cs typeface="+mn-cs"/>
              </a:rPr>
              <a:t> when I found myself answering reference and factual questions in the field</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10</a:t>
            </a:fld>
            <a:endParaRPr lang="en-US"/>
          </a:p>
        </p:txBody>
      </p:sp>
    </p:spTree>
    <p:extLst>
      <p:ext uri="{BB962C8B-B14F-4D97-AF65-F5344CB8AC3E}">
        <p14:creationId xmlns:p14="http://schemas.microsoft.com/office/powerpoint/2010/main" xmlns="" val="383517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the students were busy doing field work, I explored the beach and </a:t>
            </a:r>
            <a:r>
              <a:rPr lang="en-US" sz="1200" kern="1200" dirty="0" err="1" smtClean="0">
                <a:solidFill>
                  <a:schemeClr val="tx1"/>
                </a:solidFill>
                <a:effectLst/>
                <a:latin typeface="+mn-lt"/>
                <a:ea typeface="+mn-ea"/>
                <a:cs typeface="+mn-cs"/>
              </a:rPr>
              <a:t>neighbourhoods</a:t>
            </a:r>
            <a:r>
              <a:rPr lang="en-US" sz="1200" kern="1200" dirty="0" smtClean="0">
                <a:solidFill>
                  <a:schemeClr val="tx1"/>
                </a:solidFill>
                <a:effectLst/>
                <a:latin typeface="+mn-lt"/>
                <a:ea typeface="+mn-ea"/>
                <a:cs typeface="+mn-cs"/>
              </a:rPr>
              <a:t> taking my own notes. I visited a Queens branch library that was destroyed by the storm and temporarily located to a portable.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11</a:t>
            </a:fld>
            <a:endParaRPr lang="en-US"/>
          </a:p>
        </p:txBody>
      </p:sp>
    </p:spTree>
    <p:extLst>
      <p:ext uri="{BB962C8B-B14F-4D97-AF65-F5344CB8AC3E}">
        <p14:creationId xmlns:p14="http://schemas.microsoft.com/office/powerpoint/2010/main" xmlns="" val="2591960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also interacted with the students over meals, in the field and during the long commute I became a mentor. I provided encouragement, education and career advice. We exchanged stories about what we learned during the day. Several students even asked reference questions!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12</a:t>
            </a:fld>
            <a:endParaRPr lang="en-US"/>
          </a:p>
        </p:txBody>
      </p:sp>
    </p:spTree>
    <p:extLst>
      <p:ext uri="{BB962C8B-B14F-4D97-AF65-F5344CB8AC3E}">
        <p14:creationId xmlns:p14="http://schemas.microsoft.com/office/powerpoint/2010/main" xmlns="" val="3751395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Fun!!</a:t>
            </a:r>
            <a:endParaRPr lang="en-US" dirty="0"/>
          </a:p>
        </p:txBody>
      </p:sp>
      <p:sp>
        <p:nvSpPr>
          <p:cNvPr id="4" name="Slide Number Placeholder 3"/>
          <p:cNvSpPr>
            <a:spLocks noGrp="1"/>
          </p:cNvSpPr>
          <p:nvPr>
            <p:ph type="sldNum" sz="quarter" idx="10"/>
          </p:nvPr>
        </p:nvSpPr>
        <p:spPr/>
        <p:txBody>
          <a:bodyPr/>
          <a:lstStyle/>
          <a:p>
            <a:fld id="{689D4120-5CC9-4B44-882A-05732D097C55}" type="slidenum">
              <a:rPr lang="en-US" smtClean="0"/>
              <a:pPr/>
              <a:t>13</a:t>
            </a:fld>
            <a:endParaRPr lang="en-US"/>
          </a:p>
        </p:txBody>
      </p:sp>
    </p:spTree>
    <p:extLst>
      <p:ext uri="{BB962C8B-B14F-4D97-AF65-F5344CB8AC3E}">
        <p14:creationId xmlns:p14="http://schemas.microsoft.com/office/powerpoint/2010/main" xmlns="" val="1073596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Two weeks later, I was back in the classroom. The students and profs come prepared with questions. For 40 minutes, I was put on the spot answering questions from how to find articles from a local newspaper to finding satellite imagery of the field sites. When I was stumped, I emailed them back with the answer.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14</a:t>
            </a:fld>
            <a:endParaRPr lang="en-US"/>
          </a:p>
        </p:txBody>
      </p:sp>
    </p:spTree>
    <p:extLst>
      <p:ext uri="{BB962C8B-B14F-4D97-AF65-F5344CB8AC3E}">
        <p14:creationId xmlns:p14="http://schemas.microsoft.com/office/powerpoint/2010/main" xmlns="" val="2942346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December I was invited to view the student presentations and ate pizza with the class.  In February, two of our students presented their paper at York’s Undergraduate Research Fair. This is Helen in front of the poster that she co-authored. She is in her final year of her studies. She told me that she went on three field courses in Geography and Urban Studies and they were the best courses she took during her studies.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15</a:t>
            </a:fld>
            <a:endParaRPr lang="en-US"/>
          </a:p>
        </p:txBody>
      </p:sp>
    </p:spTree>
    <p:extLst>
      <p:ext uri="{BB962C8B-B14F-4D97-AF65-F5344CB8AC3E}">
        <p14:creationId xmlns:p14="http://schemas.microsoft.com/office/powerpoint/2010/main" xmlns="" val="3312181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She got to put the theory into practice, see tangible results, make new friends, and be on a first name basis with her profs. For myself I treasured the informal interactions with the students and profs, and I gained a better appreciation of the information needs of the students.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16</a:t>
            </a:fld>
            <a:endParaRPr lang="en-US"/>
          </a:p>
        </p:txBody>
      </p:sp>
    </p:spTree>
    <p:extLst>
      <p:ext uri="{BB962C8B-B14F-4D97-AF65-F5344CB8AC3E}">
        <p14:creationId xmlns:p14="http://schemas.microsoft.com/office/powerpoint/2010/main" xmlns="" val="2059880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Will I do it again, for sure! But, I may not always be able to go into the field. Last week, I taught a map literacy instruction session for an English literature course going to the other London, my experience in NYC field course helped me prepare for the session and prepare a handout.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17</a:t>
            </a:fld>
            <a:endParaRPr lang="en-US"/>
          </a:p>
        </p:txBody>
      </p:sp>
    </p:spTree>
    <p:extLst>
      <p:ext uri="{BB962C8B-B14F-4D97-AF65-F5344CB8AC3E}">
        <p14:creationId xmlns:p14="http://schemas.microsoft.com/office/powerpoint/2010/main" xmlns="" val="2962961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sometimes a field course is closer to home. Next fall, I am going to St. George Lake Conservation Area in exotic Richmond Hill with the physical geography field course.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18</a:t>
            </a:fld>
            <a:endParaRPr lang="en-US"/>
          </a:p>
        </p:txBody>
      </p:sp>
    </p:spTree>
    <p:extLst>
      <p:ext uri="{BB962C8B-B14F-4D97-AF65-F5344CB8AC3E}">
        <p14:creationId xmlns:p14="http://schemas.microsoft.com/office/powerpoint/2010/main" xmlns="" val="2962961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the one thing to know about field courses, is that it isn’t discipline specific. My colleague Dana Craig has been to Buffalo and Costa Rica as part of her liaison librarian work, and there are other courses with a field component!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19</a:t>
            </a:fld>
            <a:endParaRPr lang="en-US"/>
          </a:p>
        </p:txBody>
      </p:sp>
    </p:spTree>
    <p:extLst>
      <p:ext uri="{BB962C8B-B14F-4D97-AF65-F5344CB8AC3E}">
        <p14:creationId xmlns:p14="http://schemas.microsoft.com/office/powerpoint/2010/main" xmlns="" val="358498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field course is considered to be a form of Experiential Education. The students apply what they learned in the classroom to a real-life situation or scenario.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2</a:t>
            </a:fld>
            <a:endParaRPr lang="en-US"/>
          </a:p>
        </p:txBody>
      </p:sp>
    </p:spTree>
    <p:extLst>
      <p:ext uri="{BB962C8B-B14F-4D97-AF65-F5344CB8AC3E}">
        <p14:creationId xmlns:p14="http://schemas.microsoft.com/office/powerpoint/2010/main" xmlns="" val="3881973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are a subject librarian, look at the course listings and contact the course coordinators. Research where they are going. My suggestion is to start early, scaffold, and if you have the funding, take the plunge and go along with the class!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20</a:t>
            </a:fld>
            <a:endParaRPr lang="en-US"/>
          </a:p>
        </p:txBody>
      </p:sp>
    </p:spTree>
    <p:extLst>
      <p:ext uri="{BB962C8B-B14F-4D97-AF65-F5344CB8AC3E}">
        <p14:creationId xmlns:p14="http://schemas.microsoft.com/office/powerpoint/2010/main" xmlns="" val="3643367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Field research course is usually a semester long and is divided into three parts: </a:t>
            </a:r>
          </a:p>
          <a:p>
            <a:pPr lvl="0"/>
            <a:r>
              <a:rPr lang="en-US" sz="1200" kern="1200" dirty="0" smtClean="0">
                <a:solidFill>
                  <a:schemeClr val="tx1"/>
                </a:solidFill>
                <a:effectLst/>
                <a:latin typeface="+mn-lt"/>
                <a:ea typeface="+mn-ea"/>
                <a:cs typeface="+mn-cs"/>
              </a:rPr>
              <a:t>(1) Preparation</a:t>
            </a:r>
          </a:p>
          <a:p>
            <a:pPr lvl="0"/>
            <a:r>
              <a:rPr lang="en-US" sz="1200" kern="1200" dirty="0" smtClean="0">
                <a:solidFill>
                  <a:schemeClr val="tx1"/>
                </a:solidFill>
                <a:effectLst/>
                <a:latin typeface="+mn-lt"/>
                <a:ea typeface="+mn-ea"/>
                <a:cs typeface="+mn-cs"/>
              </a:rPr>
              <a:t>(2) Field Work</a:t>
            </a:r>
          </a:p>
          <a:p>
            <a:pPr lvl="0"/>
            <a:r>
              <a:rPr lang="en-US" sz="1200" kern="1200" dirty="0" smtClean="0">
                <a:solidFill>
                  <a:schemeClr val="tx1"/>
                </a:solidFill>
                <a:effectLst/>
                <a:latin typeface="+mn-lt"/>
                <a:ea typeface="+mn-ea"/>
                <a:cs typeface="+mn-cs"/>
              </a:rPr>
              <a:t>(3) Synthesis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3</a:t>
            </a:fld>
            <a:endParaRPr lang="en-US"/>
          </a:p>
        </p:txBody>
      </p:sp>
    </p:spTree>
    <p:extLst>
      <p:ext uri="{BB962C8B-B14F-4D97-AF65-F5344CB8AC3E}">
        <p14:creationId xmlns:p14="http://schemas.microsoft.com/office/powerpoint/2010/main" xmlns="" val="343215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Enough of theory. Now for the story of how I went to the Rockaway Peninsula in New York City, with a Geography field research course studying the impact of Hurricane Sandy on the physical environment of the beach and the residents of the Rockaways.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4</a:t>
            </a:fld>
            <a:endParaRPr lang="en-US"/>
          </a:p>
        </p:txBody>
      </p:sp>
    </p:spTree>
    <p:extLst>
      <p:ext uri="{BB962C8B-B14F-4D97-AF65-F5344CB8AC3E}">
        <p14:creationId xmlns:p14="http://schemas.microsoft.com/office/powerpoint/2010/main" xmlns="" val="314786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April 2013, I saw the advertisement for the field course in NYC. I approached the profs and pitched my idea of supporting their course as a librarian. They were surprised at first, but once I explained how I could assist the course, they said sure, but what about funding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5</a:t>
            </a:fld>
            <a:endParaRPr lang="en-US"/>
          </a:p>
        </p:txBody>
      </p:sp>
    </p:spTree>
    <p:extLst>
      <p:ext uri="{BB962C8B-B14F-4D97-AF65-F5344CB8AC3E}">
        <p14:creationId xmlns:p14="http://schemas.microsoft.com/office/powerpoint/2010/main" xmlns="" val="48985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Getting there!</a:t>
            </a:r>
            <a:r>
              <a:rPr lang="en-US" baseline="0" dirty="0" smtClean="0"/>
              <a:t> and starting early. If you are lucky, and you are early enough, you can be part of the grant writing.  </a:t>
            </a:r>
            <a:r>
              <a:rPr lang="en-US" sz="1200" kern="1200" dirty="0" smtClean="0">
                <a:solidFill>
                  <a:schemeClr val="tx1"/>
                </a:solidFill>
                <a:effectLst/>
                <a:latin typeface="+mn-lt"/>
                <a:ea typeface="+mn-ea"/>
                <a:cs typeface="+mn-cs"/>
              </a:rPr>
              <a:t>As for funding, the two profs had already applied for a grant and had just received it. So, I scrambled, using some of professional development funds and found a travel companion. </a:t>
            </a:r>
          </a:p>
          <a:p>
            <a:endParaRPr lang="en-US" dirty="0"/>
          </a:p>
        </p:txBody>
      </p:sp>
      <p:sp>
        <p:nvSpPr>
          <p:cNvPr id="4" name="Slide Number Placeholder 3"/>
          <p:cNvSpPr>
            <a:spLocks noGrp="1"/>
          </p:cNvSpPr>
          <p:nvPr>
            <p:ph type="sldNum" sz="quarter" idx="10"/>
          </p:nvPr>
        </p:nvSpPr>
        <p:spPr/>
        <p:txBody>
          <a:bodyPr/>
          <a:lstStyle/>
          <a:p>
            <a:fld id="{689D4120-5CC9-4B44-882A-05732D097C55}" type="slidenum">
              <a:rPr lang="en-US" smtClean="0"/>
              <a:pPr/>
              <a:t>6</a:t>
            </a:fld>
            <a:endParaRPr lang="en-US"/>
          </a:p>
        </p:txBody>
      </p:sp>
    </p:spTree>
    <p:extLst>
      <p:ext uri="{BB962C8B-B14F-4D97-AF65-F5344CB8AC3E}">
        <p14:creationId xmlns:p14="http://schemas.microsoft.com/office/powerpoint/2010/main" xmlns="" val="2503387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September 2013, I created a lib guide:</a:t>
            </a:r>
          </a:p>
          <a:p>
            <a:pPr lvl="0"/>
            <a:r>
              <a:rPr lang="en-US" sz="1200" kern="1200" dirty="0" smtClean="0">
                <a:solidFill>
                  <a:schemeClr val="tx1"/>
                </a:solidFill>
                <a:effectLst/>
                <a:latin typeface="+mn-lt"/>
                <a:ea typeface="+mn-ea"/>
                <a:cs typeface="+mn-cs"/>
              </a:rPr>
              <a:t>Finding information about the impact Hurricane Sandy, the Rockaway </a:t>
            </a:r>
            <a:r>
              <a:rPr lang="en-US" sz="1200" kern="1200" dirty="0" err="1" smtClean="0">
                <a:solidFill>
                  <a:schemeClr val="tx1"/>
                </a:solidFill>
                <a:effectLst/>
                <a:latin typeface="+mn-lt"/>
                <a:ea typeface="+mn-ea"/>
                <a:cs typeface="+mn-cs"/>
              </a:rPr>
              <a:t>Penisula</a:t>
            </a:r>
            <a:r>
              <a:rPr lang="en-US" sz="1200" kern="1200" dirty="0" smtClean="0">
                <a:solidFill>
                  <a:schemeClr val="tx1"/>
                </a:solidFill>
                <a:effectLst/>
                <a:latin typeface="+mn-lt"/>
                <a:ea typeface="+mn-ea"/>
                <a:cs typeface="+mn-cs"/>
              </a:rPr>
              <a:t> and Queens</a:t>
            </a:r>
          </a:p>
          <a:p>
            <a:pPr lvl="0"/>
            <a:r>
              <a:rPr lang="en-US" sz="1200" kern="1200" dirty="0" smtClean="0">
                <a:solidFill>
                  <a:schemeClr val="tx1"/>
                </a:solidFill>
                <a:effectLst/>
                <a:latin typeface="+mn-lt"/>
                <a:ea typeface="+mn-ea"/>
                <a:cs typeface="+mn-cs"/>
              </a:rPr>
              <a:t>Links to government documents, maps, data, local newspapers, research databases and much more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7</a:t>
            </a:fld>
            <a:endParaRPr lang="en-US"/>
          </a:p>
        </p:txBody>
      </p:sp>
    </p:spTree>
    <p:extLst>
      <p:ext uri="{BB962C8B-B14F-4D97-AF65-F5344CB8AC3E}">
        <p14:creationId xmlns:p14="http://schemas.microsoft.com/office/powerpoint/2010/main" xmlns="" val="59504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also </a:t>
            </a:r>
            <a:r>
              <a:rPr lang="en-US" sz="1200" kern="1200" dirty="0" err="1" smtClean="0">
                <a:solidFill>
                  <a:schemeClr val="tx1"/>
                </a:solidFill>
                <a:effectLst/>
                <a:latin typeface="+mn-lt"/>
                <a:ea typeface="+mn-ea"/>
                <a:cs typeface="+mn-cs"/>
              </a:rPr>
              <a:t>scaffolded</a:t>
            </a:r>
            <a:r>
              <a:rPr lang="en-US" sz="1200" kern="1200" dirty="0" smtClean="0">
                <a:solidFill>
                  <a:schemeClr val="tx1"/>
                </a:solidFill>
                <a:effectLst/>
                <a:latin typeface="+mn-lt"/>
                <a:ea typeface="+mn-ea"/>
                <a:cs typeface="+mn-cs"/>
              </a:rPr>
              <a:t> the In late September I conducted a 20 minute workshop in the classroom, I introduced myself, talked about my role in the course, and showed the relevant sections of the </a:t>
            </a:r>
            <a:r>
              <a:rPr lang="en-US" sz="1200" kern="1200" dirty="0" err="1" smtClean="0">
                <a:solidFill>
                  <a:schemeClr val="tx1"/>
                </a:solidFill>
                <a:effectLst/>
                <a:latin typeface="+mn-lt"/>
                <a:ea typeface="+mn-ea"/>
                <a:cs typeface="+mn-cs"/>
              </a:rPr>
              <a:t>libguide</a:t>
            </a:r>
            <a:r>
              <a:rPr lang="en-US" sz="1200" kern="1200" dirty="0" smtClean="0">
                <a:solidFill>
                  <a:schemeClr val="tx1"/>
                </a:solidFill>
                <a:effectLst/>
                <a:latin typeface="+mn-lt"/>
                <a:ea typeface="+mn-ea"/>
                <a:cs typeface="+mn-cs"/>
              </a:rPr>
              <a:t> they can use to find information for their proposals.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D4120-5CC9-4B44-882A-05732D097C55}" type="slidenum">
              <a:rPr lang="en-US" smtClean="0"/>
              <a:pPr/>
              <a:t>8</a:t>
            </a:fld>
            <a:endParaRPr lang="en-US"/>
          </a:p>
        </p:txBody>
      </p:sp>
    </p:spTree>
    <p:extLst>
      <p:ext uri="{BB962C8B-B14F-4D97-AF65-F5344CB8AC3E}">
        <p14:creationId xmlns:p14="http://schemas.microsoft.com/office/powerpoint/2010/main" xmlns="" val="349065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Then in late October, we went to NYC. We arrived on the anniversary of Hurricane Sandy. The students had two intense days of data collection in the field, the cultural geography students hit pavement interviewing residents, and the physical geography students collected data on the beach</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89D4120-5CC9-4B44-882A-05732D097C55}" type="slidenum">
              <a:rPr lang="en-US" smtClean="0"/>
              <a:pPr/>
              <a:t>9</a:t>
            </a:fld>
            <a:endParaRPr lang="en-US"/>
          </a:p>
        </p:txBody>
      </p:sp>
    </p:spTree>
    <p:extLst>
      <p:ext uri="{BB962C8B-B14F-4D97-AF65-F5344CB8AC3E}">
        <p14:creationId xmlns:p14="http://schemas.microsoft.com/office/powerpoint/2010/main" xmlns="" val="382877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a:p>
        </p:txBody>
      </p:sp>
      <p:sp>
        <p:nvSpPr>
          <p:cNvPr id="4" name="Date Placeholder 3"/>
          <p:cNvSpPr>
            <a:spLocks noGrp="1"/>
          </p:cNvSpPr>
          <p:nvPr>
            <p:ph type="dt" sz="half" idx="10"/>
          </p:nvPr>
        </p:nvSpPr>
        <p:spPr/>
        <p:txBody>
          <a:bodyPr/>
          <a:lstStyle/>
          <a:p>
            <a:fld id="{B7DC84B9-B79B-0840-A708-38638C77C421}" type="datetimeFigureOut">
              <a:rPr lang="en-US" smtClean="0"/>
              <a:pPr/>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3E9A5-A730-5A4B-88D7-B5C82934E856}" type="slidenum">
              <a:rPr lang="en-US" smtClean="0"/>
              <a:pPr/>
              <a:t>‹#›</a:t>
            </a:fld>
            <a:endParaRPr lang="en-US"/>
          </a:p>
        </p:txBody>
      </p:sp>
    </p:spTree>
    <p:extLst>
      <p:ext uri="{BB962C8B-B14F-4D97-AF65-F5344CB8AC3E}">
        <p14:creationId xmlns:p14="http://schemas.microsoft.com/office/powerpoint/2010/main" xmlns="" val="3408358133"/>
      </p:ext>
    </p:extLst>
  </p:cSld>
  <p:clrMapOvr>
    <a:masterClrMapping/>
  </p:clrMapOvr>
  <p:transition spd="slow" advClick="0" advTm="15000">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B7DC84B9-B79B-0840-A708-38638C77C421}" type="datetimeFigureOut">
              <a:rPr lang="en-US" smtClean="0"/>
              <a:pPr/>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3E9A5-A730-5A4B-88D7-B5C82934E856}" type="slidenum">
              <a:rPr lang="en-US" smtClean="0"/>
              <a:pPr/>
              <a:t>‹#›</a:t>
            </a:fld>
            <a:endParaRPr lang="en-US"/>
          </a:p>
        </p:txBody>
      </p:sp>
    </p:spTree>
    <p:extLst>
      <p:ext uri="{BB962C8B-B14F-4D97-AF65-F5344CB8AC3E}">
        <p14:creationId xmlns:p14="http://schemas.microsoft.com/office/powerpoint/2010/main" xmlns="" val="1422751998"/>
      </p:ext>
    </p:extLst>
  </p:cSld>
  <p:clrMapOvr>
    <a:masterClrMapping/>
  </p:clrMapOvr>
  <p:transition spd="slow" advClick="0" advTm="15000">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B7DC84B9-B79B-0840-A708-38638C77C421}" type="datetimeFigureOut">
              <a:rPr lang="en-US" smtClean="0"/>
              <a:pPr/>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3E9A5-A730-5A4B-88D7-B5C82934E856}" type="slidenum">
              <a:rPr lang="en-US" smtClean="0"/>
              <a:pPr/>
              <a:t>‹#›</a:t>
            </a:fld>
            <a:endParaRPr lang="en-US"/>
          </a:p>
        </p:txBody>
      </p:sp>
    </p:spTree>
    <p:extLst>
      <p:ext uri="{BB962C8B-B14F-4D97-AF65-F5344CB8AC3E}">
        <p14:creationId xmlns:p14="http://schemas.microsoft.com/office/powerpoint/2010/main" xmlns="" val="4125478826"/>
      </p:ext>
    </p:extLst>
  </p:cSld>
  <p:clrMapOvr>
    <a:masterClrMapping/>
  </p:clrMapOvr>
  <p:transition spd="slow" advClick="0" advTm="15000">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B7DC84B9-B79B-0840-A708-38638C77C421}" type="datetimeFigureOut">
              <a:rPr lang="en-US" smtClean="0"/>
              <a:pPr/>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3E9A5-A730-5A4B-88D7-B5C82934E856}" type="slidenum">
              <a:rPr lang="en-US" smtClean="0"/>
              <a:pPr/>
              <a:t>‹#›</a:t>
            </a:fld>
            <a:endParaRPr lang="en-US"/>
          </a:p>
        </p:txBody>
      </p:sp>
    </p:spTree>
    <p:extLst>
      <p:ext uri="{BB962C8B-B14F-4D97-AF65-F5344CB8AC3E}">
        <p14:creationId xmlns:p14="http://schemas.microsoft.com/office/powerpoint/2010/main" xmlns="" val="733294270"/>
      </p:ext>
    </p:extLst>
  </p:cSld>
  <p:clrMapOvr>
    <a:masterClrMapping/>
  </p:clrMapOvr>
  <p:transition spd="slow" advClick="0" advTm="15000">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B7DC84B9-B79B-0840-A708-38638C77C421}" type="datetimeFigureOut">
              <a:rPr lang="en-US" smtClean="0"/>
              <a:pPr/>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3E9A5-A730-5A4B-88D7-B5C82934E856}" type="slidenum">
              <a:rPr lang="en-US" smtClean="0"/>
              <a:pPr/>
              <a:t>‹#›</a:t>
            </a:fld>
            <a:endParaRPr lang="en-US"/>
          </a:p>
        </p:txBody>
      </p:sp>
    </p:spTree>
    <p:extLst>
      <p:ext uri="{BB962C8B-B14F-4D97-AF65-F5344CB8AC3E}">
        <p14:creationId xmlns:p14="http://schemas.microsoft.com/office/powerpoint/2010/main" xmlns="" val="3108799915"/>
      </p:ext>
    </p:extLst>
  </p:cSld>
  <p:clrMapOvr>
    <a:masterClrMapping/>
  </p:clrMapOvr>
  <p:transition spd="slow" advClick="0" advTm="15000">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B7DC84B9-B79B-0840-A708-38638C77C421}" type="datetimeFigureOut">
              <a:rPr lang="en-US" smtClean="0"/>
              <a:pPr/>
              <a:t>6/26/2014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3E9A5-A730-5A4B-88D7-B5C82934E856}" type="slidenum">
              <a:rPr lang="en-US" smtClean="0"/>
              <a:pPr/>
              <a:t>‹#›</a:t>
            </a:fld>
            <a:endParaRPr lang="en-US"/>
          </a:p>
        </p:txBody>
      </p:sp>
    </p:spTree>
    <p:extLst>
      <p:ext uri="{BB962C8B-B14F-4D97-AF65-F5344CB8AC3E}">
        <p14:creationId xmlns:p14="http://schemas.microsoft.com/office/powerpoint/2010/main" xmlns="" val="1237316208"/>
      </p:ext>
    </p:extLst>
  </p:cSld>
  <p:clrMapOvr>
    <a:masterClrMapping/>
  </p:clrMapOvr>
  <p:transition spd="slow" advClick="0" advTm="15000">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B7DC84B9-B79B-0840-A708-38638C77C421}" type="datetimeFigureOut">
              <a:rPr lang="en-US" smtClean="0"/>
              <a:pPr/>
              <a:t>6/26/2014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3E9A5-A730-5A4B-88D7-B5C82934E856}" type="slidenum">
              <a:rPr lang="en-US" smtClean="0"/>
              <a:pPr/>
              <a:t>‹#›</a:t>
            </a:fld>
            <a:endParaRPr lang="en-US"/>
          </a:p>
        </p:txBody>
      </p:sp>
    </p:spTree>
    <p:extLst>
      <p:ext uri="{BB962C8B-B14F-4D97-AF65-F5344CB8AC3E}">
        <p14:creationId xmlns:p14="http://schemas.microsoft.com/office/powerpoint/2010/main" xmlns="" val="3099582035"/>
      </p:ext>
    </p:extLst>
  </p:cSld>
  <p:clrMapOvr>
    <a:masterClrMapping/>
  </p:clrMapOvr>
  <p:transition spd="slow" advClick="0" advTm="15000">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B7DC84B9-B79B-0840-A708-38638C77C421}" type="datetimeFigureOut">
              <a:rPr lang="en-US" smtClean="0"/>
              <a:pPr/>
              <a:t>6/26/2014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A3E9A5-A730-5A4B-88D7-B5C82934E856}" type="slidenum">
              <a:rPr lang="en-US" smtClean="0"/>
              <a:pPr/>
              <a:t>‹#›</a:t>
            </a:fld>
            <a:endParaRPr lang="en-US"/>
          </a:p>
        </p:txBody>
      </p:sp>
    </p:spTree>
    <p:extLst>
      <p:ext uri="{BB962C8B-B14F-4D97-AF65-F5344CB8AC3E}">
        <p14:creationId xmlns:p14="http://schemas.microsoft.com/office/powerpoint/2010/main" xmlns="" val="265569249"/>
      </p:ext>
    </p:extLst>
  </p:cSld>
  <p:clrMapOvr>
    <a:masterClrMapping/>
  </p:clrMapOvr>
  <p:transition spd="slow" advClick="0" advTm="15000">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C84B9-B79B-0840-A708-38638C77C421}" type="datetimeFigureOut">
              <a:rPr lang="en-US" smtClean="0"/>
              <a:pPr/>
              <a:t>6/26/2014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A3E9A5-A730-5A4B-88D7-B5C82934E856}" type="slidenum">
              <a:rPr lang="en-US" smtClean="0"/>
              <a:pPr/>
              <a:t>‹#›</a:t>
            </a:fld>
            <a:endParaRPr lang="en-US"/>
          </a:p>
        </p:txBody>
      </p:sp>
    </p:spTree>
    <p:extLst>
      <p:ext uri="{BB962C8B-B14F-4D97-AF65-F5344CB8AC3E}">
        <p14:creationId xmlns:p14="http://schemas.microsoft.com/office/powerpoint/2010/main" xmlns="" val="2363962695"/>
      </p:ext>
    </p:extLst>
  </p:cSld>
  <p:clrMapOvr>
    <a:masterClrMapping/>
  </p:clrMapOvr>
  <p:transition spd="slow" advClick="0" advTm="15000">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B7DC84B9-B79B-0840-A708-38638C77C421}" type="datetimeFigureOut">
              <a:rPr lang="en-US" smtClean="0"/>
              <a:pPr/>
              <a:t>6/26/2014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3E9A5-A730-5A4B-88D7-B5C82934E856}" type="slidenum">
              <a:rPr lang="en-US" smtClean="0"/>
              <a:pPr/>
              <a:t>‹#›</a:t>
            </a:fld>
            <a:endParaRPr lang="en-US"/>
          </a:p>
        </p:txBody>
      </p:sp>
    </p:spTree>
    <p:extLst>
      <p:ext uri="{BB962C8B-B14F-4D97-AF65-F5344CB8AC3E}">
        <p14:creationId xmlns:p14="http://schemas.microsoft.com/office/powerpoint/2010/main" xmlns="" val="599208266"/>
      </p:ext>
    </p:extLst>
  </p:cSld>
  <p:clrMapOvr>
    <a:masterClrMapping/>
  </p:clrMapOvr>
  <p:transition spd="slow" advClick="0" advTm="15000">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B7DC84B9-B79B-0840-A708-38638C77C421}" type="datetimeFigureOut">
              <a:rPr lang="en-US" smtClean="0"/>
              <a:pPr/>
              <a:t>6/26/2014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3E9A5-A730-5A4B-88D7-B5C82934E856}" type="slidenum">
              <a:rPr lang="en-US" smtClean="0"/>
              <a:pPr/>
              <a:t>‹#›</a:t>
            </a:fld>
            <a:endParaRPr lang="en-US"/>
          </a:p>
        </p:txBody>
      </p:sp>
    </p:spTree>
    <p:extLst>
      <p:ext uri="{BB962C8B-B14F-4D97-AF65-F5344CB8AC3E}">
        <p14:creationId xmlns:p14="http://schemas.microsoft.com/office/powerpoint/2010/main" xmlns="" val="4033609682"/>
      </p:ext>
    </p:extLst>
  </p:cSld>
  <p:clrMapOvr>
    <a:masterClrMapping/>
  </p:clrMapOvr>
  <p:transition spd="slow" advClick="0" advTm="15000">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C84B9-B79B-0840-A708-38638C77C421}" type="datetimeFigureOut">
              <a:rPr lang="en-US" smtClean="0"/>
              <a:pPr/>
              <a:t>6/26/2014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3E9A5-A730-5A4B-88D7-B5C82934E856}" type="slidenum">
              <a:rPr lang="en-US" smtClean="0"/>
              <a:pPr/>
              <a:t>‹#›</a:t>
            </a:fld>
            <a:endParaRPr lang="en-US"/>
          </a:p>
        </p:txBody>
      </p:sp>
    </p:spTree>
    <p:extLst>
      <p:ext uri="{BB962C8B-B14F-4D97-AF65-F5344CB8AC3E}">
        <p14:creationId xmlns:p14="http://schemas.microsoft.com/office/powerpoint/2010/main" xmlns="" val="167856393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advClick="0" advTm="15000">
    <p:wipe/>
  </p:transition>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rorlan@yorku.ca"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hyperlink" Target="http://openclipart.org/image/800px/svg_to_png/14711/Anonymous_simple_weather_symbols_10.pn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openclipart.org/image/800px/svg_to_png/70225/No_celular.png" TargetMode="External"/><Relationship Id="rId5" Type="http://schemas.openxmlformats.org/officeDocument/2006/relationships/hyperlink" Target="http://openclipart.org/image/800px/svg_to_png/29050/MajinCline_Notepad.png" TargetMode="External"/><Relationship Id="rId4" Type="http://schemas.openxmlformats.org/officeDocument/2006/relationships/image" Target="../media/image14.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flic.kr/p/xZtth"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commons.wikimedia.org/wiki/File:Charles_Booth_1889_map_-_detail_showing_Lillie_Bridge.png" TargetMode="Externa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maps.google.com" TargetMode="External"/><Relationship Id="rId4" Type="http://schemas.openxmlformats.org/officeDocument/2006/relationships/hyperlink" Target="http://www.trca.on.ca/dotAsset/168189.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eehealth.info.yorku.ca/files/2013/04/KolbCycle.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mailto:rorlan@yorku.ca" TargetMode="External"/><Relationship Id="rId5" Type="http://schemas.openxmlformats.org/officeDocument/2006/relationships/image" Target="../media/image1.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hyperlink" Target="https://flic.kr/p/dpxEzq"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nasa.gov/images/content/701204main_20121029-SANDY-GOES-FULL.jpg" TargetMode="External"/><Relationship Id="rId4" Type="http://schemas.openxmlformats.org/officeDocument/2006/relationships/image" Target="../media/image3.png"/><Relationship Id="rId9" Type="http://schemas.openxmlformats.org/officeDocument/2006/relationships/hyperlink" Target="https://flic.kr/p/e35Xw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seniorliving.org/"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researchguides.library.yorku.ca/sandy/"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flic.kr/p/9T2e1F"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ac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4645573" y="5560869"/>
            <a:ext cx="4314001" cy="1200329"/>
          </a:xfrm>
          <a:prstGeom prst="rect">
            <a:avLst/>
          </a:prstGeom>
          <a:noFill/>
        </p:spPr>
        <p:txBody>
          <a:bodyPr wrap="none" rtlCol="0">
            <a:spAutoFit/>
          </a:bodyPr>
          <a:lstStyle/>
          <a:p>
            <a:pPr algn="r"/>
            <a:r>
              <a:rPr lang="en-US" dirty="0" smtClean="0">
                <a:latin typeface="+mj-lt"/>
              </a:rPr>
              <a:t>Rosa </a:t>
            </a:r>
            <a:r>
              <a:rPr lang="en-US" dirty="0" err="1" smtClean="0">
                <a:latin typeface="+mj-lt"/>
              </a:rPr>
              <a:t>Orlandini</a:t>
            </a:r>
            <a:endParaRPr lang="en-US" dirty="0" smtClean="0">
              <a:latin typeface="+mj-lt"/>
            </a:endParaRPr>
          </a:p>
          <a:p>
            <a:pPr algn="r"/>
            <a:r>
              <a:rPr lang="en-US" dirty="0" smtClean="0">
                <a:latin typeface="+mj-lt"/>
              </a:rPr>
              <a:t>Map and GIS Librarian (and Geography)</a:t>
            </a:r>
          </a:p>
          <a:p>
            <a:pPr algn="r"/>
            <a:r>
              <a:rPr lang="en-US" dirty="0" smtClean="0">
                <a:latin typeface="+mj-lt"/>
              </a:rPr>
              <a:t>York University Libraries</a:t>
            </a:r>
          </a:p>
          <a:p>
            <a:pPr algn="r"/>
            <a:r>
              <a:rPr lang="en-US" dirty="0" smtClean="0">
                <a:latin typeface="+mj-lt"/>
                <a:hlinkClick r:id="rId4"/>
              </a:rPr>
              <a:t>rorlan@yorku.ca</a:t>
            </a:r>
            <a:endParaRPr lang="en-CA" dirty="0">
              <a:latin typeface="+mj-lt"/>
            </a:endParaRPr>
          </a:p>
        </p:txBody>
      </p:sp>
      <p:sp>
        <p:nvSpPr>
          <p:cNvPr id="6" name="TextBox 5"/>
          <p:cNvSpPr txBox="1"/>
          <p:nvPr/>
        </p:nvSpPr>
        <p:spPr>
          <a:xfrm>
            <a:off x="953085" y="1921805"/>
            <a:ext cx="5300004" cy="584775"/>
          </a:xfrm>
          <a:prstGeom prst="rect">
            <a:avLst/>
          </a:prstGeom>
          <a:noFill/>
        </p:spPr>
        <p:txBody>
          <a:bodyPr wrap="square" rtlCol="0">
            <a:spAutoFit/>
          </a:bodyPr>
          <a:lstStyle/>
          <a:p>
            <a:pPr algn="r"/>
            <a:r>
              <a:rPr lang="en-US" sz="3200" dirty="0" smtClean="0">
                <a:latin typeface="+mj-lt"/>
              </a:rPr>
              <a:t>Ignite Talk, WILU 2014</a:t>
            </a:r>
            <a:endParaRPr lang="en-CA" sz="3200" dirty="0">
              <a:latin typeface="+mj-lt"/>
            </a:endParaRPr>
          </a:p>
        </p:txBody>
      </p:sp>
      <p:sp>
        <p:nvSpPr>
          <p:cNvPr id="7" name="TextBox 6"/>
          <p:cNvSpPr txBox="1"/>
          <p:nvPr/>
        </p:nvSpPr>
        <p:spPr>
          <a:xfrm>
            <a:off x="854612" y="1007406"/>
            <a:ext cx="7181558" cy="769441"/>
          </a:xfrm>
          <a:prstGeom prst="rect">
            <a:avLst/>
          </a:prstGeom>
          <a:noFill/>
        </p:spPr>
        <p:txBody>
          <a:bodyPr wrap="square" rtlCol="0">
            <a:spAutoFit/>
          </a:bodyPr>
          <a:lstStyle/>
          <a:p>
            <a:r>
              <a:rPr lang="en-US" sz="4400" dirty="0" smtClean="0">
                <a:latin typeface="+mj-lt"/>
              </a:rPr>
              <a:t>Librarian out of bounds</a:t>
            </a:r>
            <a:endParaRPr lang="en-CA" sz="4400" dirty="0">
              <a:latin typeface="+mj-lt"/>
            </a:endParaRPr>
          </a:p>
        </p:txBody>
      </p:sp>
    </p:spTree>
    <p:extLst>
      <p:ext uri="{BB962C8B-B14F-4D97-AF65-F5344CB8AC3E}">
        <p14:creationId xmlns:p14="http://schemas.microsoft.com/office/powerpoint/2010/main" xmlns="" val="2565884180"/>
      </p:ext>
    </p:extLst>
  </p:cSld>
  <p:clrMapOvr>
    <a:masterClrMapping/>
  </p:clrMapOvr>
  <p:transition spd="slow" advClick="0" advTm="1500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3" name="Picture 2" descr="PencilNotebook.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95265" y="3294438"/>
            <a:ext cx="2795487" cy="2718611"/>
          </a:xfrm>
          <a:prstGeom prst="rect">
            <a:avLst/>
          </a:prstGeom>
        </p:spPr>
      </p:pic>
      <p:sp>
        <p:nvSpPr>
          <p:cNvPr id="4" name="TextBox 3"/>
          <p:cNvSpPr txBox="1"/>
          <p:nvPr/>
        </p:nvSpPr>
        <p:spPr>
          <a:xfrm>
            <a:off x="0" y="6269424"/>
            <a:ext cx="9144000" cy="738664"/>
          </a:xfrm>
          <a:prstGeom prst="rect">
            <a:avLst/>
          </a:prstGeom>
          <a:noFill/>
        </p:spPr>
        <p:txBody>
          <a:bodyPr wrap="square" rtlCol="0">
            <a:spAutoFit/>
          </a:bodyPr>
          <a:lstStyle/>
          <a:p>
            <a:r>
              <a:rPr lang="en-US" sz="1000" b="1" dirty="0" smtClean="0">
                <a:solidFill>
                  <a:schemeClr val="tx2"/>
                </a:solidFill>
              </a:rPr>
              <a:t>Source: </a:t>
            </a:r>
            <a:r>
              <a:rPr lang="en-US" sz="1000" b="1" dirty="0" err="1" smtClean="0">
                <a:solidFill>
                  <a:schemeClr val="tx2"/>
                </a:solidFill>
              </a:rPr>
              <a:t>OpenClipArt</a:t>
            </a:r>
            <a:r>
              <a:rPr lang="en-US" sz="1000" b="1" dirty="0" smtClean="0">
                <a:solidFill>
                  <a:schemeClr val="tx2"/>
                </a:solidFill>
              </a:rPr>
              <a:t>, </a:t>
            </a:r>
            <a:r>
              <a:rPr lang="en-US" sz="1000" b="1" dirty="0" smtClean="0">
                <a:solidFill>
                  <a:schemeClr val="tx2"/>
                </a:solidFill>
                <a:hlinkClick r:id="rId5"/>
              </a:rPr>
              <a:t>http://openclipart.org/image/800px/svg_to_png/29050/MajinCline_Notepad.png</a:t>
            </a:r>
            <a:endParaRPr lang="en-US" sz="1000" b="1" dirty="0" smtClean="0">
              <a:solidFill>
                <a:schemeClr val="tx2"/>
              </a:solidFill>
            </a:endParaRPr>
          </a:p>
          <a:p>
            <a:r>
              <a:rPr lang="en-US" sz="1000" b="1" dirty="0" smtClean="0">
                <a:solidFill>
                  <a:schemeClr val="tx2"/>
                </a:solidFill>
                <a:hlinkClick r:id="rId6"/>
              </a:rPr>
              <a:t>http://openclipart.org/image/800px/svg_to_png/70225/No_celular.png</a:t>
            </a:r>
            <a:r>
              <a:rPr lang="en-US" sz="1000" b="1" dirty="0" smtClean="0">
                <a:solidFill>
                  <a:schemeClr val="tx2"/>
                </a:solidFill>
              </a:rPr>
              <a:t> </a:t>
            </a:r>
          </a:p>
          <a:p>
            <a:r>
              <a:rPr lang="en-US" sz="1000" b="1" dirty="0" smtClean="0">
                <a:solidFill>
                  <a:schemeClr val="tx2"/>
                </a:solidFill>
                <a:hlinkClick r:id="rId7"/>
              </a:rPr>
              <a:t>http://openclipart.org/image/800px/svg_to_png/14711/Anonymous_simple_weather_symbols_10.png</a:t>
            </a:r>
            <a:endParaRPr lang="en-US" sz="1000" b="1" dirty="0" smtClean="0">
              <a:solidFill>
                <a:schemeClr val="tx2"/>
              </a:solidFill>
            </a:endParaRPr>
          </a:p>
          <a:p>
            <a:endParaRPr lang="en-US" sz="1200" b="1" dirty="0">
              <a:solidFill>
                <a:schemeClr val="bg1"/>
              </a:solidFill>
            </a:endParaRPr>
          </a:p>
        </p:txBody>
      </p:sp>
      <p:pic>
        <p:nvPicPr>
          <p:cNvPr id="7" name="Picture 6" descr="No_celular.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27001" y="641322"/>
            <a:ext cx="3866008" cy="2986491"/>
          </a:xfrm>
          <a:prstGeom prst="rect">
            <a:avLst/>
          </a:prstGeom>
        </p:spPr>
      </p:pic>
      <p:pic>
        <p:nvPicPr>
          <p:cNvPr id="8" name="Picture 7" descr="Anonymous_simple_weather_symbols_10.png"/>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897884" y="1140320"/>
            <a:ext cx="3841750" cy="3058993"/>
          </a:xfrm>
          <a:prstGeom prst="rect">
            <a:avLst/>
          </a:prstGeom>
        </p:spPr>
      </p:pic>
      <p:grpSp>
        <p:nvGrpSpPr>
          <p:cNvPr id="10" name="Group 9"/>
          <p:cNvGrpSpPr/>
          <p:nvPr/>
        </p:nvGrpSpPr>
        <p:grpSpPr>
          <a:xfrm>
            <a:off x="7244862" y="6059644"/>
            <a:ext cx="1624818" cy="753716"/>
            <a:chOff x="0" y="2091847"/>
            <a:chExt cx="2984947" cy="1989365"/>
          </a:xfrm>
        </p:grpSpPr>
        <p:sp>
          <p:nvSpPr>
            <p:cNvPr id="11" name="Rounded Rectangle 10"/>
            <p:cNvSpPr/>
            <p:nvPr/>
          </p:nvSpPr>
          <p:spPr>
            <a:xfrm>
              <a:off x="0" y="2091847"/>
              <a:ext cx="2984947" cy="1989365"/>
            </a:xfrm>
            <a:prstGeom prst="roundRect">
              <a:avLst/>
            </a:prstGeom>
            <a:solidFill>
              <a:srgbClr val="FFC000">
                <a:alpha val="9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97113" y="2188960"/>
              <a:ext cx="2790721" cy="1795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2400" kern="1200" dirty="0" smtClean="0"/>
                <a:t>Stage 2</a:t>
              </a:r>
            </a:p>
          </p:txBody>
        </p:sp>
      </p:grpSp>
    </p:spTree>
    <p:extLst>
      <p:ext uri="{BB962C8B-B14F-4D97-AF65-F5344CB8AC3E}">
        <p14:creationId xmlns:p14="http://schemas.microsoft.com/office/powerpoint/2010/main" xmlns="" val="1339096471"/>
      </p:ext>
    </p:extLst>
  </p:cSld>
  <p:clrMapOvr>
    <a:masterClrMapping/>
  </p:clrMapOvr>
  <p:transition spd="slow" advClick="0" advTm="15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Picture 1" descr="library.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97848" y="529120"/>
            <a:ext cx="8042300" cy="6031725"/>
          </a:xfrm>
          <a:prstGeom prst="rect">
            <a:avLst/>
          </a:prstGeom>
          <a:effectLst>
            <a:innerShdw blurRad="63500" dist="50800" dir="2700000">
              <a:prstClr val="black">
                <a:alpha val="50000"/>
              </a:prstClr>
            </a:innerShdw>
          </a:effectLst>
        </p:spPr>
      </p:pic>
      <p:grpSp>
        <p:nvGrpSpPr>
          <p:cNvPr id="4" name="Group 3"/>
          <p:cNvGrpSpPr/>
          <p:nvPr/>
        </p:nvGrpSpPr>
        <p:grpSpPr>
          <a:xfrm>
            <a:off x="7343336" y="6112412"/>
            <a:ext cx="1526344" cy="700948"/>
            <a:chOff x="0" y="2091847"/>
            <a:chExt cx="2984947" cy="1989365"/>
          </a:xfrm>
        </p:grpSpPr>
        <p:sp>
          <p:nvSpPr>
            <p:cNvPr id="5" name="Rounded Rectangle 4"/>
            <p:cNvSpPr/>
            <p:nvPr/>
          </p:nvSpPr>
          <p:spPr>
            <a:xfrm>
              <a:off x="0" y="2091847"/>
              <a:ext cx="2984947" cy="1989365"/>
            </a:xfrm>
            <a:prstGeom prst="roundRect">
              <a:avLst/>
            </a:prstGeom>
            <a:solidFill>
              <a:srgbClr val="FFC000">
                <a:alpha val="9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97113" y="2188960"/>
              <a:ext cx="2790721" cy="1795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2400" kern="1200" dirty="0" smtClean="0"/>
                <a:t>Stage 2</a:t>
              </a:r>
            </a:p>
          </p:txBody>
        </p:sp>
      </p:grpSp>
    </p:spTree>
    <p:extLst>
      <p:ext uri="{BB962C8B-B14F-4D97-AF65-F5344CB8AC3E}">
        <p14:creationId xmlns:p14="http://schemas.microsoft.com/office/powerpoint/2010/main" xmlns="" val="929360365"/>
      </p:ext>
    </p:extLst>
  </p:cSld>
  <p:clrMapOvr>
    <a:masterClrMapping/>
  </p:clrMapOvr>
  <p:transition spd="slow" advClick="0" advTm="15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Picture 3" descr="34_Hotel_Icon_Near_Transit_Stop.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417636" y="3964678"/>
            <a:ext cx="2131759" cy="2131759"/>
          </a:xfrm>
          <a:prstGeom prst="rect">
            <a:avLst/>
          </a:prstGeom>
        </p:spPr>
      </p:pic>
      <p:pic>
        <p:nvPicPr>
          <p:cNvPr id="7" name="Picture 6" descr="milovanderlinden_Bus_Icon_for_use_with_signs_or_buttons.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57716" y="176433"/>
            <a:ext cx="3086100" cy="3055239"/>
          </a:xfrm>
          <a:prstGeom prst="rect">
            <a:avLst/>
          </a:prstGeom>
        </p:spPr>
      </p:pic>
      <p:pic>
        <p:nvPicPr>
          <p:cNvPr id="8" name="Picture 7" descr="pictograms-nps-food_service.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00125" y="4218241"/>
            <a:ext cx="2254250" cy="2254250"/>
          </a:xfrm>
          <a:prstGeom prst="rect">
            <a:avLst/>
          </a:prstGeom>
        </p:spPr>
      </p:pic>
      <p:pic>
        <p:nvPicPr>
          <p:cNvPr id="9" name="Picture 8" descr="conversation.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086100" y="1844930"/>
            <a:ext cx="3843419" cy="2373311"/>
          </a:xfrm>
          <a:prstGeom prst="rect">
            <a:avLst/>
          </a:prstGeom>
        </p:spPr>
      </p:pic>
      <p:sp>
        <p:nvSpPr>
          <p:cNvPr id="15" name="Rounded Rectangle 14"/>
          <p:cNvSpPr/>
          <p:nvPr/>
        </p:nvSpPr>
        <p:spPr>
          <a:xfrm>
            <a:off x="476250" y="809625"/>
            <a:ext cx="2778125" cy="2710308"/>
          </a:xfrm>
          <a:prstGeom prst="roundRect">
            <a:avLst/>
          </a:prstGeom>
          <a:solidFill>
            <a:srgbClr val="FFFFFF"/>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804932" y="1000125"/>
            <a:ext cx="2004944" cy="2480185"/>
            <a:chOff x="643558" y="908720"/>
            <a:chExt cx="1892092" cy="2438655"/>
          </a:xfrm>
        </p:grpSpPr>
        <p:pic>
          <p:nvPicPr>
            <p:cNvPr id="10" name="Picture 9" descr="paro_AL_walking.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43558" y="1153195"/>
              <a:ext cx="1492042" cy="2194180"/>
            </a:xfrm>
            <a:prstGeom prst="rect">
              <a:avLst/>
            </a:prstGeom>
          </p:spPr>
        </p:pic>
        <p:pic>
          <p:nvPicPr>
            <p:cNvPr id="11" name="Picture 10" descr="paro_AL_walking.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043608" y="908720"/>
              <a:ext cx="1492042" cy="2194180"/>
            </a:xfrm>
            <a:prstGeom prst="rect">
              <a:avLst/>
            </a:prstGeom>
          </p:spPr>
        </p:pic>
      </p:grpSp>
      <p:grpSp>
        <p:nvGrpSpPr>
          <p:cNvPr id="14" name="Group 13"/>
          <p:cNvGrpSpPr/>
          <p:nvPr/>
        </p:nvGrpSpPr>
        <p:grpSpPr>
          <a:xfrm>
            <a:off x="7297724" y="6022850"/>
            <a:ext cx="1775938" cy="753716"/>
            <a:chOff x="97113" y="1994733"/>
            <a:chExt cx="3262569" cy="1989366"/>
          </a:xfrm>
        </p:grpSpPr>
        <p:sp>
          <p:nvSpPr>
            <p:cNvPr id="16" name="Rounded Rectangle 15"/>
            <p:cNvSpPr/>
            <p:nvPr/>
          </p:nvSpPr>
          <p:spPr>
            <a:xfrm>
              <a:off x="374735" y="1994733"/>
              <a:ext cx="2984947" cy="1989365"/>
            </a:xfrm>
            <a:prstGeom prst="roundRect">
              <a:avLst/>
            </a:prstGeom>
            <a:solidFill>
              <a:srgbClr val="FFC000">
                <a:alpha val="9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97113" y="2188960"/>
              <a:ext cx="2790721" cy="1795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2400" kern="1200" dirty="0" smtClean="0"/>
                <a:t>Stage 2</a:t>
              </a:r>
            </a:p>
          </p:txBody>
        </p:sp>
      </p:grpSp>
    </p:spTree>
    <p:extLst>
      <p:ext uri="{BB962C8B-B14F-4D97-AF65-F5344CB8AC3E}">
        <p14:creationId xmlns:p14="http://schemas.microsoft.com/office/powerpoint/2010/main" xmlns="" val="543778772"/>
      </p:ext>
    </p:extLst>
  </p:cSld>
  <p:clrMapOvr>
    <a:masterClrMapping/>
  </p:clrMapOvr>
  <p:transition spd="slow" advClick="0" advTm="15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_York_Skylines_03.JPG"/>
          <p:cNvPicPr>
            <a:picLocks noChangeAspect="1"/>
          </p:cNvPicPr>
          <p:nvPr/>
        </p:nvPicPr>
        <p:blipFill rotWithShape="1">
          <a:blip r:embed="rId3">
            <a:extLst>
              <a:ext uri="{28A0092B-C50C-407E-A947-70E740481C1C}">
                <a14:useLocalDpi xmlns:a14="http://schemas.microsoft.com/office/drawing/2010/main" xmlns="" val="0"/>
              </a:ext>
            </a:extLst>
          </a:blip>
          <a:srcRect l="315" r="11328"/>
          <a:stretch/>
        </p:blipFill>
        <p:spPr>
          <a:xfrm>
            <a:off x="-7229" y="19842"/>
            <a:ext cx="9111538" cy="6858000"/>
          </a:xfrm>
          <a:prstGeom prst="rect">
            <a:avLst/>
          </a:prstGeom>
        </p:spPr>
      </p:pic>
      <p:sp>
        <p:nvSpPr>
          <p:cNvPr id="19" name="Rectangle 18"/>
          <p:cNvSpPr/>
          <p:nvPr/>
        </p:nvSpPr>
        <p:spPr>
          <a:xfrm>
            <a:off x="1698625" y="984251"/>
            <a:ext cx="6762628"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solidFill>
                  <a:srgbClr val="E2751D"/>
                </a:solidFill>
                <a:effectLst>
                  <a:reflection blurRad="12700" stA="50000" endPos="50000" dist="5000" dir="5400000" sy="-100000" rotWithShape="0"/>
                </a:effectLst>
              </a:rPr>
              <a:t>Seinfeld’s Hangouts</a:t>
            </a:r>
            <a:endParaRPr lang="en-US" sz="3600" b="1" cap="all" dirty="0">
              <a:ln w="0"/>
              <a:solidFill>
                <a:srgbClr val="E2751D"/>
              </a:solidFill>
              <a:effectLst>
                <a:reflection blurRad="12700" stA="50000" endPos="50000" dist="5000" dir="5400000" sy="-100000" rotWithShape="0"/>
              </a:effectLst>
            </a:endParaRPr>
          </a:p>
        </p:txBody>
      </p:sp>
      <p:sp>
        <p:nvSpPr>
          <p:cNvPr id="20" name="Rectangle 19"/>
          <p:cNvSpPr/>
          <p:nvPr/>
        </p:nvSpPr>
        <p:spPr>
          <a:xfrm>
            <a:off x="333497" y="173941"/>
            <a:ext cx="4873503"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solidFill>
                  <a:schemeClr val="accent5"/>
                </a:solidFill>
                <a:effectLst>
                  <a:reflection blurRad="12700" stA="50000" endPos="50000" dist="5000" dir="5400000" sy="-100000" rotWithShape="0"/>
                </a:effectLst>
              </a:rPr>
              <a:t>Central Park</a:t>
            </a:r>
            <a:endParaRPr lang="en-US" sz="3600" b="1" cap="all" dirty="0">
              <a:ln w="0"/>
              <a:solidFill>
                <a:schemeClr val="accent5"/>
              </a:solidFill>
              <a:effectLst>
                <a:reflection blurRad="12700" stA="50000" endPos="50000" dist="5000" dir="5400000" sy="-100000" rotWithShape="0"/>
              </a:effectLst>
            </a:endParaRPr>
          </a:p>
        </p:txBody>
      </p:sp>
      <p:sp>
        <p:nvSpPr>
          <p:cNvPr id="21" name="Rectangle 20"/>
          <p:cNvSpPr/>
          <p:nvPr/>
        </p:nvSpPr>
        <p:spPr>
          <a:xfrm>
            <a:off x="3819526" y="4425951"/>
            <a:ext cx="4292599"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solidFill>
                  <a:schemeClr val="accent1"/>
                </a:solidFill>
                <a:effectLst>
                  <a:reflection blurRad="12700" stA="50000" endPos="50000" dist="5000" dir="5400000" sy="-100000" rotWithShape="0"/>
                </a:effectLst>
              </a:rPr>
              <a:t>The Highline</a:t>
            </a:r>
            <a:endParaRPr lang="en-US" sz="3600" b="1" cap="all" dirty="0">
              <a:ln w="0"/>
              <a:solidFill>
                <a:schemeClr val="accent1"/>
              </a:solidFill>
              <a:effectLst>
                <a:reflection blurRad="12700" stA="50000" endPos="50000" dist="5000" dir="5400000" sy="-100000" rotWithShape="0"/>
              </a:effectLst>
            </a:endParaRPr>
          </a:p>
        </p:txBody>
      </p:sp>
      <p:sp>
        <p:nvSpPr>
          <p:cNvPr id="22" name="Rectangle 21"/>
          <p:cNvSpPr/>
          <p:nvPr/>
        </p:nvSpPr>
        <p:spPr>
          <a:xfrm>
            <a:off x="4429124" y="3368676"/>
            <a:ext cx="4032129"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solidFill>
                  <a:schemeClr val="accent6">
                    <a:lumMod val="60000"/>
                    <a:lumOff val="40000"/>
                  </a:schemeClr>
                </a:solidFill>
                <a:effectLst>
                  <a:reflection blurRad="12700" stA="50000" endPos="50000" dist="5000" dir="5400000" sy="-100000" rotWithShape="0"/>
                </a:effectLst>
              </a:rPr>
              <a:t>Bar Hopping</a:t>
            </a:r>
            <a:endParaRPr lang="en-US" sz="3600" b="1" cap="all" dirty="0">
              <a:ln w="0"/>
              <a:solidFill>
                <a:schemeClr val="accent6">
                  <a:lumMod val="60000"/>
                  <a:lumOff val="40000"/>
                </a:schemeClr>
              </a:solidFill>
              <a:effectLst>
                <a:reflection blurRad="12700" stA="50000" endPos="50000" dist="5000" dir="5400000" sy="-100000" rotWithShape="0"/>
              </a:effectLst>
            </a:endParaRPr>
          </a:p>
        </p:txBody>
      </p:sp>
      <p:sp>
        <p:nvSpPr>
          <p:cNvPr id="23" name="Rectangle 22"/>
          <p:cNvSpPr/>
          <p:nvPr/>
        </p:nvSpPr>
        <p:spPr>
          <a:xfrm>
            <a:off x="127000" y="3900529"/>
            <a:ext cx="4476749"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solidFill>
                  <a:schemeClr val="accent4"/>
                </a:solidFill>
                <a:effectLst>
                  <a:reflection blurRad="12700" stA="50000" endPos="50000" dist="5000" dir="5400000" sy="-100000" rotWithShape="0"/>
                </a:effectLst>
              </a:rPr>
              <a:t>Really cool Library</a:t>
            </a:r>
            <a:endParaRPr lang="en-US" sz="3600" b="1" cap="all" dirty="0">
              <a:ln w="0"/>
              <a:solidFill>
                <a:schemeClr val="accent4"/>
              </a:solidFill>
              <a:effectLst>
                <a:reflection blurRad="12700" stA="50000" endPos="50000" dist="5000" dir="5400000" sy="-100000" rotWithShape="0"/>
              </a:effectLst>
            </a:endParaRPr>
          </a:p>
        </p:txBody>
      </p:sp>
      <p:sp>
        <p:nvSpPr>
          <p:cNvPr id="24" name="Rectangle 23"/>
          <p:cNvSpPr/>
          <p:nvPr/>
        </p:nvSpPr>
        <p:spPr>
          <a:xfrm>
            <a:off x="4106679" y="2118356"/>
            <a:ext cx="5037321"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solidFill>
                  <a:schemeClr val="accent5"/>
                </a:solidFill>
                <a:effectLst>
                  <a:reflection blurRad="12700" stA="50000" endPos="50000" dist="5000" dir="5400000" sy="-100000" rotWithShape="0"/>
                </a:effectLst>
              </a:rPr>
              <a:t>Sex in the city</a:t>
            </a:r>
          </a:p>
          <a:p>
            <a:pPr algn="ctr"/>
            <a:r>
              <a:rPr lang="en-US" sz="3600" b="1" cap="all" dirty="0" smtClean="0">
                <a:ln w="0"/>
                <a:solidFill>
                  <a:schemeClr val="accent5"/>
                </a:solidFill>
                <a:effectLst>
                  <a:reflection blurRad="12700" stA="50000" endPos="50000" dist="5000" dir="5400000" sy="-100000" rotWithShape="0"/>
                </a:effectLst>
              </a:rPr>
              <a:t> Tour</a:t>
            </a:r>
            <a:endParaRPr lang="en-US" sz="3600" b="1" cap="all" dirty="0">
              <a:ln w="0"/>
              <a:solidFill>
                <a:schemeClr val="accent5"/>
              </a:solidFill>
              <a:effectLst>
                <a:reflection blurRad="12700" stA="50000" endPos="50000" dist="5000" dir="5400000" sy="-100000" rotWithShape="0"/>
              </a:effectLst>
            </a:endParaRPr>
          </a:p>
        </p:txBody>
      </p:sp>
      <p:sp>
        <p:nvSpPr>
          <p:cNvPr id="25" name="Rectangle 24"/>
          <p:cNvSpPr/>
          <p:nvPr/>
        </p:nvSpPr>
        <p:spPr>
          <a:xfrm>
            <a:off x="671574" y="2335432"/>
            <a:ext cx="3476746"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solidFill>
                  <a:schemeClr val="bg2"/>
                </a:solidFill>
                <a:effectLst>
                  <a:reflection blurRad="12700" stA="50000" endPos="50000" dist="5000" dir="5400000" sy="-100000" rotWithShape="0"/>
                </a:effectLst>
              </a:rPr>
              <a:t>The Rock!</a:t>
            </a:r>
            <a:endParaRPr lang="en-US" sz="3600" b="1" cap="all" dirty="0">
              <a:ln w="0"/>
              <a:solidFill>
                <a:schemeClr val="bg2"/>
              </a:solidFill>
              <a:effectLst>
                <a:reflection blurRad="12700" stA="50000" endPos="50000" dist="5000" dir="5400000" sy="-100000" rotWithShape="0"/>
              </a:effectLst>
            </a:endParaRPr>
          </a:p>
        </p:txBody>
      </p:sp>
      <p:sp>
        <p:nvSpPr>
          <p:cNvPr id="26" name="Rectangle 25"/>
          <p:cNvSpPr/>
          <p:nvPr/>
        </p:nvSpPr>
        <p:spPr>
          <a:xfrm>
            <a:off x="1940751" y="5529481"/>
            <a:ext cx="3757550"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solidFill>
                  <a:schemeClr val="bg2"/>
                </a:solidFill>
                <a:effectLst>
                  <a:reflection blurRad="12700" stA="50000" endPos="50000" dist="5000" dir="5400000" sy="-100000" rotWithShape="0"/>
                </a:effectLst>
              </a:rPr>
              <a:t>Times Square</a:t>
            </a:r>
            <a:endParaRPr lang="en-US" sz="3600" b="1" cap="all" dirty="0">
              <a:ln w="0"/>
              <a:solidFill>
                <a:schemeClr val="bg2"/>
              </a:solidFill>
              <a:effectLst>
                <a:reflection blurRad="12700" stA="50000" endPos="50000" dist="5000" dir="5400000" sy="-100000" rotWithShape="0"/>
              </a:effectLst>
            </a:endParaRPr>
          </a:p>
        </p:txBody>
      </p:sp>
      <p:sp>
        <p:nvSpPr>
          <p:cNvPr id="4" name="TextBox 3"/>
          <p:cNvSpPr txBox="1"/>
          <p:nvPr/>
        </p:nvSpPr>
        <p:spPr>
          <a:xfrm>
            <a:off x="0" y="6229145"/>
            <a:ext cx="8613122" cy="523220"/>
          </a:xfrm>
          <a:prstGeom prst="rect">
            <a:avLst/>
          </a:prstGeom>
          <a:noFill/>
        </p:spPr>
        <p:txBody>
          <a:bodyPr wrap="square" rtlCol="0">
            <a:spAutoFit/>
          </a:bodyPr>
          <a:lstStyle/>
          <a:p>
            <a:r>
              <a:rPr lang="en-US" sz="1400" dirty="0" smtClean="0">
                <a:solidFill>
                  <a:srgbClr val="FFFFFF"/>
                </a:solidFill>
              </a:rPr>
              <a:t>Photo by Oscar </a:t>
            </a:r>
            <a:r>
              <a:rPr lang="en-US" sz="1400" dirty="0" err="1" smtClean="0">
                <a:solidFill>
                  <a:srgbClr val="FFFFFF"/>
                </a:solidFill>
              </a:rPr>
              <a:t>Urdaneta</a:t>
            </a:r>
            <a:r>
              <a:rPr lang="en-US" sz="1400" dirty="0" smtClean="0">
                <a:solidFill>
                  <a:srgbClr val="FFFFFF"/>
                </a:solidFill>
              </a:rPr>
              <a:t> </a:t>
            </a:r>
            <a:r>
              <a:rPr lang="en-US" sz="1400" dirty="0">
                <a:solidFill>
                  <a:srgbClr val="FFFFFF"/>
                </a:solidFill>
              </a:rPr>
              <a:t>[CC-BY-SA-3.0  </a:t>
            </a:r>
            <a:r>
              <a:rPr lang="en-US" sz="1400" dirty="0" smtClean="0">
                <a:solidFill>
                  <a:srgbClr val="FFFFFF"/>
                </a:solidFill>
              </a:rPr>
              <a:t>(</a:t>
            </a:r>
            <a:r>
              <a:rPr lang="en-US" sz="1400" dirty="0">
                <a:solidFill>
                  <a:srgbClr val="FFFFFF"/>
                </a:solidFill>
                <a:hlinkClick r:id="rId4"/>
              </a:rPr>
              <a:t>http://creativecommons.org/licenses/by-sa/3.0</a:t>
            </a:r>
            <a:r>
              <a:rPr lang="en-US" sz="1400" dirty="0">
                <a:solidFill>
                  <a:srgbClr val="FFFFFF"/>
                </a:solidFill>
              </a:rPr>
              <a:t>)]</a:t>
            </a:r>
            <a:r>
              <a:rPr lang="en-US" sz="1400" dirty="0" smtClean="0">
                <a:solidFill>
                  <a:srgbClr val="FFFFFF"/>
                </a:solidFill>
              </a:rPr>
              <a:t>,</a:t>
            </a:r>
          </a:p>
          <a:p>
            <a:r>
              <a:rPr lang="en-US" sz="1400" dirty="0" smtClean="0">
                <a:solidFill>
                  <a:srgbClr val="FFFFFF"/>
                </a:solidFill>
              </a:rPr>
              <a:t> </a:t>
            </a:r>
            <a:r>
              <a:rPr lang="en-US" sz="1400" dirty="0">
                <a:solidFill>
                  <a:srgbClr val="FFFFFF"/>
                </a:solidFill>
              </a:rPr>
              <a:t>via Wikimedia Commons</a:t>
            </a:r>
          </a:p>
        </p:txBody>
      </p:sp>
      <p:grpSp>
        <p:nvGrpSpPr>
          <p:cNvPr id="12" name="Group 11"/>
          <p:cNvGrpSpPr/>
          <p:nvPr/>
        </p:nvGrpSpPr>
        <p:grpSpPr>
          <a:xfrm>
            <a:off x="7343336" y="6112412"/>
            <a:ext cx="1526344" cy="700948"/>
            <a:chOff x="0" y="2091847"/>
            <a:chExt cx="2984947" cy="1989365"/>
          </a:xfrm>
        </p:grpSpPr>
        <p:sp>
          <p:nvSpPr>
            <p:cNvPr id="13" name="Rounded Rectangle 12"/>
            <p:cNvSpPr/>
            <p:nvPr/>
          </p:nvSpPr>
          <p:spPr>
            <a:xfrm>
              <a:off x="0" y="2091847"/>
              <a:ext cx="2984947" cy="1989365"/>
            </a:xfrm>
            <a:prstGeom prst="roundRect">
              <a:avLst/>
            </a:prstGeom>
            <a:solidFill>
              <a:srgbClr val="FFC000">
                <a:alpha val="9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97113" y="2188960"/>
              <a:ext cx="2790721" cy="1795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2400" kern="1200" dirty="0" smtClean="0"/>
                <a:t>Stage 2</a:t>
              </a:r>
            </a:p>
          </p:txBody>
        </p:sp>
      </p:grpSp>
    </p:spTree>
    <p:extLst>
      <p:ext uri="{BB962C8B-B14F-4D97-AF65-F5344CB8AC3E}">
        <p14:creationId xmlns:p14="http://schemas.microsoft.com/office/powerpoint/2010/main" xmlns="" val="1392530845"/>
      </p:ext>
    </p:extLst>
  </p:cSld>
  <p:clrMapOvr>
    <a:masterClrMapping/>
  </p:clrMapOvr>
  <p:transition spd="slow" advClick="0" advTm="15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3" name="Picture 2" descr="nov13.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73416" y="2607236"/>
            <a:ext cx="2394675" cy="2467536"/>
          </a:xfrm>
          <a:prstGeom prst="rect">
            <a:avLst/>
          </a:prstGeom>
        </p:spPr>
      </p:pic>
      <p:pic>
        <p:nvPicPr>
          <p:cNvPr id="8" name="Picture 7" descr="ask_a_librarian_logo.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844808" y="2261611"/>
            <a:ext cx="4377764" cy="2188882"/>
          </a:xfrm>
          <a:prstGeom prst="rect">
            <a:avLst/>
          </a:prstGeom>
        </p:spPr>
      </p:pic>
      <p:grpSp>
        <p:nvGrpSpPr>
          <p:cNvPr id="7" name="Group 6"/>
          <p:cNvGrpSpPr/>
          <p:nvPr/>
        </p:nvGrpSpPr>
        <p:grpSpPr>
          <a:xfrm>
            <a:off x="7589620" y="5789462"/>
            <a:ext cx="1554380" cy="1068538"/>
            <a:chOff x="0" y="4183694"/>
            <a:chExt cx="2984947" cy="1989365"/>
          </a:xfrm>
        </p:grpSpPr>
        <p:sp>
          <p:nvSpPr>
            <p:cNvPr id="9" name="Rounded Rectangle 8"/>
            <p:cNvSpPr/>
            <p:nvPr/>
          </p:nvSpPr>
          <p:spPr>
            <a:xfrm>
              <a:off x="0" y="4183694"/>
              <a:ext cx="2984947" cy="1989365"/>
            </a:xfrm>
            <a:prstGeom prst="roundRect">
              <a:avLst/>
            </a:prstGeom>
            <a:solidFill>
              <a:srgbClr val="00B0F0">
                <a:alpha val="9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97113" y="4280807"/>
              <a:ext cx="2790721" cy="1795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2400" kern="1200" dirty="0" smtClean="0"/>
                <a:t>Stage 3:</a:t>
              </a:r>
            </a:p>
            <a:p>
              <a:pPr lvl="0" algn="ctr" defTabSz="1600200">
                <a:lnSpc>
                  <a:spcPct val="90000"/>
                </a:lnSpc>
                <a:spcBef>
                  <a:spcPct val="0"/>
                </a:spcBef>
                <a:spcAft>
                  <a:spcPct val="35000"/>
                </a:spcAft>
              </a:pPr>
              <a:r>
                <a:rPr lang="en-US" sz="2400" kern="1200" dirty="0" smtClean="0"/>
                <a:t>Synthesis</a:t>
              </a:r>
              <a:endParaRPr lang="en-CA" sz="2400" kern="1200" dirty="0"/>
            </a:p>
          </p:txBody>
        </p:sp>
      </p:grpSp>
    </p:spTree>
    <p:extLst>
      <p:ext uri="{BB962C8B-B14F-4D97-AF65-F5344CB8AC3E}">
        <p14:creationId xmlns:p14="http://schemas.microsoft.com/office/powerpoint/2010/main" xmlns="" val="327926991"/>
      </p:ext>
    </p:extLst>
  </p:cSld>
  <p:clrMapOvr>
    <a:masterClrMapping/>
  </p:clrMapOvr>
  <p:transition spd="slow" advClick="0" advTm="15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Picture 3" descr="feb14.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265963" y="238414"/>
            <a:ext cx="1688685" cy="1740065"/>
          </a:xfrm>
          <a:prstGeom prst="rect">
            <a:avLst/>
          </a:prstGeom>
        </p:spPr>
      </p:pic>
      <p:grpSp>
        <p:nvGrpSpPr>
          <p:cNvPr id="6" name="Group 5"/>
          <p:cNvGrpSpPr/>
          <p:nvPr/>
        </p:nvGrpSpPr>
        <p:grpSpPr>
          <a:xfrm>
            <a:off x="7658899" y="5737300"/>
            <a:ext cx="1449683" cy="1068538"/>
            <a:chOff x="-1" y="4183694"/>
            <a:chExt cx="2984947" cy="1989365"/>
          </a:xfrm>
        </p:grpSpPr>
        <p:sp>
          <p:nvSpPr>
            <p:cNvPr id="7" name="Rounded Rectangle 6"/>
            <p:cNvSpPr/>
            <p:nvPr/>
          </p:nvSpPr>
          <p:spPr>
            <a:xfrm>
              <a:off x="-1" y="4183694"/>
              <a:ext cx="2984947" cy="1989365"/>
            </a:xfrm>
            <a:prstGeom prst="roundRect">
              <a:avLst/>
            </a:prstGeom>
            <a:solidFill>
              <a:srgbClr val="00B0F0">
                <a:alpha val="9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97113" y="4280807"/>
              <a:ext cx="2790721" cy="1795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2000" kern="1200" dirty="0" smtClean="0"/>
                <a:t>Stage 3:</a:t>
              </a:r>
            </a:p>
            <a:p>
              <a:pPr lvl="0" algn="ctr" defTabSz="1600200">
                <a:lnSpc>
                  <a:spcPct val="90000"/>
                </a:lnSpc>
                <a:spcBef>
                  <a:spcPct val="0"/>
                </a:spcBef>
                <a:spcAft>
                  <a:spcPct val="35000"/>
                </a:spcAft>
              </a:pPr>
              <a:r>
                <a:rPr lang="en-US" sz="2000" kern="1200" dirty="0" smtClean="0"/>
                <a:t>Synthesis</a:t>
              </a:r>
              <a:endParaRPr lang="en-CA" sz="2000" kern="1200" dirty="0"/>
            </a:p>
          </p:txBody>
        </p:sp>
      </p:grpSp>
      <p:sp>
        <p:nvSpPr>
          <p:cNvPr id="9" name="TextBox 8"/>
          <p:cNvSpPr txBox="1"/>
          <p:nvPr/>
        </p:nvSpPr>
        <p:spPr>
          <a:xfrm>
            <a:off x="1649606" y="656966"/>
            <a:ext cx="6014493" cy="3477875"/>
          </a:xfrm>
          <a:prstGeom prst="rect">
            <a:avLst/>
          </a:prstGeom>
          <a:noFill/>
        </p:spPr>
        <p:txBody>
          <a:bodyPr wrap="square" rtlCol="0">
            <a:spAutoFit/>
          </a:bodyPr>
          <a:lstStyle/>
          <a:p>
            <a:r>
              <a:rPr lang="en-US" sz="4400" b="1" dirty="0" smtClean="0"/>
              <a:t>Original photo : </a:t>
            </a:r>
          </a:p>
          <a:p>
            <a:r>
              <a:rPr lang="en-US" sz="4400" dirty="0" smtClean="0"/>
              <a:t>Photo of Helen in front of her research poster at the Undergraduate Research Fair</a:t>
            </a:r>
            <a:endParaRPr lang="en-US" sz="4400" dirty="0"/>
          </a:p>
        </p:txBody>
      </p:sp>
    </p:spTree>
    <p:extLst>
      <p:ext uri="{BB962C8B-B14F-4D97-AF65-F5344CB8AC3E}">
        <p14:creationId xmlns:p14="http://schemas.microsoft.com/office/powerpoint/2010/main" xmlns="" val="3816227917"/>
      </p:ext>
    </p:extLst>
  </p:cSld>
  <p:clrMapOvr>
    <a:masterClrMapping/>
  </p:clrMapOvr>
  <p:transition spd="slow" advClick="0" advTm="1500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p:cNvSpPr txBox="1"/>
          <p:nvPr/>
        </p:nvSpPr>
        <p:spPr>
          <a:xfrm>
            <a:off x="1649606" y="656966"/>
            <a:ext cx="6014493" cy="4154983"/>
          </a:xfrm>
          <a:prstGeom prst="rect">
            <a:avLst/>
          </a:prstGeom>
          <a:noFill/>
        </p:spPr>
        <p:txBody>
          <a:bodyPr wrap="square" rtlCol="0">
            <a:spAutoFit/>
          </a:bodyPr>
          <a:lstStyle/>
          <a:p>
            <a:r>
              <a:rPr lang="en-US" sz="4400" b="1" dirty="0" smtClean="0"/>
              <a:t>Original photo : </a:t>
            </a:r>
          </a:p>
          <a:p>
            <a:r>
              <a:rPr lang="en-US" sz="4400" dirty="0" smtClean="0"/>
              <a:t>Group photo of the field course participants and the faculty member on the Rockaway Beach boardwalk. </a:t>
            </a:r>
            <a:endParaRPr lang="en-US" sz="4400" dirty="0"/>
          </a:p>
        </p:txBody>
      </p:sp>
    </p:spTree>
    <p:extLst>
      <p:ext uri="{BB962C8B-B14F-4D97-AF65-F5344CB8AC3E}">
        <p14:creationId xmlns:p14="http://schemas.microsoft.com/office/powerpoint/2010/main" xmlns="" val="3949469888"/>
      </p:ext>
    </p:extLst>
  </p:cSld>
  <p:clrMapOvr>
    <a:masterClrMapping/>
  </p:clrMapOvr>
  <p:transition spd="slow" advClick="0" advTm="15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9" name="Picture 8" descr="CharlesBooth.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98765" y="367904"/>
            <a:ext cx="4059850" cy="5547803"/>
          </a:xfrm>
          <a:prstGeom prst="rect">
            <a:avLst/>
          </a:prstGeom>
        </p:spPr>
      </p:pic>
      <p:sp>
        <p:nvSpPr>
          <p:cNvPr id="10" name="TextBox 9"/>
          <p:cNvSpPr txBox="1"/>
          <p:nvPr/>
        </p:nvSpPr>
        <p:spPr>
          <a:xfrm>
            <a:off x="5109723" y="6165847"/>
            <a:ext cx="4034277" cy="553998"/>
          </a:xfrm>
          <a:prstGeom prst="rect">
            <a:avLst/>
          </a:prstGeom>
          <a:noFill/>
        </p:spPr>
        <p:txBody>
          <a:bodyPr wrap="none" rtlCol="0">
            <a:spAutoFit/>
          </a:bodyPr>
          <a:lstStyle/>
          <a:p>
            <a:pPr algn="r"/>
            <a:r>
              <a:rPr lang="en-US" sz="1000" b="1" dirty="0" smtClean="0">
                <a:solidFill>
                  <a:schemeClr val="bg1"/>
                </a:solidFill>
              </a:rPr>
              <a:t>Source</a:t>
            </a:r>
            <a:r>
              <a:rPr lang="en-US" sz="1000" b="1" dirty="0" smtClean="0">
                <a:solidFill>
                  <a:schemeClr val="bg2"/>
                </a:solidFill>
              </a:rPr>
              <a:t>: </a:t>
            </a:r>
            <a:r>
              <a:rPr lang="en-US" sz="1000" b="1" dirty="0" smtClean="0">
                <a:solidFill>
                  <a:schemeClr val="bg1"/>
                </a:solidFill>
              </a:rPr>
              <a:t>Wikimedia Commons</a:t>
            </a:r>
          </a:p>
          <a:p>
            <a:pPr algn="r"/>
            <a:r>
              <a:rPr lang="en-US" sz="1000" b="1" dirty="0" smtClean="0">
                <a:solidFill>
                  <a:schemeClr val="bg1"/>
                </a:solidFill>
                <a:hlinkClick r:id="rId5"/>
              </a:rPr>
              <a:t>http://commons.wikimedia.org/wiki/File:</a:t>
            </a:r>
          </a:p>
          <a:p>
            <a:pPr algn="r"/>
            <a:r>
              <a:rPr lang="en-US" sz="1000" b="1" dirty="0" smtClean="0">
                <a:solidFill>
                  <a:schemeClr val="bg1"/>
                </a:solidFill>
                <a:hlinkClick r:id="rId5"/>
              </a:rPr>
              <a:t>Charles_Booth_1889_map_-_detail_showing_Lillie_Bridge.png</a:t>
            </a:r>
            <a:r>
              <a:rPr lang="en-US" sz="1000" b="1" dirty="0" smtClean="0">
                <a:solidFill>
                  <a:schemeClr val="bg1"/>
                </a:solidFill>
              </a:rPr>
              <a:t> </a:t>
            </a:r>
            <a:endParaRPr lang="en-US" sz="1000" b="1" dirty="0">
              <a:solidFill>
                <a:schemeClr val="bg1"/>
              </a:solidFill>
            </a:endParaRPr>
          </a:p>
        </p:txBody>
      </p:sp>
      <p:pic>
        <p:nvPicPr>
          <p:cNvPr id="3" name="Picture 2" descr="362025170_6ab266346b_b.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13736" y="197282"/>
            <a:ext cx="4645856" cy="6194475"/>
          </a:xfrm>
          <a:prstGeom prst="rect">
            <a:avLst/>
          </a:prstGeom>
        </p:spPr>
      </p:pic>
      <p:sp>
        <p:nvSpPr>
          <p:cNvPr id="6" name="TextBox 5"/>
          <p:cNvSpPr txBox="1"/>
          <p:nvPr/>
        </p:nvSpPr>
        <p:spPr>
          <a:xfrm>
            <a:off x="113736" y="6473624"/>
            <a:ext cx="4898765" cy="246221"/>
          </a:xfrm>
          <a:prstGeom prst="rect">
            <a:avLst/>
          </a:prstGeom>
          <a:noFill/>
        </p:spPr>
        <p:txBody>
          <a:bodyPr wrap="square" rtlCol="0">
            <a:spAutoFit/>
          </a:bodyPr>
          <a:lstStyle/>
          <a:p>
            <a:r>
              <a:rPr lang="en-US" sz="1000" b="1" dirty="0" smtClean="0">
                <a:solidFill>
                  <a:schemeClr val="tx2"/>
                </a:solidFill>
                <a:latin typeface="+mj-lt"/>
              </a:rPr>
              <a:t>Source: </a:t>
            </a:r>
            <a:r>
              <a:rPr lang="en-US" sz="1000" b="1" dirty="0">
                <a:solidFill>
                  <a:schemeClr val="tx2"/>
                </a:solidFill>
                <a:latin typeface="+mj-lt"/>
                <a:hlinkClick r:id="rId7"/>
              </a:rPr>
              <a:t>https://flic.kr/p/</a:t>
            </a:r>
            <a:r>
              <a:rPr lang="en-US" sz="1000" b="1" dirty="0" smtClean="0">
                <a:solidFill>
                  <a:schemeClr val="tx2"/>
                </a:solidFill>
                <a:latin typeface="+mj-lt"/>
                <a:hlinkClick r:id="rId7"/>
              </a:rPr>
              <a:t>xZtth</a:t>
            </a:r>
            <a:r>
              <a:rPr lang="en-US" sz="1000" b="1" dirty="0" smtClean="0">
                <a:solidFill>
                  <a:schemeClr val="tx2"/>
                </a:solidFill>
                <a:latin typeface="+mj-lt"/>
              </a:rPr>
              <a:t>  - CC 2.0</a:t>
            </a:r>
          </a:p>
        </p:txBody>
      </p:sp>
    </p:spTree>
    <p:extLst>
      <p:ext uri="{BB962C8B-B14F-4D97-AF65-F5344CB8AC3E}">
        <p14:creationId xmlns:p14="http://schemas.microsoft.com/office/powerpoint/2010/main" xmlns="" val="558406999"/>
      </p:ext>
    </p:extLst>
  </p:cSld>
  <p:clrMapOvr>
    <a:masterClrMapping/>
  </p:clrMapOvr>
  <p:transition spd="slow" advClick="0" advTm="1500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370477" y="6312410"/>
            <a:ext cx="9043398" cy="400110"/>
          </a:xfrm>
          <a:prstGeom prst="rect">
            <a:avLst/>
          </a:prstGeom>
          <a:noFill/>
        </p:spPr>
        <p:txBody>
          <a:bodyPr wrap="square" rtlCol="0">
            <a:spAutoFit/>
          </a:bodyPr>
          <a:lstStyle/>
          <a:p>
            <a:r>
              <a:rPr lang="en-US" sz="1000" b="1" dirty="0" smtClean="0">
                <a:solidFill>
                  <a:schemeClr val="tx2"/>
                </a:solidFill>
              </a:rPr>
              <a:t>Source: Toronto Region Conservation Authority, </a:t>
            </a:r>
            <a:r>
              <a:rPr lang="en-US" sz="1000" b="1" dirty="0" smtClean="0">
                <a:solidFill>
                  <a:schemeClr val="tx2"/>
                </a:solidFill>
                <a:hlinkClick r:id="rId4"/>
              </a:rPr>
              <a:t>http://www.trca.on.ca/dotAsset/168189.pdf</a:t>
            </a:r>
            <a:endParaRPr lang="en-US" sz="1000" b="1" dirty="0" smtClean="0">
              <a:solidFill>
                <a:schemeClr val="tx2"/>
              </a:solidFill>
            </a:endParaRPr>
          </a:p>
          <a:p>
            <a:r>
              <a:rPr lang="en-US" sz="1000" b="1" dirty="0" smtClean="0">
                <a:solidFill>
                  <a:schemeClr val="tx2"/>
                </a:solidFill>
              </a:rPr>
              <a:t>Map Source: Google Maps, </a:t>
            </a:r>
            <a:r>
              <a:rPr lang="en-US" sz="1000" b="1" dirty="0" smtClean="0">
                <a:solidFill>
                  <a:schemeClr val="tx2"/>
                </a:solidFill>
                <a:hlinkClick r:id="rId5"/>
              </a:rPr>
              <a:t>http://maps.google.com</a:t>
            </a:r>
            <a:r>
              <a:rPr lang="en-US" sz="1000" b="1" dirty="0" smtClean="0">
                <a:solidFill>
                  <a:schemeClr val="tx2"/>
                </a:solidFill>
              </a:rPr>
              <a:t>   </a:t>
            </a:r>
            <a:endParaRPr lang="en-US" sz="1000" b="1" dirty="0">
              <a:solidFill>
                <a:schemeClr val="tx2"/>
              </a:solidFill>
            </a:endParaRPr>
          </a:p>
        </p:txBody>
      </p:sp>
      <p:pic>
        <p:nvPicPr>
          <p:cNvPr id="2" name="Picture 1" descr="CropYork.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982429" y="642830"/>
            <a:ext cx="3989209" cy="5572339"/>
          </a:xfrm>
          <a:prstGeom prst="rect">
            <a:avLst/>
          </a:prstGeom>
          <a:effectLst>
            <a:outerShdw blurRad="50800" dist="38100" dir="2700000" algn="tl" rotWithShape="0">
              <a:prstClr val="black">
                <a:alpha val="40000"/>
              </a:prstClr>
            </a:outerShdw>
          </a:effectLst>
        </p:spPr>
      </p:pic>
      <p:pic>
        <p:nvPicPr>
          <p:cNvPr id="5" name="Picture 4" descr="LakeStGeorge.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52793" y="917085"/>
            <a:ext cx="4532658" cy="50238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994530644"/>
      </p:ext>
    </p:extLst>
  </p:cSld>
  <p:clrMapOvr>
    <a:masterClrMapping/>
  </p:clrMapOvr>
  <p:transition spd="slow" advClick="0" advTm="1500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607782" y="319181"/>
            <a:ext cx="4485513" cy="1077218"/>
          </a:xfrm>
          <a:prstGeom prst="rect">
            <a:avLst/>
          </a:prstGeom>
          <a:noFill/>
        </p:spPr>
        <p:txBody>
          <a:bodyPr wrap="square" lIns="91440" tIns="45720" rIns="91440" bIns="45720">
            <a:spAutoFit/>
          </a:bodyPr>
          <a:lstStyle/>
          <a:p>
            <a:r>
              <a:rPr lang="en-CA" sz="3600" b="1" cap="none" spc="0" dirty="0" smtClean="0">
                <a:ln w="12700">
                  <a:solidFill>
                    <a:schemeClr val="tx2">
                      <a:satMod val="155000"/>
                    </a:schemeClr>
                  </a:solidFill>
                  <a:prstDash val="solid"/>
                </a:ln>
                <a:solidFill>
                  <a:srgbClr val="FF4040"/>
                </a:solidFill>
                <a:effectLst>
                  <a:outerShdw blurRad="41275" dist="20320" dir="1800000" algn="tl" rotWithShape="0">
                    <a:srgbClr val="000000">
                      <a:alpha val="40000"/>
                    </a:srgbClr>
                  </a:outerShdw>
                </a:effectLst>
              </a:rPr>
              <a:t>English Literature</a:t>
            </a:r>
          </a:p>
          <a:p>
            <a:r>
              <a:rPr lang="en-CA" sz="2800" b="1" cap="none" spc="0" dirty="0" smtClean="0">
                <a:ln w="12700">
                  <a:solidFill>
                    <a:schemeClr val="tx2">
                      <a:satMod val="155000"/>
                    </a:schemeClr>
                  </a:solidFill>
                  <a:prstDash val="solid"/>
                </a:ln>
                <a:solidFill>
                  <a:srgbClr val="FF4040"/>
                </a:solidFill>
                <a:effectLst>
                  <a:outerShdw blurRad="41275" dist="20320" dir="1800000" algn="tl" rotWithShape="0">
                    <a:srgbClr val="000000">
                      <a:alpha val="40000"/>
                    </a:srgbClr>
                  </a:outerShdw>
                </a:effectLst>
              </a:rPr>
              <a:t>London (England)</a:t>
            </a:r>
          </a:p>
        </p:txBody>
      </p:sp>
      <p:sp>
        <p:nvSpPr>
          <p:cNvPr id="3" name="Rectangle 2"/>
          <p:cNvSpPr/>
          <p:nvPr/>
        </p:nvSpPr>
        <p:spPr>
          <a:xfrm>
            <a:off x="2547240" y="3027873"/>
            <a:ext cx="6210527" cy="1138773"/>
          </a:xfrm>
          <a:prstGeom prst="rect">
            <a:avLst/>
          </a:prstGeom>
          <a:noFill/>
        </p:spPr>
        <p:txBody>
          <a:bodyPr wrap="square" lIns="91440" tIns="45720" rIns="91440" bIns="45720">
            <a:spAutoFit/>
          </a:bodyPr>
          <a:lstStyle/>
          <a:p>
            <a:pPr algn="r"/>
            <a:r>
              <a:rPr lang="en-CA" sz="3600" b="1" cap="none" spc="0"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Southeast Asia Studies</a:t>
            </a:r>
          </a:p>
          <a:p>
            <a:pPr algn="r"/>
            <a:r>
              <a:rPr lang="en-CA" sz="3200" b="1" cap="none" spc="0"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 </a:t>
            </a:r>
            <a:r>
              <a:rPr lang="en-CA" sz="2800" b="1" cap="none" spc="0"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Thailand</a:t>
            </a:r>
            <a:endParaRPr lang="en-CA" sz="2800" b="1" cap="none" spc="0"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
        <p:nvSpPr>
          <p:cNvPr id="4" name="Rectangle 3"/>
          <p:cNvSpPr/>
          <p:nvPr/>
        </p:nvSpPr>
        <p:spPr>
          <a:xfrm>
            <a:off x="304483" y="1916047"/>
            <a:ext cx="4788812" cy="1077218"/>
          </a:xfrm>
          <a:prstGeom prst="rect">
            <a:avLst/>
          </a:prstGeom>
          <a:noFill/>
        </p:spPr>
        <p:txBody>
          <a:bodyPr wrap="square" lIns="91440" tIns="45720" rIns="91440" bIns="45720">
            <a:spAutoFit/>
          </a:bodyPr>
          <a:lstStyle/>
          <a:p>
            <a:r>
              <a:rPr lang="en-CA" sz="3600" b="1" cap="none" spc="0" dirty="0" smtClean="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rPr>
              <a:t>Urban Studies</a:t>
            </a:r>
          </a:p>
          <a:p>
            <a:r>
              <a:rPr lang="en-CA" sz="2800" b="1" cap="none" spc="0" dirty="0" smtClean="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rPr>
              <a:t>Buffalo, Detroit, Toronto</a:t>
            </a:r>
            <a:endParaRPr lang="en-CA" sz="2800" b="1" cap="none" spc="0" dirty="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endParaRPr>
          </a:p>
        </p:txBody>
      </p:sp>
      <p:sp>
        <p:nvSpPr>
          <p:cNvPr id="7" name="Rectangle 6"/>
          <p:cNvSpPr/>
          <p:nvPr/>
        </p:nvSpPr>
        <p:spPr>
          <a:xfrm>
            <a:off x="3234402" y="1377438"/>
            <a:ext cx="5523365" cy="1077218"/>
          </a:xfrm>
          <a:prstGeom prst="rect">
            <a:avLst/>
          </a:prstGeom>
          <a:noFill/>
        </p:spPr>
        <p:txBody>
          <a:bodyPr wrap="square" lIns="91440" tIns="45720" rIns="91440" bIns="45720">
            <a:spAutoFit/>
          </a:bodyPr>
          <a:lstStyle/>
          <a:p>
            <a:pPr algn="r"/>
            <a:r>
              <a:rPr lang="en-CA" sz="3600" b="1" cap="none" spc="0" dirty="0" smtClean="0">
                <a:ln w="12700">
                  <a:solidFill>
                    <a:schemeClr val="tx2">
                      <a:satMod val="155000"/>
                    </a:schemeClr>
                  </a:solidFill>
                  <a:prstDash val="solid"/>
                </a:ln>
                <a:solidFill>
                  <a:srgbClr val="244A58"/>
                </a:solidFill>
                <a:effectLst>
                  <a:outerShdw blurRad="41275" dist="20320" dir="1800000" algn="tl" rotWithShape="0">
                    <a:srgbClr val="000000">
                      <a:alpha val="40000"/>
                    </a:srgbClr>
                  </a:outerShdw>
                </a:effectLst>
              </a:rPr>
              <a:t>Childhood Studies</a:t>
            </a:r>
          </a:p>
          <a:p>
            <a:pPr algn="r"/>
            <a:r>
              <a:rPr lang="en-CA" sz="2800" b="1" cap="none" spc="0" dirty="0" smtClean="0">
                <a:ln w="12700">
                  <a:solidFill>
                    <a:schemeClr val="tx2">
                      <a:satMod val="155000"/>
                    </a:schemeClr>
                  </a:solidFill>
                  <a:prstDash val="solid"/>
                </a:ln>
                <a:solidFill>
                  <a:srgbClr val="244A58"/>
                </a:solidFill>
                <a:effectLst>
                  <a:outerShdw blurRad="41275" dist="20320" dir="1800000" algn="tl" rotWithShape="0">
                    <a:srgbClr val="000000">
                      <a:alpha val="40000"/>
                    </a:srgbClr>
                  </a:outerShdw>
                </a:effectLst>
              </a:rPr>
              <a:t>Toronto &amp; York Region</a:t>
            </a:r>
            <a:endParaRPr lang="en-CA" sz="2800" b="1" cap="none" spc="0" dirty="0">
              <a:ln w="12700">
                <a:solidFill>
                  <a:schemeClr val="tx2">
                    <a:satMod val="155000"/>
                  </a:schemeClr>
                </a:solidFill>
                <a:prstDash val="solid"/>
              </a:ln>
              <a:solidFill>
                <a:srgbClr val="244A58"/>
              </a:solidFill>
              <a:effectLst>
                <a:outerShdw blurRad="41275" dist="20320" dir="1800000" algn="tl" rotWithShape="0">
                  <a:srgbClr val="000000">
                    <a:alpha val="40000"/>
                  </a:srgbClr>
                </a:outerShdw>
              </a:effectLst>
            </a:endParaRPr>
          </a:p>
        </p:txBody>
      </p:sp>
      <p:sp>
        <p:nvSpPr>
          <p:cNvPr id="8" name="Rectangle 7"/>
          <p:cNvSpPr/>
          <p:nvPr/>
        </p:nvSpPr>
        <p:spPr>
          <a:xfrm>
            <a:off x="235767" y="3980145"/>
            <a:ext cx="5583788" cy="1938992"/>
          </a:xfrm>
          <a:prstGeom prst="rect">
            <a:avLst/>
          </a:prstGeom>
          <a:noFill/>
        </p:spPr>
        <p:txBody>
          <a:bodyPr wrap="square" lIns="91440" tIns="45720" rIns="91440" bIns="45720">
            <a:spAutoFit/>
          </a:bodyPr>
          <a:lstStyle/>
          <a:p>
            <a:r>
              <a:rPr lang="en-CA" sz="36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Environmental Studies</a:t>
            </a:r>
          </a:p>
          <a:p>
            <a:r>
              <a:rPr lang="en-CA" sz="28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Costa Rica, </a:t>
            </a:r>
          </a:p>
          <a:p>
            <a:r>
              <a:rPr lang="en-CA" sz="28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York U Campus </a:t>
            </a:r>
          </a:p>
          <a:p>
            <a:r>
              <a:rPr lang="en-CA" sz="28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&amp; Jane/Finch </a:t>
            </a:r>
            <a:endParaRPr lang="en-CA" sz="28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9" name="Rectangle 8"/>
          <p:cNvSpPr/>
          <p:nvPr/>
        </p:nvSpPr>
        <p:spPr>
          <a:xfrm>
            <a:off x="966767" y="4518754"/>
            <a:ext cx="8177233" cy="1938992"/>
          </a:xfrm>
          <a:prstGeom prst="rect">
            <a:avLst/>
          </a:prstGeom>
          <a:noFill/>
        </p:spPr>
        <p:txBody>
          <a:bodyPr wrap="square" lIns="91440" tIns="45720" rIns="91440" bIns="45720">
            <a:spAutoFit/>
          </a:bodyPr>
          <a:lstStyle/>
          <a:p>
            <a:pPr algn="r"/>
            <a:r>
              <a:rPr lang="en-CA" sz="36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Biology</a:t>
            </a:r>
          </a:p>
          <a:p>
            <a:pPr algn="r"/>
            <a:r>
              <a:rPr lang="en-CA" sz="2800" b="1" cap="none" spc="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Algonquin Park, </a:t>
            </a:r>
          </a:p>
          <a:p>
            <a:pPr algn="r"/>
            <a:r>
              <a:rPr lang="en-CA" sz="2800" b="1" cap="none" spc="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Queen’s University </a:t>
            </a:r>
          </a:p>
          <a:p>
            <a:pPr algn="r"/>
            <a:r>
              <a:rPr lang="en-CA" sz="2800" b="1" cap="none" spc="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Biological Station</a:t>
            </a:r>
            <a:endParaRPr lang="en-CA" sz="20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437493927"/>
      </p:ext>
    </p:extLst>
  </p:cSld>
  <p:clrMapOvr>
    <a:masterClrMapping/>
  </p:clrMapOvr>
  <p:transition spd="slow" advClick="0" advTm="15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86658" y="6514524"/>
            <a:ext cx="4572000" cy="276999"/>
          </a:xfrm>
          <a:prstGeom prst="rect">
            <a:avLst/>
          </a:prstGeom>
        </p:spPr>
        <p:txBody>
          <a:bodyPr>
            <a:spAutoFit/>
          </a:bodyPr>
          <a:lstStyle/>
          <a:p>
            <a:r>
              <a:rPr lang="en-US" sz="1200" dirty="0" smtClean="0"/>
              <a:t>Source: </a:t>
            </a:r>
            <a:r>
              <a:rPr lang="en-US" sz="1200" dirty="0" smtClean="0">
                <a:hlinkClick r:id="rId4"/>
              </a:rPr>
              <a:t>http</a:t>
            </a:r>
            <a:r>
              <a:rPr lang="en-US" sz="1200" dirty="0">
                <a:hlinkClick r:id="rId4"/>
              </a:rPr>
              <a:t>://</a:t>
            </a:r>
            <a:r>
              <a:rPr lang="en-US" sz="1200" dirty="0" smtClean="0">
                <a:hlinkClick r:id="rId4"/>
              </a:rPr>
              <a:t>eehealth.info.yorku.ca/files/2013/04/KolbCycle.png</a:t>
            </a:r>
            <a:r>
              <a:rPr lang="en-US" sz="1200" dirty="0" smtClean="0"/>
              <a:t> </a:t>
            </a:r>
            <a:endParaRPr lang="en-US" sz="1200" dirty="0"/>
          </a:p>
        </p:txBody>
      </p:sp>
      <p:pic>
        <p:nvPicPr>
          <p:cNvPr id="1026" name="Picture 2" descr="http://eehealth.info.yorku.ca/files/2013/04/KolbCycle.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94227" y="448187"/>
            <a:ext cx="6211035" cy="58049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9433171"/>
      </p:ext>
    </p:extLst>
  </p:cSld>
  <p:clrMapOvr>
    <a:masterClrMapping/>
  </p:clrMapOvr>
  <p:transition spd="slow" advClick="0" advTm="1500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s.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3" name="Picture 2" descr="library.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Picture 3" descr="beach.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229972" y="1815403"/>
            <a:ext cx="5693536" cy="2308324"/>
          </a:xfrm>
          <a:prstGeom prst="rect">
            <a:avLst/>
          </a:prstGeom>
          <a:noFill/>
        </p:spPr>
        <p:txBody>
          <a:bodyPr wrap="none" rtlCol="0">
            <a:spAutoFit/>
          </a:bodyPr>
          <a:lstStyle/>
          <a:p>
            <a:r>
              <a:rPr lang="en-US" sz="2400" dirty="0" smtClean="0">
                <a:latin typeface="+mj-lt"/>
              </a:rPr>
              <a:t>Feel free to contact me! </a:t>
            </a:r>
          </a:p>
          <a:p>
            <a:endParaRPr lang="en-US" sz="2400" dirty="0">
              <a:latin typeface="+mj-lt"/>
            </a:endParaRPr>
          </a:p>
          <a:p>
            <a:r>
              <a:rPr lang="en-US" sz="2400" dirty="0" smtClean="0">
                <a:latin typeface="+mj-lt"/>
              </a:rPr>
              <a:t>Rosa Orlandini</a:t>
            </a:r>
          </a:p>
          <a:p>
            <a:r>
              <a:rPr lang="en-US" sz="2400" dirty="0" smtClean="0">
                <a:latin typeface="+mj-lt"/>
              </a:rPr>
              <a:t>Map and GIS Librarian (and Geography)</a:t>
            </a:r>
          </a:p>
          <a:p>
            <a:r>
              <a:rPr lang="en-US" sz="2400" dirty="0" smtClean="0">
                <a:latin typeface="+mj-lt"/>
              </a:rPr>
              <a:t>York University Libraries</a:t>
            </a:r>
          </a:p>
          <a:p>
            <a:r>
              <a:rPr lang="en-US" sz="2400" dirty="0" smtClean="0">
                <a:latin typeface="+mj-lt"/>
                <a:hlinkClick r:id="rId6"/>
              </a:rPr>
              <a:t>rorlan@yorku.ca</a:t>
            </a:r>
            <a:endParaRPr lang="en-CA" sz="2400" dirty="0">
              <a:latin typeface="+mj-lt"/>
            </a:endParaRPr>
          </a:p>
        </p:txBody>
      </p:sp>
      <p:sp>
        <p:nvSpPr>
          <p:cNvPr id="6" name="TextBox 5"/>
          <p:cNvSpPr txBox="1"/>
          <p:nvPr/>
        </p:nvSpPr>
        <p:spPr>
          <a:xfrm>
            <a:off x="906481" y="659150"/>
            <a:ext cx="6158132" cy="923330"/>
          </a:xfrm>
          <a:prstGeom prst="rect">
            <a:avLst/>
          </a:prstGeom>
          <a:noFill/>
        </p:spPr>
        <p:txBody>
          <a:bodyPr wrap="square" rtlCol="0">
            <a:spAutoFit/>
          </a:bodyPr>
          <a:lstStyle/>
          <a:p>
            <a:r>
              <a:rPr lang="en-US" sz="5400" dirty="0" smtClean="0">
                <a:solidFill>
                  <a:schemeClr val="tx2"/>
                </a:solidFill>
                <a:latin typeface="+mj-lt"/>
              </a:rPr>
              <a:t>Now it is your turn ! </a:t>
            </a:r>
            <a:endParaRPr lang="en-CA" sz="5400" dirty="0">
              <a:solidFill>
                <a:schemeClr val="tx2"/>
              </a:solidFill>
              <a:latin typeface="+mj-lt"/>
            </a:endParaRPr>
          </a:p>
        </p:txBody>
      </p:sp>
      <p:sp>
        <p:nvSpPr>
          <p:cNvPr id="7" name="TextBox 6"/>
          <p:cNvSpPr txBox="1"/>
          <p:nvPr/>
        </p:nvSpPr>
        <p:spPr>
          <a:xfrm>
            <a:off x="2985868" y="5459261"/>
            <a:ext cx="6158132" cy="1384995"/>
          </a:xfrm>
          <a:prstGeom prst="rect">
            <a:avLst/>
          </a:prstGeom>
          <a:noFill/>
        </p:spPr>
        <p:txBody>
          <a:bodyPr wrap="square" rtlCol="0">
            <a:spAutoFit/>
          </a:bodyPr>
          <a:lstStyle/>
          <a:p>
            <a:pPr algn="r"/>
            <a:r>
              <a:rPr lang="en-US" sz="2400" b="1" dirty="0" smtClean="0">
                <a:solidFill>
                  <a:schemeClr val="tx2"/>
                </a:solidFill>
              </a:rPr>
              <a:t>Acknowledgements</a:t>
            </a:r>
            <a:r>
              <a:rPr lang="en-US" sz="2400" dirty="0" smtClean="0">
                <a:solidFill>
                  <a:schemeClr val="tx2"/>
                </a:solidFill>
              </a:rPr>
              <a:t>:</a:t>
            </a:r>
            <a:endParaRPr lang="en-CA" sz="2400" dirty="0" smtClean="0">
              <a:solidFill>
                <a:schemeClr val="tx2"/>
              </a:solidFill>
            </a:endParaRPr>
          </a:p>
          <a:p>
            <a:pPr algn="r"/>
            <a:r>
              <a:rPr lang="en-CA" sz="2000" dirty="0" smtClean="0">
                <a:solidFill>
                  <a:schemeClr val="tx2"/>
                </a:solidFill>
              </a:rPr>
              <a:t>Students of GEOG3540 &amp; GEOG4520</a:t>
            </a:r>
          </a:p>
          <a:p>
            <a:pPr algn="r"/>
            <a:r>
              <a:rPr lang="en-CA" sz="2000" dirty="0" smtClean="0">
                <a:solidFill>
                  <a:schemeClr val="tx2"/>
                </a:solidFill>
              </a:rPr>
              <a:t> </a:t>
            </a:r>
            <a:r>
              <a:rPr lang="en-CA" sz="2000" dirty="0">
                <a:solidFill>
                  <a:schemeClr val="tx2"/>
                </a:solidFill>
              </a:rPr>
              <a:t>Dr. Kathy Elder &amp; Dr. Lucia </a:t>
            </a:r>
            <a:r>
              <a:rPr lang="en-CA" sz="2000" dirty="0" smtClean="0">
                <a:solidFill>
                  <a:schemeClr val="tx2"/>
                </a:solidFill>
              </a:rPr>
              <a:t>Lo</a:t>
            </a:r>
          </a:p>
          <a:p>
            <a:pPr algn="r"/>
            <a:r>
              <a:rPr lang="en-CA" sz="2000" dirty="0" smtClean="0">
                <a:solidFill>
                  <a:schemeClr val="tx2"/>
                </a:solidFill>
              </a:rPr>
              <a:t>Mora Gregg &amp; Dana Craig</a:t>
            </a:r>
          </a:p>
        </p:txBody>
      </p:sp>
    </p:spTree>
    <p:extLst>
      <p:ext uri="{BB962C8B-B14F-4D97-AF65-F5344CB8AC3E}">
        <p14:creationId xmlns:p14="http://schemas.microsoft.com/office/powerpoint/2010/main" xmlns="" val="655817177"/>
      </p:ext>
    </p:extLst>
  </p:cSld>
  <p:clrMapOvr>
    <a:masterClrMapping/>
  </p:clrMapOvr>
  <p:transition spd="slow" advClick="0" advTm="15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aphicFrame>
        <p:nvGraphicFramePr>
          <p:cNvPr id="6" name="Diagram 5"/>
          <p:cNvGraphicFramePr/>
          <p:nvPr>
            <p:extLst>
              <p:ext uri="{D42A27DB-BD31-4B8C-83A1-F6EECF244321}">
                <p14:modId xmlns:p14="http://schemas.microsoft.com/office/powerpoint/2010/main" xmlns="" val="308791199"/>
              </p:ext>
            </p:extLst>
          </p:nvPr>
        </p:nvGraphicFramePr>
        <p:xfrm>
          <a:off x="184265" y="284011"/>
          <a:ext cx="8291520" cy="61730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481861467"/>
      </p:ext>
    </p:extLst>
  </p:cSld>
  <p:clrMapOvr>
    <a:masterClrMapping/>
  </p:clrMapOvr>
  <p:transition spd="slow" advClick="0" advTm="15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14940" y="0"/>
            <a:ext cx="9144000" cy="6858000"/>
          </a:xfrm>
          <a:prstGeom prst="rect">
            <a:avLst/>
          </a:prstGeom>
        </p:spPr>
      </p:pic>
      <p:pic>
        <p:nvPicPr>
          <p:cNvPr id="3" name="Picture 2"/>
          <p:cNvPicPr>
            <a:picLocks noChangeAspect="1"/>
          </p:cNvPicPr>
          <p:nvPr/>
        </p:nvPicPr>
        <p:blipFill>
          <a:blip r:embed="rId4"/>
          <a:stretch>
            <a:fillRect/>
          </a:stretch>
        </p:blipFill>
        <p:spPr>
          <a:xfrm>
            <a:off x="134470" y="3655285"/>
            <a:ext cx="3991129" cy="2993347"/>
          </a:xfrm>
          <a:prstGeom prst="rect">
            <a:avLst/>
          </a:prstGeom>
          <a:effectLst>
            <a:innerShdw blurRad="63500" dist="50800">
              <a:prstClr val="black">
                <a:alpha val="50000"/>
              </a:prstClr>
            </a:innerShdw>
          </a:effectLst>
        </p:spPr>
      </p:pic>
      <p:sp>
        <p:nvSpPr>
          <p:cNvPr id="5" name="TextBox 4"/>
          <p:cNvSpPr txBox="1"/>
          <p:nvPr/>
        </p:nvSpPr>
        <p:spPr>
          <a:xfrm>
            <a:off x="1700312" y="3424453"/>
            <a:ext cx="5301529" cy="230832"/>
          </a:xfrm>
          <a:prstGeom prst="rect">
            <a:avLst/>
          </a:prstGeom>
          <a:noFill/>
        </p:spPr>
        <p:txBody>
          <a:bodyPr wrap="square" rtlCol="0">
            <a:spAutoFit/>
          </a:bodyPr>
          <a:lstStyle/>
          <a:p>
            <a:r>
              <a:rPr lang="en-US" sz="900" dirty="0" smtClean="0">
                <a:solidFill>
                  <a:schemeClr val="tx2"/>
                </a:solidFill>
              </a:rPr>
              <a:t>Credit: </a:t>
            </a:r>
            <a:r>
              <a:rPr lang="en-US" sz="900" dirty="0">
                <a:solidFill>
                  <a:schemeClr val="tx2"/>
                </a:solidFill>
              </a:rPr>
              <a:t>NOAA/NASA </a:t>
            </a:r>
            <a:r>
              <a:rPr lang="en-US" sz="900" dirty="0">
                <a:solidFill>
                  <a:schemeClr val="tx2"/>
                </a:solidFill>
                <a:hlinkClick r:id="rId5"/>
              </a:rPr>
              <a:t>http://</a:t>
            </a:r>
            <a:r>
              <a:rPr lang="en-US" sz="900" dirty="0" smtClean="0">
                <a:solidFill>
                  <a:schemeClr val="tx2"/>
                </a:solidFill>
                <a:hlinkClick r:id="rId5"/>
              </a:rPr>
              <a:t>www.nasa.gov/images/content/701204main_20121029-SANDY-GOES-FULL.jpg</a:t>
            </a:r>
            <a:r>
              <a:rPr lang="en-US" sz="900" dirty="0" smtClean="0">
                <a:solidFill>
                  <a:schemeClr val="tx2"/>
                </a:solidFill>
              </a:rPr>
              <a:t> </a:t>
            </a:r>
            <a:endParaRPr lang="en-US" sz="900" dirty="0">
              <a:solidFill>
                <a:schemeClr val="tx2"/>
              </a:solidFill>
            </a:endParaRPr>
          </a:p>
        </p:txBody>
      </p:sp>
      <p:pic>
        <p:nvPicPr>
          <p:cNvPr id="6" name="Picture 5"/>
          <p:cNvPicPr>
            <a:picLocks noChangeAspect="1"/>
          </p:cNvPicPr>
          <p:nvPr/>
        </p:nvPicPr>
        <p:blipFill>
          <a:blip r:embed="rId6"/>
          <a:stretch>
            <a:fillRect/>
          </a:stretch>
        </p:blipFill>
        <p:spPr>
          <a:xfrm>
            <a:off x="4492798" y="3684084"/>
            <a:ext cx="4487829" cy="2993347"/>
          </a:xfrm>
          <a:prstGeom prst="rect">
            <a:avLst/>
          </a:prstGeom>
          <a:effectLst>
            <a:innerShdw blurRad="63500" dist="50800" dir="2700000">
              <a:prstClr val="black">
                <a:alpha val="50000"/>
              </a:prstClr>
            </a:innerShdw>
          </a:effectLst>
        </p:spPr>
      </p:pic>
      <p:sp>
        <p:nvSpPr>
          <p:cNvPr id="7" name="TextBox 6"/>
          <p:cNvSpPr txBox="1"/>
          <p:nvPr/>
        </p:nvSpPr>
        <p:spPr>
          <a:xfrm>
            <a:off x="4492798" y="6610458"/>
            <a:ext cx="4636262" cy="253916"/>
          </a:xfrm>
          <a:prstGeom prst="rect">
            <a:avLst/>
          </a:prstGeom>
          <a:noFill/>
        </p:spPr>
        <p:txBody>
          <a:bodyPr wrap="square" rtlCol="0">
            <a:spAutoFit/>
          </a:bodyPr>
          <a:lstStyle/>
          <a:p>
            <a:r>
              <a:rPr lang="en-US" sz="1000" dirty="0" smtClean="0"/>
              <a:t>Credit: Metropolitan Transit Authority Source:  </a:t>
            </a:r>
            <a:r>
              <a:rPr lang="en-US" sz="1000" dirty="0" smtClean="0">
                <a:hlinkClick r:id="rId7"/>
              </a:rPr>
              <a:t>https</a:t>
            </a:r>
            <a:r>
              <a:rPr lang="en-US" sz="1000" dirty="0">
                <a:hlinkClick r:id="rId7"/>
              </a:rPr>
              <a:t>://</a:t>
            </a:r>
            <a:r>
              <a:rPr lang="en-US" sz="1000" dirty="0" smtClean="0">
                <a:hlinkClick r:id="rId7"/>
              </a:rPr>
              <a:t>flic.kr/p/dpxEzq</a:t>
            </a:r>
            <a:r>
              <a:rPr lang="en-US" sz="1000" dirty="0" smtClean="0"/>
              <a:t> </a:t>
            </a:r>
            <a:endParaRPr lang="en-US" sz="1000" dirty="0"/>
          </a:p>
        </p:txBody>
      </p:sp>
      <p:pic>
        <p:nvPicPr>
          <p:cNvPr id="2050" name="Picture 2" descr="http://www.nasa.gov/images/content/701204main_20121029-SANDY-GOES-FULL.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794020" y="43200"/>
            <a:ext cx="4895409" cy="341280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34471" y="6598231"/>
            <a:ext cx="3421528" cy="246221"/>
          </a:xfrm>
          <a:prstGeom prst="rect">
            <a:avLst/>
          </a:prstGeom>
          <a:noFill/>
        </p:spPr>
        <p:txBody>
          <a:bodyPr wrap="square" rtlCol="0">
            <a:spAutoFit/>
          </a:bodyPr>
          <a:lstStyle/>
          <a:p>
            <a:r>
              <a:rPr lang="en-US" sz="1000" dirty="0" smtClean="0">
                <a:solidFill>
                  <a:schemeClr val="tx2"/>
                </a:solidFill>
              </a:rPr>
              <a:t>Source: </a:t>
            </a:r>
            <a:r>
              <a:rPr lang="en-US" sz="1000" dirty="0" smtClean="0">
                <a:solidFill>
                  <a:schemeClr val="tx2"/>
                </a:solidFill>
                <a:hlinkClick r:id="rId9"/>
              </a:rPr>
              <a:t>https</a:t>
            </a:r>
            <a:r>
              <a:rPr lang="en-US" sz="1000" dirty="0">
                <a:solidFill>
                  <a:schemeClr val="tx2"/>
                </a:solidFill>
                <a:hlinkClick r:id="rId9"/>
              </a:rPr>
              <a:t>://</a:t>
            </a:r>
            <a:r>
              <a:rPr lang="en-US" sz="1000" dirty="0" smtClean="0">
                <a:solidFill>
                  <a:schemeClr val="tx2"/>
                </a:solidFill>
                <a:hlinkClick r:id="rId9"/>
              </a:rPr>
              <a:t>flic.kr/p/e35Xwr</a:t>
            </a:r>
            <a:r>
              <a:rPr lang="en-US" sz="1000" dirty="0" smtClean="0">
                <a:solidFill>
                  <a:schemeClr val="tx2"/>
                </a:solidFill>
              </a:rPr>
              <a:t> (cc license) </a:t>
            </a:r>
            <a:endParaRPr lang="en-US" sz="1000" dirty="0">
              <a:solidFill>
                <a:schemeClr val="tx2"/>
              </a:solidFill>
            </a:endParaRPr>
          </a:p>
        </p:txBody>
      </p:sp>
    </p:spTree>
    <p:extLst>
      <p:ext uri="{BB962C8B-B14F-4D97-AF65-F5344CB8AC3E}">
        <p14:creationId xmlns:p14="http://schemas.microsoft.com/office/powerpoint/2010/main" xmlns="" val="4213133432"/>
      </p:ext>
    </p:extLst>
  </p:cSld>
  <p:clrMapOvr>
    <a:masterClrMapping/>
  </p:clrMapOvr>
  <p:transition spd="slow" advClick="0" advTm="15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Picture 3" descr="april13.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22500" y="1003300"/>
            <a:ext cx="4695336" cy="4838196"/>
          </a:xfrm>
          <a:prstGeom prst="rect">
            <a:avLst/>
          </a:prstGeom>
        </p:spPr>
      </p:pic>
    </p:spTree>
    <p:extLst>
      <p:ext uri="{BB962C8B-B14F-4D97-AF65-F5344CB8AC3E}">
        <p14:creationId xmlns:p14="http://schemas.microsoft.com/office/powerpoint/2010/main" xmlns="" val="2103612141"/>
      </p:ext>
    </p:extLst>
  </p:cSld>
  <p:clrMapOvr>
    <a:masterClrMapping/>
  </p:clrMapOvr>
  <p:transition spd="slow" advClick="0" advTm="15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Picture 1" descr="piggybank_seniorliving.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539155" y="1031694"/>
            <a:ext cx="6169940" cy="4666771"/>
          </a:xfrm>
          <a:prstGeom prst="rect">
            <a:avLst/>
          </a:prstGeom>
          <a:ln>
            <a:solidFill>
              <a:schemeClr val="accent3"/>
            </a:solidFill>
          </a:ln>
          <a:effectLst>
            <a:innerShdw blurRad="63500" dist="50800" dir="2700000">
              <a:prstClr val="black">
                <a:alpha val="50000"/>
              </a:prstClr>
            </a:innerShdw>
          </a:effectLst>
        </p:spPr>
      </p:pic>
      <p:sp>
        <p:nvSpPr>
          <p:cNvPr id="3" name="TextBox 2"/>
          <p:cNvSpPr txBox="1"/>
          <p:nvPr/>
        </p:nvSpPr>
        <p:spPr>
          <a:xfrm>
            <a:off x="76200" y="6488668"/>
            <a:ext cx="5932917" cy="523220"/>
          </a:xfrm>
          <a:prstGeom prst="rect">
            <a:avLst/>
          </a:prstGeom>
          <a:noFill/>
        </p:spPr>
        <p:txBody>
          <a:bodyPr wrap="square" rtlCol="0">
            <a:spAutoFit/>
          </a:bodyPr>
          <a:lstStyle/>
          <a:p>
            <a:r>
              <a:rPr lang="en-US" sz="1400" dirty="0" smtClean="0"/>
              <a:t>Source: </a:t>
            </a:r>
            <a:r>
              <a:rPr lang="en-US" sz="1400" dirty="0" smtClean="0">
                <a:hlinkClick r:id="rId5"/>
              </a:rPr>
              <a:t>www.SeniorLiving.Org</a:t>
            </a:r>
            <a:r>
              <a:rPr lang="en-US" sz="1400" dirty="0" smtClean="0"/>
              <a:t> </a:t>
            </a:r>
            <a:r>
              <a:rPr lang="en-US" sz="1400" dirty="0">
                <a:solidFill>
                  <a:schemeClr val="tx2"/>
                </a:solidFill>
              </a:rPr>
              <a:t>cc 2.0 license </a:t>
            </a:r>
          </a:p>
          <a:p>
            <a:r>
              <a:rPr lang="en-US" sz="1400" dirty="0" smtClean="0"/>
              <a:t> </a:t>
            </a:r>
            <a:endParaRPr lang="en-US" sz="1400" dirty="0"/>
          </a:p>
        </p:txBody>
      </p:sp>
    </p:spTree>
    <p:extLst>
      <p:ext uri="{BB962C8B-B14F-4D97-AF65-F5344CB8AC3E}">
        <p14:creationId xmlns:p14="http://schemas.microsoft.com/office/powerpoint/2010/main" xmlns="" val="3190039549"/>
      </p:ext>
    </p:extLst>
  </p:cSld>
  <p:clrMapOvr>
    <a:masterClrMapping/>
  </p:clrMapOvr>
  <p:transition spd="slow" advClick="0" advTm="15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4"/>
          <a:stretch>
            <a:fillRect/>
          </a:stretch>
        </p:blipFill>
        <p:spPr>
          <a:xfrm>
            <a:off x="189563" y="379086"/>
            <a:ext cx="8699676" cy="5279441"/>
          </a:xfrm>
          <a:prstGeom prst="rect">
            <a:avLst/>
          </a:prstGeom>
        </p:spPr>
      </p:pic>
      <p:sp>
        <p:nvSpPr>
          <p:cNvPr id="3" name="TextBox 2"/>
          <p:cNvSpPr txBox="1"/>
          <p:nvPr/>
        </p:nvSpPr>
        <p:spPr>
          <a:xfrm>
            <a:off x="245833" y="5658527"/>
            <a:ext cx="9553928" cy="584776"/>
          </a:xfrm>
          <a:prstGeom prst="rect">
            <a:avLst/>
          </a:prstGeom>
          <a:noFill/>
        </p:spPr>
        <p:txBody>
          <a:bodyPr wrap="square" rtlCol="0">
            <a:spAutoFit/>
          </a:bodyPr>
          <a:lstStyle/>
          <a:p>
            <a:r>
              <a:rPr lang="en-US" sz="1600" dirty="0">
                <a:solidFill>
                  <a:schemeClr val="tx2"/>
                </a:solidFill>
              </a:rPr>
              <a:t>Source: </a:t>
            </a:r>
            <a:r>
              <a:rPr lang="en-US" sz="1600" dirty="0">
                <a:solidFill>
                  <a:schemeClr val="tx2"/>
                </a:solidFill>
                <a:hlinkClick r:id="rId5"/>
              </a:rPr>
              <a:t>http://researchguides.library.yorku.ca/</a:t>
            </a:r>
            <a:r>
              <a:rPr lang="en-US" sz="1600" dirty="0" smtClean="0">
                <a:solidFill>
                  <a:schemeClr val="tx2"/>
                </a:solidFill>
                <a:hlinkClick r:id="rId5"/>
              </a:rPr>
              <a:t>sandy</a:t>
            </a:r>
            <a:r>
              <a:rPr lang="en-US" sz="1600" dirty="0" smtClean="0">
                <a:solidFill>
                  <a:srgbClr val="FFFFFF"/>
                </a:solidFill>
                <a:hlinkClick r:id="rId5"/>
              </a:rPr>
              <a:t>/</a:t>
            </a:r>
            <a:endParaRPr lang="en-US" sz="1600" dirty="0" smtClean="0">
              <a:solidFill>
                <a:srgbClr val="FFFFFF"/>
              </a:solidFill>
            </a:endParaRPr>
          </a:p>
          <a:p>
            <a:endParaRPr lang="en-US" sz="1600" dirty="0">
              <a:solidFill>
                <a:srgbClr val="FFFFFF"/>
              </a:solidFill>
            </a:endParaRPr>
          </a:p>
        </p:txBody>
      </p:sp>
      <p:pic>
        <p:nvPicPr>
          <p:cNvPr id="5" name="Picture 4" descr="sept13.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441415" y="5366125"/>
            <a:ext cx="1447824" cy="1491875"/>
          </a:xfrm>
          <a:prstGeom prst="rect">
            <a:avLst/>
          </a:prstGeom>
        </p:spPr>
      </p:pic>
      <p:grpSp>
        <p:nvGrpSpPr>
          <p:cNvPr id="6" name="Group 5"/>
          <p:cNvGrpSpPr/>
          <p:nvPr/>
        </p:nvGrpSpPr>
        <p:grpSpPr>
          <a:xfrm>
            <a:off x="245833" y="6057274"/>
            <a:ext cx="1590000" cy="717347"/>
            <a:chOff x="0" y="0"/>
            <a:chExt cx="2984947" cy="1989365"/>
          </a:xfrm>
        </p:grpSpPr>
        <p:sp>
          <p:nvSpPr>
            <p:cNvPr id="7" name="Rounded Rectangle 6"/>
            <p:cNvSpPr/>
            <p:nvPr/>
          </p:nvSpPr>
          <p:spPr>
            <a:xfrm>
              <a:off x="0" y="0"/>
              <a:ext cx="2984947" cy="1989365"/>
            </a:xfrm>
            <a:prstGeom prst="roundRect">
              <a:avLst/>
            </a:prstGeom>
            <a:solidFill>
              <a:srgbClr val="92D050">
                <a:alpha val="9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97113" y="97113"/>
              <a:ext cx="2790721" cy="1795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2000" kern="1200" dirty="0" smtClean="0"/>
                <a:t>Stage 1</a:t>
              </a:r>
            </a:p>
          </p:txBody>
        </p:sp>
      </p:grpSp>
    </p:spTree>
    <p:extLst>
      <p:ext uri="{BB962C8B-B14F-4D97-AF65-F5344CB8AC3E}">
        <p14:creationId xmlns:p14="http://schemas.microsoft.com/office/powerpoint/2010/main" xmlns="" val="1478717179"/>
      </p:ext>
    </p:extLst>
  </p:cSld>
  <p:clrMapOvr>
    <a:masterClrMapping/>
  </p:clrMapOvr>
  <p:transition spd="slow" advClick="0" advTm="15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3" name="Picture 2" descr="scaffold.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49401" y="647114"/>
            <a:ext cx="7045195" cy="5283896"/>
          </a:xfrm>
          <a:prstGeom prst="rect">
            <a:avLst/>
          </a:prstGeom>
          <a:effectLst>
            <a:innerShdw blurRad="63500" dist="50800" dir="2700000">
              <a:prstClr val="black">
                <a:alpha val="50000"/>
              </a:prstClr>
            </a:innerShdw>
          </a:effectLst>
        </p:spPr>
      </p:pic>
      <p:sp>
        <p:nvSpPr>
          <p:cNvPr id="4" name="TextBox 3"/>
          <p:cNvSpPr txBox="1"/>
          <p:nvPr/>
        </p:nvSpPr>
        <p:spPr>
          <a:xfrm>
            <a:off x="1049401" y="6019695"/>
            <a:ext cx="3092513" cy="276999"/>
          </a:xfrm>
          <a:prstGeom prst="rect">
            <a:avLst/>
          </a:prstGeom>
          <a:noFill/>
        </p:spPr>
        <p:txBody>
          <a:bodyPr wrap="none" rtlCol="0">
            <a:spAutoFit/>
          </a:bodyPr>
          <a:lstStyle/>
          <a:p>
            <a:r>
              <a:rPr lang="en-US" sz="1200" dirty="0">
                <a:solidFill>
                  <a:schemeClr val="tx2"/>
                </a:solidFill>
              </a:rPr>
              <a:t>Source: </a:t>
            </a:r>
            <a:r>
              <a:rPr lang="en-US" sz="1200" dirty="0">
                <a:solidFill>
                  <a:schemeClr val="tx2"/>
                </a:solidFill>
                <a:hlinkClick r:id="rId5"/>
              </a:rPr>
              <a:t>https://flic.kr/p/</a:t>
            </a:r>
            <a:r>
              <a:rPr lang="en-US" sz="1200" dirty="0" smtClean="0">
                <a:solidFill>
                  <a:schemeClr val="tx2"/>
                </a:solidFill>
                <a:hlinkClick r:id="rId5"/>
              </a:rPr>
              <a:t>9T2e1F</a:t>
            </a:r>
            <a:r>
              <a:rPr lang="en-US" sz="1200" dirty="0" smtClean="0">
                <a:solidFill>
                  <a:schemeClr val="tx2"/>
                </a:solidFill>
              </a:rPr>
              <a:t>  cc 2.0 license </a:t>
            </a:r>
            <a:endParaRPr lang="en-US" sz="1200" dirty="0">
              <a:solidFill>
                <a:schemeClr val="tx2"/>
              </a:solidFill>
            </a:endParaRPr>
          </a:p>
        </p:txBody>
      </p:sp>
      <p:grpSp>
        <p:nvGrpSpPr>
          <p:cNvPr id="6" name="Group 5"/>
          <p:cNvGrpSpPr/>
          <p:nvPr/>
        </p:nvGrpSpPr>
        <p:grpSpPr>
          <a:xfrm>
            <a:off x="7413323" y="6032868"/>
            <a:ext cx="1590000" cy="717347"/>
            <a:chOff x="0" y="0"/>
            <a:chExt cx="2984947" cy="1989365"/>
          </a:xfrm>
        </p:grpSpPr>
        <p:sp>
          <p:nvSpPr>
            <p:cNvPr id="7" name="Rounded Rectangle 6"/>
            <p:cNvSpPr/>
            <p:nvPr/>
          </p:nvSpPr>
          <p:spPr>
            <a:xfrm>
              <a:off x="0" y="0"/>
              <a:ext cx="2984947" cy="1989365"/>
            </a:xfrm>
            <a:prstGeom prst="roundRect">
              <a:avLst/>
            </a:prstGeom>
            <a:solidFill>
              <a:srgbClr val="92D050">
                <a:alpha val="9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97113" y="97113"/>
              <a:ext cx="2790721" cy="1795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2000" kern="1200" dirty="0" smtClean="0"/>
                <a:t>Stage 1</a:t>
              </a:r>
            </a:p>
          </p:txBody>
        </p:sp>
      </p:grpSp>
    </p:spTree>
    <p:extLst>
      <p:ext uri="{BB962C8B-B14F-4D97-AF65-F5344CB8AC3E}">
        <p14:creationId xmlns:p14="http://schemas.microsoft.com/office/powerpoint/2010/main" xmlns="" val="1813151691"/>
      </p:ext>
    </p:extLst>
  </p:cSld>
  <p:clrMapOvr>
    <a:masterClrMapping/>
  </p:clrMapOvr>
  <p:transition spd="slow" advClick="0" advTm="15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ch.JP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1769" y="0"/>
            <a:ext cx="9144000" cy="6858000"/>
          </a:xfrm>
          <a:prstGeom prst="rect">
            <a:avLst/>
          </a:prstGeom>
        </p:spPr>
      </p:pic>
      <p:pic>
        <p:nvPicPr>
          <p:cNvPr id="3" name="Picture 2" descr="Rockaway.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38955" y="2315882"/>
            <a:ext cx="7789496" cy="4295144"/>
          </a:xfrm>
          <a:prstGeom prst="rect">
            <a:avLst/>
          </a:prstGeom>
          <a:ln>
            <a:solidFill>
              <a:schemeClr val="accent2"/>
            </a:solidFill>
          </a:ln>
          <a:effectLst>
            <a:innerShdw blurRad="63500" dist="50800">
              <a:prstClr val="black">
                <a:alpha val="50000"/>
              </a:prstClr>
            </a:innerShdw>
          </a:effectLst>
        </p:spPr>
      </p:pic>
      <p:pic>
        <p:nvPicPr>
          <p:cNvPr id="2" name="Picture 1" descr="Manhattan_to_Rockaway.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6990" y="228074"/>
            <a:ext cx="3086025" cy="3719855"/>
          </a:xfrm>
          <a:prstGeom prst="rect">
            <a:avLst/>
          </a:prstGeom>
          <a:ln>
            <a:solidFill>
              <a:schemeClr val="accent2"/>
            </a:solidFill>
          </a:ln>
          <a:effectLst>
            <a:innerShdw blurRad="63500" dist="50800" dir="2700000">
              <a:prstClr val="black">
                <a:alpha val="50000"/>
              </a:prstClr>
            </a:innerShdw>
          </a:effectLst>
        </p:spPr>
      </p:pic>
      <p:sp>
        <p:nvSpPr>
          <p:cNvPr id="7" name="TextBox 6"/>
          <p:cNvSpPr txBox="1"/>
          <p:nvPr/>
        </p:nvSpPr>
        <p:spPr>
          <a:xfrm>
            <a:off x="156963" y="6619772"/>
            <a:ext cx="8985267" cy="553998"/>
          </a:xfrm>
          <a:prstGeom prst="rect">
            <a:avLst/>
          </a:prstGeom>
          <a:noFill/>
        </p:spPr>
        <p:txBody>
          <a:bodyPr wrap="square" rtlCol="0">
            <a:spAutoFit/>
          </a:bodyPr>
          <a:lstStyle/>
          <a:p>
            <a:r>
              <a:rPr lang="en-US" sz="1100" dirty="0" smtClean="0">
                <a:solidFill>
                  <a:schemeClr val="tx2"/>
                </a:solidFill>
              </a:rPr>
              <a:t>Credit: Google Maps and Google Earth</a:t>
            </a:r>
          </a:p>
          <a:p>
            <a:r>
              <a:rPr lang="en-US" dirty="0" smtClean="0">
                <a:solidFill>
                  <a:srgbClr val="FFFFFF"/>
                </a:solidFill>
              </a:rPr>
              <a:t> </a:t>
            </a:r>
            <a:endParaRPr lang="en-US" dirty="0">
              <a:solidFill>
                <a:srgbClr val="FFFFFF"/>
              </a:solidFill>
            </a:endParaRPr>
          </a:p>
        </p:txBody>
      </p:sp>
      <p:pic>
        <p:nvPicPr>
          <p:cNvPr id="4" name="Picture 3" descr="october13.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987536" y="393895"/>
            <a:ext cx="2257669" cy="2326361"/>
          </a:xfrm>
          <a:prstGeom prst="rect">
            <a:avLst/>
          </a:prstGeom>
        </p:spPr>
      </p:pic>
      <p:grpSp>
        <p:nvGrpSpPr>
          <p:cNvPr id="8" name="Group 7"/>
          <p:cNvGrpSpPr/>
          <p:nvPr/>
        </p:nvGrpSpPr>
        <p:grpSpPr>
          <a:xfrm>
            <a:off x="7434775" y="228074"/>
            <a:ext cx="1536432" cy="784456"/>
            <a:chOff x="0" y="2091847"/>
            <a:chExt cx="2984947" cy="1989365"/>
          </a:xfrm>
        </p:grpSpPr>
        <p:sp>
          <p:nvSpPr>
            <p:cNvPr id="9" name="Rounded Rectangle 8"/>
            <p:cNvSpPr/>
            <p:nvPr/>
          </p:nvSpPr>
          <p:spPr>
            <a:xfrm>
              <a:off x="0" y="2091847"/>
              <a:ext cx="2984947" cy="1989365"/>
            </a:xfrm>
            <a:prstGeom prst="roundRect">
              <a:avLst/>
            </a:prstGeom>
            <a:solidFill>
              <a:srgbClr val="FFC000">
                <a:alpha val="9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97114" y="2188960"/>
              <a:ext cx="2790722" cy="1795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2800" kern="1200" dirty="0" smtClean="0"/>
                <a:t>Stage 2</a:t>
              </a:r>
            </a:p>
          </p:txBody>
        </p:sp>
      </p:grpSp>
    </p:spTree>
    <p:extLst>
      <p:ext uri="{BB962C8B-B14F-4D97-AF65-F5344CB8AC3E}">
        <p14:creationId xmlns:p14="http://schemas.microsoft.com/office/powerpoint/2010/main" xmlns="" val="45492998"/>
      </p:ext>
    </p:extLst>
  </p:cSld>
  <p:clrMapOvr>
    <a:masterClrMapping/>
  </p:clrMapOvr>
  <p:transition spd="slow" advClick="0" advTm="15000">
    <p:wipe/>
  </p:transition>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1153</TotalTime>
  <Words>1340</Words>
  <Application>Microsoft Office PowerPoint</Application>
  <PresentationFormat>On-screen Show (4:3)</PresentationFormat>
  <Paragraphs>141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Rosa Orlandini</dc:creator>
  <cp:lastModifiedBy>dsich2</cp:lastModifiedBy>
  <cp:revision>75</cp:revision>
  <dcterms:created xsi:type="dcterms:W3CDTF">2014-05-02T15:33:31Z</dcterms:created>
  <dcterms:modified xsi:type="dcterms:W3CDTF">2014-06-26T14:01:54Z</dcterms:modified>
</cp:coreProperties>
</file>