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1"/>
  </p:sldMasterIdLst>
  <p:notesMasterIdLst>
    <p:notesMasterId r:id="rId39"/>
  </p:notesMasterIdLst>
  <p:sldIdLst>
    <p:sldId id="256" r:id="rId2"/>
    <p:sldId id="258" r:id="rId3"/>
    <p:sldId id="297" r:id="rId4"/>
    <p:sldId id="259" r:id="rId5"/>
    <p:sldId id="261" r:id="rId6"/>
    <p:sldId id="315" r:id="rId7"/>
    <p:sldId id="327" r:id="rId8"/>
    <p:sldId id="326" r:id="rId9"/>
    <p:sldId id="268" r:id="rId10"/>
    <p:sldId id="298" r:id="rId11"/>
    <p:sldId id="337" r:id="rId12"/>
    <p:sldId id="299" r:id="rId13"/>
    <p:sldId id="332" r:id="rId14"/>
    <p:sldId id="330" r:id="rId15"/>
    <p:sldId id="333" r:id="rId16"/>
    <p:sldId id="331" r:id="rId17"/>
    <p:sldId id="316" r:id="rId18"/>
    <p:sldId id="319" r:id="rId19"/>
    <p:sldId id="320" r:id="rId20"/>
    <p:sldId id="321" r:id="rId21"/>
    <p:sldId id="322" r:id="rId22"/>
    <p:sldId id="323" r:id="rId23"/>
    <p:sldId id="335" r:id="rId24"/>
    <p:sldId id="340" r:id="rId25"/>
    <p:sldId id="342" r:id="rId26"/>
    <p:sldId id="345" r:id="rId27"/>
    <p:sldId id="343" r:id="rId28"/>
    <p:sldId id="347" r:id="rId29"/>
    <p:sldId id="312" r:id="rId30"/>
    <p:sldId id="348" r:id="rId31"/>
    <p:sldId id="300" r:id="rId32"/>
    <p:sldId id="349" r:id="rId33"/>
    <p:sldId id="301" r:id="rId34"/>
    <p:sldId id="350" r:id="rId35"/>
    <p:sldId id="338" r:id="rId36"/>
    <p:sldId id="262"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2" autoAdjust="0"/>
    <p:restoredTop sz="57143" autoAdjust="0"/>
  </p:normalViewPr>
  <p:slideViewPr>
    <p:cSldViewPr snapToGrid="0" showGuides="1">
      <p:cViewPr varScale="1">
        <p:scale>
          <a:sx n="30" d="100"/>
          <a:sy n="30" d="100"/>
        </p:scale>
        <p:origin x="-149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02" d="100"/>
          <a:sy n="102" d="100"/>
        </p:scale>
        <p:origin x="259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9AE0D-46E8-4CD3-B2B0-7040D608F842}" type="datetimeFigureOut">
              <a:rPr lang="en-US" smtClean="0"/>
              <a:t>5/22/2014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DAC81-38E6-4F03-9965-6DFA389ABA97}" type="slidenum">
              <a:rPr lang="en-US" smtClean="0"/>
              <a:t>‹#›</a:t>
            </a:fld>
            <a:endParaRPr lang="en-US"/>
          </a:p>
        </p:txBody>
      </p:sp>
    </p:spTree>
    <p:extLst>
      <p:ext uri="{BB962C8B-B14F-4D97-AF65-F5344CB8AC3E}">
        <p14:creationId xmlns:p14="http://schemas.microsoft.com/office/powerpoint/2010/main" val="143961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my name is Liz Johns and I want to talk to you today about creating a set of best practices in online learning for your library.  I’m going to use my project as an outline to help you go about developing your own best practices.  I’m not going to focus very much on what the “best practices” are, because a lot of that will become special to your library.  Instead, I want to show you how you can go about creating a set of best practices in developing online learning tools.  What the best practices are might be different for every person in this room, but the methodology of creating them can be the same.</a:t>
            </a:r>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1</a:t>
            </a:fld>
            <a:endParaRPr lang="en-US"/>
          </a:p>
        </p:txBody>
      </p:sp>
    </p:spTree>
    <p:extLst>
      <p:ext uri="{BB962C8B-B14F-4D97-AF65-F5344CB8AC3E}">
        <p14:creationId xmlns:p14="http://schemas.microsoft.com/office/powerpoint/2010/main" val="311144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most critical problem</a:t>
            </a:r>
            <a:r>
              <a:rPr lang="en-US" sz="1200" b="0" i="0" u="none" strike="noStrike" kern="1200" baseline="0" dirty="0" smtClean="0">
                <a:solidFill>
                  <a:schemeClr val="tx1"/>
                </a:solidFill>
                <a:effectLst/>
                <a:latin typeface="+mn-lt"/>
                <a:ea typeface="+mn-ea"/>
                <a:cs typeface="+mn-cs"/>
              </a:rPr>
              <a:t> was that our videos were grossly out of date.  We were about to begin designing a new library website, and some videos still featured the old website.</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We also encountered most of the other things I mentioned as well.  We had some tools that were repetitive, there was no standardization, and everything was a video.</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So I thought, okay, what do I do?  First, no expired videos.  Anything that used the old </a:t>
            </a:r>
            <a:r>
              <a:rPr lang="en-US" sz="1200" b="0" i="0" u="none" strike="noStrike" kern="1200" dirty="0" err="1" smtClean="0">
                <a:solidFill>
                  <a:schemeClr val="tx1"/>
                </a:solidFill>
                <a:effectLst/>
                <a:latin typeface="+mn-lt"/>
                <a:ea typeface="+mn-ea"/>
                <a:cs typeface="+mn-cs"/>
              </a:rPr>
              <a:t>old</a:t>
            </a:r>
            <a:r>
              <a:rPr lang="en-US" sz="1200" b="0" i="0" u="none" strike="noStrike" kern="1200" dirty="0" smtClean="0">
                <a:solidFill>
                  <a:schemeClr val="tx1"/>
                </a:solidFill>
                <a:effectLst/>
                <a:latin typeface="+mn-lt"/>
                <a:ea typeface="+mn-ea"/>
                <a:cs typeface="+mn-cs"/>
              </a:rPr>
              <a:t> website was removed,</a:t>
            </a:r>
            <a:r>
              <a:rPr lang="en-US" sz="1200" b="0" i="0" u="none" strike="noStrike" kern="1200" baseline="0" dirty="0" smtClean="0">
                <a:solidFill>
                  <a:schemeClr val="tx1"/>
                </a:solidFill>
                <a:effectLst/>
                <a:latin typeface="+mn-lt"/>
                <a:ea typeface="+mn-ea"/>
                <a:cs typeface="+mn-cs"/>
              </a:rPr>
              <a:t> even if we didn’t have anything to replace it with.  They were definitely not helping anyone at that point.</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CC7852-9E9A-49EC-A718-21609261CE77}" type="slidenum">
              <a:rPr lang="en-US" smtClean="0"/>
              <a:t>10</a:t>
            </a:fld>
            <a:endParaRPr lang="en-US"/>
          </a:p>
        </p:txBody>
      </p:sp>
    </p:spTree>
    <p:extLst>
      <p:ext uri="{BB962C8B-B14F-4D97-AF65-F5344CB8AC3E}">
        <p14:creationId xmlns:p14="http://schemas.microsoft.com/office/powerpoint/2010/main" val="201610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our tools were videos,</a:t>
            </a:r>
            <a:r>
              <a:rPr lang="en-US" baseline="0" dirty="0" smtClean="0"/>
              <a:t> so I had to deal with that first.  Before even looking at how they were created, we had to get them organized.  We had videos everywhere, and we first needed to decide where our content was going to go.</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decided</a:t>
            </a:r>
            <a:r>
              <a:rPr lang="en-US" baseline="0" dirty="0" smtClean="0"/>
              <a:t> that YouTube and Screencast.com best fit our needs.  </a:t>
            </a:r>
            <a:r>
              <a:rPr lang="en-US" dirty="0" smtClean="0"/>
              <a:t>YouTube</a:t>
            </a:r>
            <a:r>
              <a:rPr lang="en-US" baseline="0" dirty="0" smtClean="0"/>
              <a:t> for big impact videos only.  Librarians encouraged to create their own </a:t>
            </a:r>
            <a:r>
              <a:rPr lang="en-US" baseline="0" dirty="0" err="1" smtClean="0"/>
              <a:t>youtube</a:t>
            </a:r>
            <a:r>
              <a:rPr lang="en-US" baseline="0" dirty="0" smtClean="0"/>
              <a:t> or screencast accounts for low impact videos.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98DAC81-38E6-4F03-9965-6DFA389ABA97}" type="slidenum">
              <a:rPr lang="en-US" smtClean="0"/>
              <a:t>12</a:t>
            </a:fld>
            <a:endParaRPr lang="en-US"/>
          </a:p>
        </p:txBody>
      </p:sp>
    </p:spTree>
    <p:extLst>
      <p:ext uri="{BB962C8B-B14F-4D97-AF65-F5344CB8AC3E}">
        <p14:creationId xmlns:p14="http://schemas.microsoft.com/office/powerpoint/2010/main" val="134642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a:t>
            </a:r>
            <a:r>
              <a:rPr lang="en-US" baseline="0" dirty="0" smtClean="0"/>
              <a:t> helpful for the initial round of remaking tools, and for the future.  We have a list of what is most important and needs to be maintained more regularly.</a:t>
            </a:r>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14</a:t>
            </a:fld>
            <a:endParaRPr lang="en-US"/>
          </a:p>
        </p:txBody>
      </p:sp>
    </p:spTree>
    <p:extLst>
      <p:ext uri="{BB962C8B-B14F-4D97-AF65-F5344CB8AC3E}">
        <p14:creationId xmlns:p14="http://schemas.microsoft.com/office/powerpoint/2010/main" val="4238691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help when major things happen, like a web redesign, new search tool, etc.</a:t>
            </a:r>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15</a:t>
            </a:fld>
            <a:endParaRPr lang="en-US"/>
          </a:p>
        </p:txBody>
      </p:sp>
    </p:spTree>
    <p:extLst>
      <p:ext uri="{BB962C8B-B14F-4D97-AF65-F5344CB8AC3E}">
        <p14:creationId xmlns:p14="http://schemas.microsoft.com/office/powerpoint/2010/main" val="420596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Librarians love videos.  It’s cool, I get it.  But there is so much more out there, plus, videos aren’t always the best.</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8DAC81-38E6-4F03-9965-6DFA389ABA97}" type="slidenum">
              <a:rPr lang="en-US" smtClean="0"/>
              <a:t>16</a:t>
            </a:fld>
            <a:endParaRPr lang="en-US"/>
          </a:p>
        </p:txBody>
      </p:sp>
    </p:spTree>
    <p:extLst>
      <p:ext uri="{BB962C8B-B14F-4D97-AF65-F5344CB8AC3E}">
        <p14:creationId xmlns:p14="http://schemas.microsoft.com/office/powerpoint/2010/main" val="2132273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 2010 study showed that most students who only watched a video were unable to recreate the steps demonstrated (</a:t>
            </a:r>
            <a:r>
              <a:rPr lang="en-US" sz="1200" b="0" i="0" u="none" strike="noStrike" kern="1200" dirty="0" err="1" smtClean="0">
                <a:solidFill>
                  <a:schemeClr val="tx1"/>
                </a:solidFill>
                <a:effectLst/>
                <a:latin typeface="+mn-lt"/>
                <a:ea typeface="+mn-ea"/>
                <a:cs typeface="+mn-cs"/>
              </a:rPr>
              <a:t>Mestre</a:t>
            </a:r>
            <a:r>
              <a:rPr lang="en-US" sz="1200" b="0" i="0" u="none" strike="noStrike" kern="1200" dirty="0" smtClean="0">
                <a:solidFill>
                  <a:schemeClr val="tx1"/>
                </a:solidFill>
                <a:effectLst/>
                <a:latin typeface="+mn-lt"/>
                <a:ea typeface="+mn-ea"/>
                <a:cs typeface="+mn-cs"/>
              </a:rPr>
              <a:t> 2010, 821).  This indicates that videos are lacking something, and we need to at the very least, supplement them with alternative or supporting tools</a:t>
            </a:r>
            <a:r>
              <a:rPr lang="en-US" sz="1200" b="0" i="0" u="none" strike="noStrike" kern="1200" baseline="0" dirty="0" smtClean="0">
                <a:solidFill>
                  <a:schemeClr val="tx1"/>
                </a:solidFill>
                <a:effectLst/>
                <a:latin typeface="+mn-lt"/>
                <a:ea typeface="+mn-ea"/>
                <a:cs typeface="+mn-cs"/>
              </a:rPr>
              <a:t> to balance them 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Not everything can or should be taught through a video.  Think creatively to ensure that the content and audience is appropriate for the method of delivery.  Just because something </a:t>
            </a:r>
            <a:r>
              <a:rPr lang="en-US" sz="1200" b="0" i="1" kern="1200" dirty="0" smtClean="0">
                <a:solidFill>
                  <a:schemeClr val="tx1"/>
                </a:solidFill>
                <a:effectLst/>
                <a:latin typeface="+mn-lt"/>
                <a:ea typeface="+mn-ea"/>
                <a:cs typeface="+mn-cs"/>
              </a:rPr>
              <a:t>can </a:t>
            </a:r>
            <a:r>
              <a:rPr lang="en-US" sz="1200" b="0" i="0" kern="1200" dirty="0" smtClean="0">
                <a:solidFill>
                  <a:schemeClr val="tx1"/>
                </a:solidFill>
                <a:effectLst/>
                <a:latin typeface="+mn-lt"/>
                <a:ea typeface="+mn-ea"/>
                <a:cs typeface="+mn-cs"/>
              </a:rPr>
              <a:t>be done a certain way, doesn’t mean that it </a:t>
            </a:r>
            <a:r>
              <a:rPr lang="en-US" sz="1200" b="0" i="1" kern="1200" dirty="0" smtClean="0">
                <a:solidFill>
                  <a:schemeClr val="tx1"/>
                </a:solidFill>
                <a:effectLst/>
                <a:latin typeface="+mn-lt"/>
                <a:ea typeface="+mn-ea"/>
                <a:cs typeface="+mn-cs"/>
              </a:rPr>
              <a:t>should.  </a:t>
            </a:r>
            <a:r>
              <a:rPr lang="en-US" sz="1200" b="0" i="0" kern="1200" dirty="0" smtClean="0">
                <a:solidFill>
                  <a:schemeClr val="tx1"/>
                </a:solidFill>
                <a:effectLst/>
                <a:latin typeface="+mn-lt"/>
                <a:ea typeface="+mn-ea"/>
                <a:cs typeface="+mn-cs"/>
              </a:rPr>
              <a:t>What is the best media, or mix of media, to achieve the learning goals?  </a:t>
            </a:r>
            <a:endParaRPr lang="en-US" dirty="0" smtClean="0"/>
          </a:p>
        </p:txBody>
      </p:sp>
      <p:sp>
        <p:nvSpPr>
          <p:cNvPr id="4" name="Slide Number Placeholder 3"/>
          <p:cNvSpPr>
            <a:spLocks noGrp="1"/>
          </p:cNvSpPr>
          <p:nvPr>
            <p:ph type="sldNum" sz="quarter" idx="10"/>
          </p:nvPr>
        </p:nvSpPr>
        <p:spPr/>
        <p:txBody>
          <a:bodyPr/>
          <a:lstStyle/>
          <a:p>
            <a:fld id="{5ACC7852-9E9A-49EC-A718-21609261CE77}" type="slidenum">
              <a:rPr lang="en-US" smtClean="0"/>
              <a:t>17</a:t>
            </a:fld>
            <a:endParaRPr lang="en-US"/>
          </a:p>
        </p:txBody>
      </p:sp>
    </p:spTree>
    <p:extLst>
      <p:ext uri="{BB962C8B-B14F-4D97-AF65-F5344CB8AC3E}">
        <p14:creationId xmlns:p14="http://schemas.microsoft.com/office/powerpoint/2010/main" val="380467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a:t>
            </a:r>
            <a:r>
              <a:rPr lang="en-US" sz="1200" b="0" i="0" kern="1200" baseline="0" dirty="0" smtClean="0">
                <a:solidFill>
                  <a:schemeClr val="tx1"/>
                </a:solidFill>
                <a:effectLst/>
                <a:latin typeface="+mn-lt"/>
                <a:ea typeface="+mn-ea"/>
                <a:cs typeface="+mn-cs"/>
              </a:rPr>
              <a:t> example, we had two videos related to evaluating information, one on </a:t>
            </a:r>
            <a:r>
              <a:rPr lang="en-US" sz="1200" b="0" i="0" u="none" strike="noStrike" kern="1200" dirty="0" smtClean="0">
                <a:solidFill>
                  <a:schemeClr val="tx1"/>
                </a:solidFill>
                <a:effectLst/>
                <a:latin typeface="+mn-lt"/>
                <a:ea typeface="+mn-ea"/>
                <a:cs typeface="+mn-cs"/>
              </a:rPr>
              <a:t>how to evaluate websites, and one on how to identify scholarly articles.  How many of you have</a:t>
            </a:r>
            <a:r>
              <a:rPr lang="en-US" sz="1200" b="0" i="0" u="none" strike="noStrike" kern="1200" baseline="0" dirty="0" smtClean="0">
                <a:solidFill>
                  <a:schemeClr val="tx1"/>
                </a:solidFill>
                <a:effectLst/>
                <a:latin typeface="+mn-lt"/>
                <a:ea typeface="+mn-ea"/>
                <a:cs typeface="+mn-cs"/>
              </a:rPr>
              <a:t> videos that might be similar?</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Assessment of these tools indicated that the videos could be supplemented, or even replaced with a different multimedia</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that better addressed the learning outcomes. </a:t>
            </a:r>
            <a:endParaRPr lang="en-US" b="0" dirty="0" smtClean="0">
              <a:effectLst/>
            </a:endParaRPr>
          </a:p>
        </p:txBody>
      </p:sp>
      <p:sp>
        <p:nvSpPr>
          <p:cNvPr id="4" name="Slide Number Placeholder 3"/>
          <p:cNvSpPr>
            <a:spLocks noGrp="1"/>
          </p:cNvSpPr>
          <p:nvPr>
            <p:ph type="sldNum" sz="quarter" idx="10"/>
          </p:nvPr>
        </p:nvSpPr>
        <p:spPr/>
        <p:txBody>
          <a:bodyPr/>
          <a:lstStyle/>
          <a:p>
            <a:fld id="{5ACC7852-9E9A-49EC-A718-21609261CE77}" type="slidenum">
              <a:rPr lang="en-US" smtClean="0"/>
              <a:t>18</a:t>
            </a:fld>
            <a:endParaRPr lang="en-US"/>
          </a:p>
        </p:txBody>
      </p:sp>
    </p:spTree>
    <p:extLst>
      <p:ext uri="{BB962C8B-B14F-4D97-AF65-F5344CB8AC3E}">
        <p14:creationId xmlns:p14="http://schemas.microsoft.com/office/powerpoint/2010/main" val="3375813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 we created a plan</a:t>
            </a:r>
            <a:r>
              <a:rPr lang="en-US" sz="1200" b="0" i="0" u="none" strike="noStrike" kern="1200" baseline="0" dirty="0" smtClean="0">
                <a:solidFill>
                  <a:schemeClr val="tx1"/>
                </a:solidFill>
                <a:effectLst/>
                <a:latin typeface="+mn-lt"/>
                <a:ea typeface="+mn-ea"/>
                <a:cs typeface="+mn-cs"/>
              </a:rPr>
              <a:t> to address the idea of evaluating information with multiple tools, and we created hover maps, </a:t>
            </a:r>
            <a:r>
              <a:rPr lang="en-US" sz="1200" b="0" i="0" u="none" strike="noStrike" kern="1200" baseline="0" dirty="0" err="1" smtClean="0">
                <a:solidFill>
                  <a:schemeClr val="tx1"/>
                </a:solidFill>
                <a:effectLst/>
                <a:latin typeface="+mn-lt"/>
                <a:ea typeface="+mn-ea"/>
                <a:cs typeface="+mn-cs"/>
              </a:rPr>
              <a:t>infographics</a:t>
            </a:r>
            <a:r>
              <a:rPr lang="en-US" sz="1200" b="0" i="0" u="none" strike="noStrike" kern="1200" baseline="0" dirty="0" smtClean="0">
                <a:solidFill>
                  <a:schemeClr val="tx1"/>
                </a:solidFill>
                <a:effectLst/>
                <a:latin typeface="+mn-lt"/>
                <a:ea typeface="+mn-ea"/>
                <a:cs typeface="+mn-cs"/>
              </a:rPr>
              <a:t>, and games to work with the videos.</a:t>
            </a:r>
            <a:endParaRPr lang="en-US" b="0" dirty="0" smtClean="0">
              <a:effectLst/>
            </a:endParaRPr>
          </a:p>
        </p:txBody>
      </p:sp>
      <p:sp>
        <p:nvSpPr>
          <p:cNvPr id="4" name="Slide Number Placeholder 3"/>
          <p:cNvSpPr>
            <a:spLocks noGrp="1"/>
          </p:cNvSpPr>
          <p:nvPr>
            <p:ph type="sldNum" sz="quarter" idx="10"/>
          </p:nvPr>
        </p:nvSpPr>
        <p:spPr/>
        <p:txBody>
          <a:bodyPr/>
          <a:lstStyle/>
          <a:p>
            <a:fld id="{5ACC7852-9E9A-49EC-A718-21609261CE77}" type="slidenum">
              <a:rPr lang="en-US" smtClean="0"/>
              <a:t>19</a:t>
            </a:fld>
            <a:endParaRPr lang="en-US"/>
          </a:p>
        </p:txBody>
      </p:sp>
    </p:spTree>
    <p:extLst>
      <p:ext uri="{BB962C8B-B14F-4D97-AF65-F5344CB8AC3E}">
        <p14:creationId xmlns:p14="http://schemas.microsoft.com/office/powerpoint/2010/main" val="2902035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Hover maps are files that have “hot spots” or areas that light up, change color, or display a pop up when a mouse is hovered over them.  These tools will engage users, and allow users to actually practice,</a:t>
            </a:r>
            <a:r>
              <a:rPr lang="en-US" sz="1200" b="0" i="0" u="none" strike="noStrike" kern="1200" baseline="0" dirty="0" smtClean="0">
                <a:solidFill>
                  <a:schemeClr val="tx1"/>
                </a:solidFill>
                <a:effectLst/>
                <a:latin typeface="+mn-lt"/>
                <a:ea typeface="+mn-ea"/>
                <a:cs typeface="+mn-cs"/>
              </a:rPr>
              <a:t> and learn on their own.</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This hover map gives basic tips</a:t>
            </a:r>
            <a:r>
              <a:rPr lang="en-US" sz="1200" b="0" i="0" u="none" strike="noStrike" kern="1200" baseline="0" dirty="0" smtClean="0">
                <a:solidFill>
                  <a:schemeClr val="tx1"/>
                </a:solidFill>
                <a:effectLst/>
                <a:latin typeface="+mn-lt"/>
                <a:ea typeface="+mn-ea"/>
                <a:cs typeface="+mn-cs"/>
              </a:rPr>
              <a:t> on how to spot a book review, and can serve as a stand-alone learning tool, or, since today we want to talk about coordinated online learning tools, can work in conjunction with something like an </a:t>
            </a:r>
            <a:r>
              <a:rPr lang="en-US" sz="1200" b="0" i="0" u="none" strike="noStrike" kern="1200" baseline="0" dirty="0" err="1" smtClean="0">
                <a:solidFill>
                  <a:schemeClr val="tx1"/>
                </a:solidFill>
                <a:effectLst/>
                <a:latin typeface="+mn-lt"/>
                <a:ea typeface="+mn-ea"/>
                <a:cs typeface="+mn-cs"/>
              </a:rPr>
              <a:t>infographic</a:t>
            </a:r>
            <a:r>
              <a:rPr lang="en-US" sz="1200" b="0" i="0" u="none" strike="noStrike" kern="1200" baseline="0" dirty="0" smtClean="0">
                <a:solidFill>
                  <a:schemeClr val="tx1"/>
                </a:solidFill>
                <a:effectLst/>
                <a:latin typeface="+mn-lt"/>
                <a:ea typeface="+mn-ea"/>
                <a:cs typeface="+mn-cs"/>
              </a:rPr>
              <a:t>,</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CC7852-9E9A-49EC-A718-21609261CE77}" type="slidenum">
              <a:rPr lang="en-US" smtClean="0"/>
              <a:t>20</a:t>
            </a:fld>
            <a:endParaRPr lang="en-US"/>
          </a:p>
        </p:txBody>
      </p:sp>
    </p:spTree>
    <p:extLst>
      <p:ext uri="{BB962C8B-B14F-4D97-AF65-F5344CB8AC3E}">
        <p14:creationId xmlns:p14="http://schemas.microsoft.com/office/powerpoint/2010/main" val="1503417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Like this, which allows you to provide information as a combination</a:t>
            </a:r>
            <a:r>
              <a:rPr lang="en-US" sz="1200" b="0" i="0" u="none" strike="noStrike" kern="1200" baseline="0" dirty="0" smtClean="0">
                <a:solidFill>
                  <a:schemeClr val="tx1"/>
                </a:solidFill>
                <a:effectLst/>
                <a:latin typeface="+mn-lt"/>
                <a:ea typeface="+mn-ea"/>
                <a:cs typeface="+mn-cs"/>
              </a:rPr>
              <a:t> of visuals and text.  Assigning visuals to text will help users understand information more quickly and easily.  </a:t>
            </a:r>
            <a:r>
              <a:rPr lang="en-US" sz="1200" b="0" i="0" u="none" strike="noStrike" kern="1200" dirty="0" smtClean="0">
                <a:solidFill>
                  <a:schemeClr val="tx1"/>
                </a:solidFill>
                <a:effectLst/>
                <a:latin typeface="+mn-lt"/>
                <a:ea typeface="+mn-ea"/>
                <a:cs typeface="+mn-cs"/>
              </a:rPr>
              <a:t>Infographics are an interesting way to present content,</a:t>
            </a:r>
            <a:r>
              <a:rPr lang="en-US" sz="1200" b="0" i="0" u="none" strike="noStrike" kern="1200" baseline="0" dirty="0" smtClean="0">
                <a:solidFill>
                  <a:schemeClr val="tx1"/>
                </a:solidFill>
                <a:effectLst/>
                <a:latin typeface="+mn-lt"/>
                <a:ea typeface="+mn-ea"/>
                <a:cs typeface="+mn-cs"/>
              </a:rPr>
              <a:t> and t</a:t>
            </a:r>
            <a:r>
              <a:rPr lang="en-US" sz="1200" b="0" i="0" u="none" strike="noStrike" kern="1200" dirty="0" smtClean="0">
                <a:solidFill>
                  <a:schemeClr val="tx1"/>
                </a:solidFill>
                <a:effectLst/>
                <a:latin typeface="+mn-lt"/>
                <a:ea typeface="+mn-ea"/>
                <a:cs typeface="+mn-cs"/>
              </a:rPr>
              <a:t>hey are flexible in that they can be used on a PPT slide, printed as a handout, or viewed online, all with the same effect.</a:t>
            </a:r>
          </a:p>
          <a:p>
            <a:pPr rtl="0"/>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To take your </a:t>
            </a:r>
            <a:r>
              <a:rPr lang="en-US" sz="1200" b="0" i="0" u="none" strike="noStrike" kern="1200" dirty="0" err="1" smtClean="0">
                <a:solidFill>
                  <a:schemeClr val="tx1"/>
                </a:solidFill>
                <a:effectLst/>
                <a:latin typeface="+mn-lt"/>
                <a:ea typeface="+mn-ea"/>
                <a:cs typeface="+mn-cs"/>
              </a:rPr>
              <a:t>infographics</a:t>
            </a:r>
            <a:r>
              <a:rPr lang="en-US" sz="1200" b="0" i="0" u="none" strike="noStrike" kern="1200" dirty="0" smtClean="0">
                <a:solidFill>
                  <a:schemeClr val="tx1"/>
                </a:solidFill>
                <a:effectLst/>
                <a:latin typeface="+mn-lt"/>
                <a:ea typeface="+mn-ea"/>
                <a:cs typeface="+mn-cs"/>
              </a:rPr>
              <a:t> a step further, you can incorporate videos, turning this static media into animated media.</a:t>
            </a:r>
            <a:r>
              <a:rPr lang="en-US" sz="1200" b="0" i="0" u="none" strike="noStrike" kern="1200" baseline="0" dirty="0" smtClean="0">
                <a:solidFill>
                  <a:schemeClr val="tx1"/>
                </a:solidFill>
                <a:effectLst/>
                <a:latin typeface="+mn-lt"/>
                <a:ea typeface="+mn-ea"/>
                <a:cs typeface="+mn-cs"/>
              </a:rPr>
              <a:t>  You could even turn this into a hover map if you wanted to provide more information. </a:t>
            </a:r>
          </a:p>
        </p:txBody>
      </p:sp>
      <p:sp>
        <p:nvSpPr>
          <p:cNvPr id="4" name="Slide Number Placeholder 3"/>
          <p:cNvSpPr>
            <a:spLocks noGrp="1"/>
          </p:cNvSpPr>
          <p:nvPr>
            <p:ph type="sldNum" sz="quarter" idx="10"/>
          </p:nvPr>
        </p:nvSpPr>
        <p:spPr/>
        <p:txBody>
          <a:bodyPr/>
          <a:lstStyle/>
          <a:p>
            <a:fld id="{5ACC7852-9E9A-49EC-A718-21609261CE77}" type="slidenum">
              <a:rPr lang="en-US" smtClean="0"/>
              <a:t>21</a:t>
            </a:fld>
            <a:endParaRPr lang="en-US"/>
          </a:p>
        </p:txBody>
      </p:sp>
    </p:spTree>
    <p:extLst>
      <p:ext uri="{BB962C8B-B14F-4D97-AF65-F5344CB8AC3E}">
        <p14:creationId xmlns:p14="http://schemas.microsoft.com/office/powerpoint/2010/main" val="54627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make sure that our learning tools stay relevant</a:t>
            </a:r>
            <a:r>
              <a:rPr lang="en-US" baseline="0" dirty="0" smtClean="0"/>
              <a:t> and meaningful to our users.  Your users will be different from my users, which is why our sets of best practices will be unique.  Developing online learning tools can be pretty difficult.  The rapid change in technology and information resources can make your tools go out of date pretty rapidly.   If you have any online learning tools from 2009 up on your website, they are probably not the best tools for your users.</a:t>
            </a:r>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2</a:t>
            </a:fld>
            <a:endParaRPr lang="en-US"/>
          </a:p>
        </p:txBody>
      </p:sp>
    </p:spTree>
    <p:extLst>
      <p:ext uri="{BB962C8B-B14F-4D97-AF65-F5344CB8AC3E}">
        <p14:creationId xmlns:p14="http://schemas.microsoft.com/office/powerpoint/2010/main" val="177444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You can also consider creating games that help students practice skills.  So what we will eventually end up with at VCU (once I finish), is a set of tools that work together.</a:t>
            </a:r>
            <a:endParaRPr lang="en-US" b="0" dirty="0" smtClean="0">
              <a:effectLst/>
            </a:endParaRPr>
          </a:p>
        </p:txBody>
      </p:sp>
      <p:sp>
        <p:nvSpPr>
          <p:cNvPr id="4" name="Slide Number Placeholder 3"/>
          <p:cNvSpPr>
            <a:spLocks noGrp="1"/>
          </p:cNvSpPr>
          <p:nvPr>
            <p:ph type="sldNum" sz="quarter" idx="10"/>
          </p:nvPr>
        </p:nvSpPr>
        <p:spPr/>
        <p:txBody>
          <a:bodyPr/>
          <a:lstStyle/>
          <a:p>
            <a:fld id="{5ACC7852-9E9A-49EC-A718-21609261CE77}" type="slidenum">
              <a:rPr lang="en-US" smtClean="0"/>
              <a:t>22</a:t>
            </a:fld>
            <a:endParaRPr lang="en-US"/>
          </a:p>
        </p:txBody>
      </p:sp>
    </p:spTree>
    <p:extLst>
      <p:ext uri="{BB962C8B-B14F-4D97-AF65-F5344CB8AC3E}">
        <p14:creationId xmlns:p14="http://schemas.microsoft.com/office/powerpoint/2010/main" val="2324564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CC7852-9E9A-49EC-A718-21609261CE77}" type="slidenum">
              <a:rPr lang="en-US" smtClean="0"/>
              <a:t>24</a:t>
            </a:fld>
            <a:endParaRPr lang="en-US"/>
          </a:p>
        </p:txBody>
      </p:sp>
    </p:spTree>
    <p:extLst>
      <p:ext uri="{BB962C8B-B14F-4D97-AF65-F5344CB8AC3E}">
        <p14:creationId xmlns:p14="http://schemas.microsoft.com/office/powerpoint/2010/main" val="3804679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referring</a:t>
            </a:r>
            <a:r>
              <a:rPr lang="en-US" baseline="0" dirty="0" smtClean="0"/>
              <a:t> to your university’s branding guidelines as a quick and easy way to set some standards</a:t>
            </a:r>
            <a:endParaRPr lang="en-US" dirty="0" smtClean="0"/>
          </a:p>
        </p:txBody>
      </p:sp>
      <p:sp>
        <p:nvSpPr>
          <p:cNvPr id="4" name="Slide Number Placeholder 3"/>
          <p:cNvSpPr>
            <a:spLocks noGrp="1"/>
          </p:cNvSpPr>
          <p:nvPr>
            <p:ph type="sldNum" sz="quarter" idx="10"/>
          </p:nvPr>
        </p:nvSpPr>
        <p:spPr/>
        <p:txBody>
          <a:bodyPr/>
          <a:lstStyle/>
          <a:p>
            <a:fld id="{998DAC81-38E6-4F03-9965-6DFA389ABA97}" type="slidenum">
              <a:rPr lang="en-US" smtClean="0"/>
              <a:t>25</a:t>
            </a:fld>
            <a:endParaRPr lang="en-US"/>
          </a:p>
        </p:txBody>
      </p:sp>
    </p:spTree>
    <p:extLst>
      <p:ext uri="{BB962C8B-B14F-4D97-AF65-F5344CB8AC3E}">
        <p14:creationId xmlns:p14="http://schemas.microsoft.com/office/powerpoint/2010/main" val="1341389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help when major things happen, like a web redesign, new search tool, etc.</a:t>
            </a:r>
          </a:p>
          <a:p>
            <a:endParaRPr lang="en-US" baseline="0" dirty="0" smtClean="0"/>
          </a:p>
          <a:p>
            <a:r>
              <a:rPr lang="en-US" baseline="0" dirty="0" smtClean="0"/>
              <a:t>Show example: http://wp.vcu.edu/libstaff/creating-a-video/</a:t>
            </a:r>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26</a:t>
            </a:fld>
            <a:endParaRPr lang="en-US"/>
          </a:p>
        </p:txBody>
      </p:sp>
    </p:spTree>
    <p:extLst>
      <p:ext uri="{BB962C8B-B14F-4D97-AF65-F5344CB8AC3E}">
        <p14:creationId xmlns:p14="http://schemas.microsoft.com/office/powerpoint/2010/main" val="4205965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things for you to worry about</a:t>
            </a:r>
            <a:r>
              <a:rPr lang="en-US" baseline="0" dirty="0" smtClean="0"/>
              <a:t> in training.</a:t>
            </a:r>
          </a:p>
          <a:p>
            <a:endParaRPr lang="en-US" baseline="0" dirty="0" smtClean="0"/>
          </a:p>
          <a:p>
            <a:r>
              <a:rPr lang="en-US" baseline="0" dirty="0" smtClean="0"/>
              <a:t>Processes – scriptwriting, recording audio separately, and before recording the screen.</a:t>
            </a:r>
          </a:p>
          <a:p>
            <a:endParaRPr lang="en-US" baseline="0" dirty="0" smtClean="0"/>
          </a:p>
          <a:p>
            <a:r>
              <a:rPr lang="en-US" baseline="0" dirty="0" smtClean="0"/>
              <a:t>Using the same software allows you to ensure that certain accessibility guidelines are followed, as does script writing.  Standardized language also helps with accessibility, and is helpful in general to anyone, really.</a:t>
            </a:r>
            <a:endParaRPr lang="en-US" dirty="0" smtClean="0"/>
          </a:p>
          <a:p>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27</a:t>
            </a:fld>
            <a:endParaRPr lang="en-US"/>
          </a:p>
        </p:txBody>
      </p:sp>
    </p:spTree>
    <p:extLst>
      <p:ext uri="{BB962C8B-B14F-4D97-AF65-F5344CB8AC3E}">
        <p14:creationId xmlns:p14="http://schemas.microsoft.com/office/powerpoint/2010/main" val="1783003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help when major things happen, like a web redesign, new search tool, etc.</a:t>
            </a:r>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28</a:t>
            </a:fld>
            <a:endParaRPr lang="en-US"/>
          </a:p>
        </p:txBody>
      </p:sp>
    </p:spTree>
    <p:extLst>
      <p:ext uri="{BB962C8B-B14F-4D97-AF65-F5344CB8AC3E}">
        <p14:creationId xmlns:p14="http://schemas.microsoft.com/office/powerpoint/2010/main" val="4205965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help when major things happen, like a web redesign, new search tool, etc.</a:t>
            </a:r>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30</a:t>
            </a:fld>
            <a:endParaRPr lang="en-US"/>
          </a:p>
        </p:txBody>
      </p:sp>
    </p:spTree>
    <p:extLst>
      <p:ext uri="{BB962C8B-B14F-4D97-AF65-F5344CB8AC3E}">
        <p14:creationId xmlns:p14="http://schemas.microsoft.com/office/powerpoint/2010/main" val="420596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Workshops, individual</a:t>
            </a:r>
            <a:r>
              <a:rPr lang="en-US" baseline="0" dirty="0" smtClean="0"/>
              <a:t> consults with librarians.</a:t>
            </a:r>
          </a:p>
          <a:p>
            <a:endParaRPr lang="en-US" baseline="0" dirty="0" smtClean="0"/>
          </a:p>
          <a:p>
            <a:r>
              <a:rPr lang="en-US" baseline="0" dirty="0" smtClean="0"/>
              <a:t>All the information is easily accessible to our staff at all times.</a:t>
            </a:r>
          </a:p>
          <a:p>
            <a:endParaRPr lang="en-US" baseline="0" dirty="0" smtClean="0"/>
          </a:p>
          <a:p>
            <a:r>
              <a:rPr lang="en-US" baseline="0" dirty="0" smtClean="0"/>
              <a:t>Starting an online learning blog on our staff website.</a:t>
            </a:r>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31</a:t>
            </a:fld>
            <a:endParaRPr lang="en-US"/>
          </a:p>
        </p:txBody>
      </p:sp>
    </p:spTree>
    <p:extLst>
      <p:ext uri="{BB962C8B-B14F-4D97-AF65-F5344CB8AC3E}">
        <p14:creationId xmlns:p14="http://schemas.microsoft.com/office/powerpoint/2010/main" val="1268387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32</a:t>
            </a:fld>
            <a:endParaRPr lang="en-US"/>
          </a:p>
        </p:txBody>
      </p:sp>
    </p:spTree>
    <p:extLst>
      <p:ext uri="{BB962C8B-B14F-4D97-AF65-F5344CB8AC3E}">
        <p14:creationId xmlns:p14="http://schemas.microsoft.com/office/powerpoint/2010/main" val="4205965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online learning blog on our</a:t>
            </a:r>
            <a:r>
              <a:rPr lang="en-US" baseline="0" dirty="0" smtClean="0"/>
              <a:t> staff web features new examples, changes, current trends, new things to consider, or just reminders of what’s in the guidelines.</a:t>
            </a:r>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33</a:t>
            </a:fld>
            <a:endParaRPr lang="en-US"/>
          </a:p>
        </p:txBody>
      </p:sp>
    </p:spTree>
    <p:extLst>
      <p:ext uri="{BB962C8B-B14F-4D97-AF65-F5344CB8AC3E}">
        <p14:creationId xmlns:p14="http://schemas.microsoft.com/office/powerpoint/2010/main" val="240740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second thing</a:t>
            </a:r>
            <a:r>
              <a:rPr lang="en-US" sz="1200" b="0" i="0" u="none" strike="noStrike" kern="1200" baseline="0" dirty="0" smtClean="0">
                <a:solidFill>
                  <a:schemeClr val="tx1"/>
                </a:solidFill>
                <a:effectLst/>
                <a:latin typeface="+mn-lt"/>
                <a:ea typeface="+mn-ea"/>
                <a:cs typeface="+mn-cs"/>
              </a:rPr>
              <a:t> that might happen is that you have too many tools, </a:t>
            </a:r>
            <a:r>
              <a:rPr lang="en-US" baseline="0" dirty="0" smtClean="0"/>
              <a:t>which can cause numerous problems such as an information overload, and unorganized learning tools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998DAC81-38E6-4F03-9965-6DFA389ABA97}" type="slidenum">
              <a:rPr lang="en-US" smtClean="0"/>
              <a:t>3</a:t>
            </a:fld>
            <a:endParaRPr lang="en-US"/>
          </a:p>
        </p:txBody>
      </p:sp>
    </p:spTree>
    <p:extLst>
      <p:ext uri="{BB962C8B-B14F-4D97-AF65-F5344CB8AC3E}">
        <p14:creationId xmlns:p14="http://schemas.microsoft.com/office/powerpoint/2010/main" val="1703778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34</a:t>
            </a:fld>
            <a:endParaRPr lang="en-US"/>
          </a:p>
        </p:txBody>
      </p:sp>
    </p:spTree>
    <p:extLst>
      <p:ext uri="{BB962C8B-B14F-4D97-AF65-F5344CB8AC3E}">
        <p14:creationId xmlns:p14="http://schemas.microsoft.com/office/powerpoint/2010/main" val="4205965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Creating</a:t>
            </a:r>
            <a:r>
              <a:rPr lang="en-US" baseline="0" dirty="0" smtClean="0"/>
              <a:t> best practices is helpful to both you and your students.  </a:t>
            </a:r>
            <a:r>
              <a:rPr lang="en-US" dirty="0" smtClean="0"/>
              <a:t>We don’t want our students feeling like this when they are</a:t>
            </a:r>
            <a:r>
              <a:rPr lang="en-US" baseline="0" dirty="0" smtClean="0"/>
              <a:t> engaging with our online learning tools, so create your own set of best practices to help develop an online learning program that really is beneficial to your users.</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CC7852-9E9A-49EC-A718-21609261CE77}" type="slidenum">
              <a:rPr lang="en-US" smtClean="0"/>
              <a:t>36</a:t>
            </a:fld>
            <a:endParaRPr lang="en-US"/>
          </a:p>
        </p:txBody>
      </p:sp>
    </p:spTree>
    <p:extLst>
      <p:ext uri="{BB962C8B-B14F-4D97-AF65-F5344CB8AC3E}">
        <p14:creationId xmlns:p14="http://schemas.microsoft.com/office/powerpoint/2010/main" val="954098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76D150-69B1-4EC6-A084-7B3DEE68F468}" type="slidenum">
              <a:rPr lang="en-US" smtClean="0"/>
              <a:pPr/>
              <a:t>37</a:t>
            </a:fld>
            <a:endParaRPr lang="en-US"/>
          </a:p>
        </p:txBody>
      </p:sp>
    </p:spTree>
    <p:extLst>
      <p:ext uri="{BB962C8B-B14F-4D97-AF65-F5344CB8AC3E}">
        <p14:creationId xmlns:p14="http://schemas.microsoft.com/office/powerpoint/2010/main" val="330774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Lastly, and a lack of standardization and coordination can cause your tools to be confusing, repetitive, and even low-quality.</a:t>
            </a:r>
            <a:endParaRPr lang="en-US" dirty="0" smtClean="0"/>
          </a:p>
        </p:txBody>
      </p:sp>
      <p:sp>
        <p:nvSpPr>
          <p:cNvPr id="4" name="Slide Number Placeholder 3"/>
          <p:cNvSpPr>
            <a:spLocks noGrp="1"/>
          </p:cNvSpPr>
          <p:nvPr>
            <p:ph type="sldNum" sz="quarter" idx="10"/>
          </p:nvPr>
        </p:nvSpPr>
        <p:spPr/>
        <p:txBody>
          <a:bodyPr/>
          <a:lstStyle/>
          <a:p>
            <a:fld id="{998DAC81-38E6-4F03-9965-6DFA389ABA97}" type="slidenum">
              <a:rPr lang="en-US" smtClean="0"/>
              <a:t>4</a:t>
            </a:fld>
            <a:endParaRPr lang="en-US"/>
          </a:p>
        </p:txBody>
      </p:sp>
    </p:spTree>
    <p:extLst>
      <p:ext uri="{BB962C8B-B14F-4D97-AF65-F5344CB8AC3E}">
        <p14:creationId xmlns:p14="http://schemas.microsoft.com/office/powerpoint/2010/main" val="398014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CC7852-9E9A-49EC-A718-21609261CE77}" type="slidenum">
              <a:rPr lang="en-US" smtClean="0"/>
              <a:t>5</a:t>
            </a:fld>
            <a:endParaRPr lang="en-US"/>
          </a:p>
        </p:txBody>
      </p:sp>
    </p:spTree>
    <p:extLst>
      <p:ext uri="{BB962C8B-B14F-4D97-AF65-F5344CB8AC3E}">
        <p14:creationId xmlns:p14="http://schemas.microsoft.com/office/powerpoint/2010/main" val="5681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98DAC81-38E6-4F03-9965-6DFA389ABA97}" type="slidenum">
              <a:rPr lang="en-US" smtClean="0"/>
              <a:t>6</a:t>
            </a:fld>
            <a:endParaRPr lang="en-US"/>
          </a:p>
        </p:txBody>
      </p:sp>
    </p:spTree>
    <p:extLst>
      <p:ext uri="{BB962C8B-B14F-4D97-AF65-F5344CB8AC3E}">
        <p14:creationId xmlns:p14="http://schemas.microsoft.com/office/powerpoint/2010/main" val="398014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problem</a:t>
            </a:r>
            <a:r>
              <a:rPr lang="en-US" baseline="0" dirty="0" smtClean="0"/>
              <a:t> is that all your tools might be the same medium.  Anyone have any kind of online learning tool besides videos?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I’ll get more into this a little later.</a:t>
            </a:r>
            <a:endParaRPr lang="en-US" dirty="0" smtClean="0"/>
          </a:p>
        </p:txBody>
      </p:sp>
      <p:sp>
        <p:nvSpPr>
          <p:cNvPr id="4" name="Slide Number Placeholder 3"/>
          <p:cNvSpPr>
            <a:spLocks noGrp="1"/>
          </p:cNvSpPr>
          <p:nvPr>
            <p:ph type="sldNum" sz="quarter" idx="10"/>
          </p:nvPr>
        </p:nvSpPr>
        <p:spPr/>
        <p:txBody>
          <a:bodyPr/>
          <a:lstStyle/>
          <a:p>
            <a:fld id="{998DAC81-38E6-4F03-9965-6DFA389ABA97}" type="slidenum">
              <a:rPr lang="en-US" smtClean="0"/>
              <a:t>7</a:t>
            </a:fld>
            <a:endParaRPr lang="en-US"/>
          </a:p>
        </p:txBody>
      </p:sp>
    </p:spTree>
    <p:extLst>
      <p:ext uri="{BB962C8B-B14F-4D97-AF65-F5344CB8AC3E}">
        <p14:creationId xmlns:p14="http://schemas.microsoft.com/office/powerpoint/2010/main" val="1703778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lots of different problems we can encounter.  Is there anything I didn’t mention?</a:t>
            </a:r>
            <a:endParaRPr lang="en-US" dirty="0" smtClean="0"/>
          </a:p>
          <a:p>
            <a:endParaRPr lang="en-US" dirty="0" smtClean="0"/>
          </a:p>
          <a:p>
            <a:r>
              <a:rPr lang="en-US" dirty="0" smtClean="0"/>
              <a:t>What are some of your problems</a:t>
            </a:r>
            <a:r>
              <a:rPr lang="en-US" baseline="0" dirty="0" smtClean="0"/>
              <a:t> in developing online learning tools?</a:t>
            </a:r>
            <a:endParaRPr lang="en-US" dirty="0"/>
          </a:p>
        </p:txBody>
      </p:sp>
      <p:sp>
        <p:nvSpPr>
          <p:cNvPr id="4" name="Slide Number Placeholder 3"/>
          <p:cNvSpPr>
            <a:spLocks noGrp="1"/>
          </p:cNvSpPr>
          <p:nvPr>
            <p:ph type="sldNum" sz="quarter" idx="10"/>
          </p:nvPr>
        </p:nvSpPr>
        <p:spPr/>
        <p:txBody>
          <a:bodyPr/>
          <a:lstStyle/>
          <a:p>
            <a:fld id="{998DAC81-38E6-4F03-9965-6DFA389ABA97}" type="slidenum">
              <a:rPr lang="en-US" smtClean="0"/>
              <a:t>8</a:t>
            </a:fld>
            <a:endParaRPr lang="en-US"/>
          </a:p>
        </p:txBody>
      </p:sp>
    </p:spTree>
    <p:extLst>
      <p:ext uri="{BB962C8B-B14F-4D97-AF65-F5344CB8AC3E}">
        <p14:creationId xmlns:p14="http://schemas.microsoft.com/office/powerpoint/2010/main" val="23919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So</a:t>
            </a:r>
            <a:r>
              <a:rPr lang="en-US" sz="1200" b="0" i="0" u="none" strike="noStrike" kern="1200" baseline="0" dirty="0" smtClean="0">
                <a:solidFill>
                  <a:schemeClr val="tx1"/>
                </a:solidFill>
                <a:effectLst/>
                <a:latin typeface="+mn-lt"/>
                <a:ea typeface="+mn-ea"/>
                <a:cs typeface="+mn-cs"/>
              </a:rPr>
              <a:t> what makes “good” online learning programs?</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want to create some variety</a:t>
            </a:r>
            <a:r>
              <a:rPr lang="en-US" sz="1200" b="0" i="0" u="none" strike="noStrike" kern="1200" baseline="0" dirty="0" smtClean="0">
                <a:solidFill>
                  <a:schemeClr val="tx1"/>
                </a:solidFill>
                <a:effectLst/>
                <a:latin typeface="+mn-lt"/>
                <a:ea typeface="+mn-ea"/>
                <a:cs typeface="+mn-cs"/>
              </a:rPr>
              <a:t> and provide </a:t>
            </a:r>
            <a:r>
              <a:rPr lang="en-US" sz="1200" b="0" i="0" u="none" strike="noStrike" kern="1200" dirty="0" smtClean="0">
                <a:solidFill>
                  <a:schemeClr val="tx1"/>
                </a:solidFill>
                <a:effectLst/>
                <a:latin typeface="+mn-lt"/>
                <a:ea typeface="+mn-ea"/>
                <a:cs typeface="+mn-cs"/>
              </a:rPr>
              <a:t>tools that are up</a:t>
            </a:r>
            <a:r>
              <a:rPr lang="en-US" sz="1200" b="0" i="0" u="none" strike="noStrike" kern="1200" baseline="0" dirty="0" smtClean="0">
                <a:solidFill>
                  <a:schemeClr val="tx1"/>
                </a:solidFill>
                <a:effectLst/>
                <a:latin typeface="+mn-lt"/>
                <a:ea typeface="+mn-ea"/>
                <a:cs typeface="+mn-cs"/>
              </a:rPr>
              <a:t> to date, </a:t>
            </a:r>
            <a:r>
              <a:rPr lang="en-US" sz="1200" b="0" i="0" u="none" strike="noStrike" kern="1200" dirty="0" smtClean="0">
                <a:solidFill>
                  <a:schemeClr val="tx1"/>
                </a:solidFill>
                <a:effectLst/>
                <a:latin typeface="+mn-lt"/>
                <a:ea typeface="+mn-ea"/>
                <a:cs typeface="+mn-cs"/>
              </a:rPr>
              <a:t>facilitate active learning, complement each other, and address information literacy skills in a strategic and coordinated way.</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With</a:t>
            </a:r>
            <a:r>
              <a:rPr lang="en-US" sz="1200" b="0" i="0" u="none" strike="noStrike" kern="1200" baseline="0" dirty="0" smtClean="0">
                <a:solidFill>
                  <a:schemeClr val="tx1"/>
                </a:solidFill>
                <a:effectLst/>
                <a:latin typeface="+mn-lt"/>
                <a:ea typeface="+mn-ea"/>
                <a:cs typeface="+mn-cs"/>
              </a:rPr>
              <a:t> that in mind, I wanted to talk about what my process was at VCU in creating best practices for our online learning program.  I will say that this is still really in development, and we are actually holding off on publishing a lot of things until we move over to </a:t>
            </a:r>
            <a:r>
              <a:rPr lang="en-US" sz="1200" b="0" i="0" u="none" strike="noStrike" kern="1200" baseline="0" dirty="0" err="1" smtClean="0">
                <a:solidFill>
                  <a:schemeClr val="tx1"/>
                </a:solidFill>
                <a:effectLst/>
                <a:latin typeface="+mn-lt"/>
                <a:ea typeface="+mn-ea"/>
                <a:cs typeface="+mn-cs"/>
              </a:rPr>
              <a:t>LibGuides</a:t>
            </a:r>
            <a:r>
              <a:rPr lang="en-US" sz="1200" b="0" i="0" u="none" strike="noStrike" kern="1200" baseline="0" dirty="0" smtClean="0">
                <a:solidFill>
                  <a:schemeClr val="tx1"/>
                </a:solidFill>
                <a:effectLst/>
                <a:latin typeface="+mn-lt"/>
                <a:ea typeface="+mn-ea"/>
                <a:cs typeface="+mn-cs"/>
              </a:rPr>
              <a:t> 2.0.  So, I got to VCU, and…</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CC7852-9E9A-49EC-A718-21609261CE77}" type="slidenum">
              <a:rPr lang="en-US" smtClean="0"/>
              <a:t>9</a:t>
            </a:fld>
            <a:endParaRPr lang="en-US"/>
          </a:p>
        </p:txBody>
      </p:sp>
    </p:spTree>
    <p:extLst>
      <p:ext uri="{BB962C8B-B14F-4D97-AF65-F5344CB8AC3E}">
        <p14:creationId xmlns:p14="http://schemas.microsoft.com/office/powerpoint/2010/main" val="223074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817D87-91DF-4B9D-9E66-5406D55BA8E7}"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728B3-3E2B-4FBE-8924-FA03564A9A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17D87-91DF-4B9D-9E66-5406D55BA8E7}"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728B3-3E2B-4FBE-8924-FA03564A9A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17D87-91DF-4B9D-9E66-5406D55BA8E7}"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728B3-3E2B-4FBE-8924-FA03564A9A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17D87-91DF-4B9D-9E66-5406D55BA8E7}"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728B3-3E2B-4FBE-8924-FA03564A9A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17D87-91DF-4B9D-9E66-5406D55BA8E7}"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728B3-3E2B-4FBE-8924-FA03564A9A3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817D87-91DF-4B9D-9E66-5406D55BA8E7}"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728B3-3E2B-4FBE-8924-FA03564A9A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17D87-91DF-4B9D-9E66-5406D55BA8E7}" type="datetimeFigureOut">
              <a:rPr lang="en-US" smtClean="0"/>
              <a:t>5/22/2014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728B3-3E2B-4FBE-8924-FA03564A9A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817D87-91DF-4B9D-9E66-5406D55BA8E7}" type="datetimeFigureOut">
              <a:rPr lang="en-US" smtClean="0"/>
              <a:t>5/22/2014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728B3-3E2B-4FBE-8924-FA03564A9A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17D87-91DF-4B9D-9E66-5406D55BA8E7}" type="datetimeFigureOut">
              <a:rPr lang="en-US" smtClean="0"/>
              <a:t>5/22/2014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728B3-3E2B-4FBE-8924-FA03564A9A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17D87-91DF-4B9D-9E66-5406D55BA8E7}"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728B3-3E2B-4FBE-8924-FA03564A9A3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7817D87-91DF-4B9D-9E66-5406D55BA8E7}" type="datetimeFigureOut">
              <a:rPr lang="en-US" smtClean="0"/>
              <a:t>5/22/2014</a:t>
            </a:fld>
            <a:endParaRPr lang="en-US"/>
          </a:p>
        </p:txBody>
      </p:sp>
      <p:sp>
        <p:nvSpPr>
          <p:cNvPr id="9" name="Slide Number Placeholder 8"/>
          <p:cNvSpPr>
            <a:spLocks noGrp="1"/>
          </p:cNvSpPr>
          <p:nvPr>
            <p:ph type="sldNum" sz="quarter" idx="11"/>
          </p:nvPr>
        </p:nvSpPr>
        <p:spPr/>
        <p:txBody>
          <a:bodyPr/>
          <a:lstStyle/>
          <a:p>
            <a:fld id="{31C728B3-3E2B-4FBE-8924-FA03564A9A3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1C728B3-3E2B-4FBE-8924-FA03564A9A3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7817D87-91DF-4B9D-9E66-5406D55BA8E7}" type="datetimeFigureOut">
              <a:rPr lang="en-US" smtClean="0"/>
              <a:t>5/22/2014</a:t>
            </a:fld>
            <a:endParaRPr lang="en-US"/>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pixabay.com/en/justice-silhouette-scales-law-147214/" TargetMode="External"/><Relationship Id="rId3" Type="http://schemas.openxmlformats.org/officeDocument/2006/relationships/hyperlink" Target="http://www.ala.org/acrl/standards/characteristics" TargetMode="External"/><Relationship Id="rId7" Type="http://schemas.openxmlformats.org/officeDocument/2006/relationships/hyperlink" Target="http://novellcounseling.org/overcoming-information-overload/"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www.comicvine.com/forums/battles-7/buzz-lightyear-vs-adam-strange-398713/" TargetMode="External"/><Relationship Id="rId5" Type="http://schemas.openxmlformats.org/officeDocument/2006/relationships/hyperlink" Target="http://crazycinephiles.tumblr.com/post/84522553944" TargetMode="External"/><Relationship Id="rId10" Type="http://schemas.openxmlformats.org/officeDocument/2006/relationships/hyperlink" Target="http://pixabay.com/en/sign-dvd-music-video-icon-30619/" TargetMode="External"/><Relationship Id="rId4" Type="http://schemas.openxmlformats.org/officeDocument/2006/relationships/hyperlink" Target="http://www.disneypictures.net/r-buzz-lightyear-202-buzz-lightyear-1920x1200-3864.htm" TargetMode="External"/><Relationship Id="rId9" Type="http://schemas.openxmlformats.org/officeDocument/2006/relationships/hyperlink" Target="http://blogs.disney.com/oh-my-disney/2013/09/10/a-buzz-lightyear-quote-for-every-situ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358" y="914400"/>
            <a:ext cx="7315200" cy="1988457"/>
          </a:xfrm>
        </p:spPr>
        <p:txBody>
          <a:bodyPr>
            <a:noAutofit/>
          </a:bodyPr>
          <a:lstStyle/>
          <a:p>
            <a:pPr algn="ctr"/>
            <a:r>
              <a:rPr lang="en-US" b="1" dirty="0">
                <a:solidFill>
                  <a:schemeClr val="accent2"/>
                </a:solidFill>
                <a:effectLst/>
              </a:rPr>
              <a:t>Developing Online Learning </a:t>
            </a:r>
            <a:r>
              <a:rPr lang="en-US" b="1" dirty="0" smtClean="0">
                <a:solidFill>
                  <a:schemeClr val="accent2"/>
                </a:solidFill>
                <a:effectLst/>
              </a:rPr>
              <a:t>Tools</a:t>
            </a:r>
            <a:endParaRPr lang="en-US" b="1" dirty="0">
              <a:solidFill>
                <a:schemeClr val="accent2"/>
              </a:solidFill>
            </a:endParaRPr>
          </a:p>
        </p:txBody>
      </p:sp>
      <p:sp>
        <p:nvSpPr>
          <p:cNvPr id="3" name="Subtitle 2"/>
          <p:cNvSpPr>
            <a:spLocks noGrp="1"/>
          </p:cNvSpPr>
          <p:nvPr>
            <p:ph type="subTitle" idx="1"/>
          </p:nvPr>
        </p:nvSpPr>
        <p:spPr>
          <a:xfrm>
            <a:off x="898358" y="3352293"/>
            <a:ext cx="7315201" cy="1364531"/>
          </a:xfrm>
        </p:spPr>
        <p:txBody>
          <a:bodyPr>
            <a:normAutofit/>
          </a:bodyPr>
          <a:lstStyle/>
          <a:p>
            <a:pPr algn="ctr"/>
            <a:r>
              <a:rPr lang="en-US" sz="2800" dirty="0"/>
              <a:t>Strategies for Creating a Set of Best </a:t>
            </a:r>
            <a:r>
              <a:rPr lang="en-US" sz="2800" dirty="0" smtClean="0"/>
              <a:t>Practices</a:t>
            </a:r>
            <a:br>
              <a:rPr lang="en-US" sz="2800" dirty="0" smtClean="0"/>
            </a:br>
            <a:r>
              <a:rPr lang="en-US" sz="2800" dirty="0" smtClean="0"/>
              <a:t>for </a:t>
            </a:r>
            <a:r>
              <a:rPr lang="en-US" sz="2800" dirty="0"/>
              <a:t>Your Library</a:t>
            </a:r>
          </a:p>
        </p:txBody>
      </p:sp>
      <p:sp>
        <p:nvSpPr>
          <p:cNvPr id="4" name="Subtitle 2"/>
          <p:cNvSpPr txBox="1">
            <a:spLocks/>
          </p:cNvSpPr>
          <p:nvPr/>
        </p:nvSpPr>
        <p:spPr>
          <a:xfrm>
            <a:off x="882316" y="5085347"/>
            <a:ext cx="7331242" cy="1331495"/>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smtClean="0">
                <a:solidFill>
                  <a:schemeClr val="accent3"/>
                </a:solidFill>
              </a:rPr>
              <a:t>Liz Johns</a:t>
            </a:r>
            <a:r>
              <a:rPr lang="en-US" sz="2000" dirty="0" smtClean="0">
                <a:solidFill>
                  <a:schemeClr val="accent3"/>
                </a:solidFill>
              </a:rPr>
              <a:t> </a:t>
            </a:r>
            <a:r>
              <a:rPr lang="en-US" sz="2000" dirty="0" smtClean="0"/>
              <a:t>| emjohns@vcu.edu | @emjohns1988</a:t>
            </a:r>
          </a:p>
          <a:p>
            <a:pPr algn="ctr"/>
            <a:r>
              <a:rPr lang="en-US" sz="1600" dirty="0" smtClean="0"/>
              <a:t>Teaching &amp; Learning Librarian</a:t>
            </a:r>
            <a:br>
              <a:rPr lang="en-US" sz="1600" dirty="0" smtClean="0"/>
            </a:br>
            <a:r>
              <a:rPr lang="en-US" sz="1600" dirty="0" smtClean="0"/>
              <a:t>Virginia Commonwealth University, Richmond, VA</a:t>
            </a:r>
            <a:endParaRPr lang="en-US" sz="1600" dirty="0"/>
          </a:p>
        </p:txBody>
      </p:sp>
    </p:spTree>
    <p:extLst>
      <p:ext uri="{BB962C8B-B14F-4D97-AF65-F5344CB8AC3E}">
        <p14:creationId xmlns:p14="http://schemas.microsoft.com/office/powerpoint/2010/main" val="104736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Problem at VCU</a:t>
            </a:r>
            <a:endParaRPr lang="en-US" dirty="0"/>
          </a:p>
        </p:txBody>
      </p:sp>
      <p:sp>
        <p:nvSpPr>
          <p:cNvPr id="5" name="Rectangle 4"/>
          <p:cNvSpPr/>
          <p:nvPr/>
        </p:nvSpPr>
        <p:spPr>
          <a:xfrm>
            <a:off x="2133596" y="2202426"/>
            <a:ext cx="5208092" cy="3128797"/>
          </a:xfrm>
          <a:prstGeom prst="rect">
            <a:avLst/>
          </a:prstGeom>
          <a:solidFill>
            <a:schemeClr val="bg1">
              <a:lumMod val="95000"/>
            </a:schemeClr>
          </a:solidFill>
          <a:ln>
            <a:solidFill>
              <a:schemeClr val="tx2">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smtClean="0">
                <a:latin typeface="Aharoni" panose="02010803020104030203" pitchFamily="2" charset="-79"/>
                <a:cs typeface="Aharoni" panose="02010803020104030203" pitchFamily="2" charset="-79"/>
              </a:rPr>
              <a:t>USE BY</a:t>
            </a:r>
          </a:p>
          <a:p>
            <a:pPr algn="ctr"/>
            <a:endParaRPr lang="en-US" dirty="0"/>
          </a:p>
          <a:p>
            <a:pPr algn="ctr"/>
            <a:r>
              <a:rPr lang="en-US" sz="3600" dirty="0" smtClean="0">
                <a:latin typeface="OCR A Extended" panose="02010509020102010303" pitchFamily="50" charset="0"/>
              </a:rPr>
              <a:t>23JUL 09</a:t>
            </a:r>
            <a:endParaRPr lang="en-US" sz="3600" dirty="0">
              <a:latin typeface="OCR A Extended" panose="02010509020102010303" pitchFamily="50" charset="0"/>
            </a:endParaRPr>
          </a:p>
        </p:txBody>
      </p:sp>
      <p:sp>
        <p:nvSpPr>
          <p:cNvPr id="6" name="&quot;No&quot; Symbol 5"/>
          <p:cNvSpPr/>
          <p:nvPr/>
        </p:nvSpPr>
        <p:spPr>
          <a:xfrm>
            <a:off x="1751010" y="1363580"/>
            <a:ext cx="5590678" cy="5181600"/>
          </a:xfrm>
          <a:prstGeom prst="noSmoking">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019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485312"/>
            <a:ext cx="7659687" cy="1168400"/>
          </a:xfrm>
        </p:spPr>
        <p:txBody>
          <a:bodyPr/>
          <a:lstStyle/>
          <a:p>
            <a:r>
              <a:rPr lang="en-US" sz="4400" b="1" dirty="0" smtClean="0">
                <a:solidFill>
                  <a:schemeClr val="accent5"/>
                </a:solidFill>
              </a:rPr>
              <a:t>Strategy 1:</a:t>
            </a:r>
            <a:r>
              <a:rPr lang="en-US" b="1" dirty="0" smtClean="0">
                <a:solidFill>
                  <a:schemeClr val="accent5"/>
                </a:solidFill>
              </a:rPr>
              <a:t> Create a schedule for updating or replacing tools.</a:t>
            </a:r>
            <a:endParaRPr lang="en-US" b="1" dirty="0">
              <a:solidFill>
                <a:schemeClr val="accent5"/>
              </a:solidFill>
            </a:endParaRPr>
          </a:p>
        </p:txBody>
      </p:sp>
    </p:spTree>
    <p:extLst>
      <p:ext uri="{BB962C8B-B14F-4D97-AF65-F5344CB8AC3E}">
        <p14:creationId xmlns:p14="http://schemas.microsoft.com/office/powerpoint/2010/main" val="126892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Analysis: Video Hosting Platforms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56" y="1795214"/>
            <a:ext cx="3760859" cy="23405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588" y="3446441"/>
            <a:ext cx="2929139" cy="292913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1153" b="72205"/>
          <a:stretch/>
        </p:blipFill>
        <p:spPr>
          <a:xfrm>
            <a:off x="4977588" y="1804576"/>
            <a:ext cx="3489663" cy="112523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085" y="4668415"/>
            <a:ext cx="3429000" cy="1333500"/>
          </a:xfrm>
          <a:prstGeom prst="rect">
            <a:avLst/>
          </a:prstGeom>
        </p:spPr>
      </p:pic>
    </p:spTree>
    <p:extLst>
      <p:ext uri="{BB962C8B-B14F-4D97-AF65-F5344CB8AC3E}">
        <p14:creationId xmlns:p14="http://schemas.microsoft.com/office/powerpoint/2010/main" val="15091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937876"/>
            <a:ext cx="7659687" cy="1168400"/>
          </a:xfrm>
        </p:spPr>
        <p:txBody>
          <a:bodyPr/>
          <a:lstStyle/>
          <a:p>
            <a:r>
              <a:rPr lang="en-US" sz="4400" b="1" dirty="0" smtClean="0">
                <a:solidFill>
                  <a:schemeClr val="accent5"/>
                </a:solidFill>
              </a:rPr>
              <a:t>Strategy 2: </a:t>
            </a:r>
            <a:r>
              <a:rPr lang="en-US" b="1" dirty="0" smtClean="0">
                <a:solidFill>
                  <a:schemeClr val="accent5"/>
                </a:solidFill>
              </a:rPr>
              <a:t>Research the Options</a:t>
            </a:r>
            <a:br>
              <a:rPr lang="en-US" b="1" dirty="0" smtClean="0">
                <a:solidFill>
                  <a:schemeClr val="accent5"/>
                </a:solidFill>
              </a:rPr>
            </a:br>
            <a:r>
              <a:rPr lang="en-US" b="1" dirty="0" smtClean="0">
                <a:solidFill>
                  <a:schemeClr val="accent5"/>
                </a:solidFill>
              </a:rPr>
              <a:t>to determine what’s best for you. </a:t>
            </a:r>
            <a:endParaRPr lang="en-US" b="1" dirty="0">
              <a:solidFill>
                <a:schemeClr val="accent5"/>
              </a:solidFill>
            </a:endParaRPr>
          </a:p>
        </p:txBody>
      </p:sp>
      <p:sp>
        <p:nvSpPr>
          <p:cNvPr id="6" name="Title 3"/>
          <p:cNvSpPr txBox="1">
            <a:spLocks/>
          </p:cNvSpPr>
          <p:nvPr/>
        </p:nvSpPr>
        <p:spPr>
          <a:xfrm>
            <a:off x="734034" y="2715894"/>
            <a:ext cx="7659687" cy="1168400"/>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b="0" kern="1200" cap="all" spc="-100" baseline="0">
                <a:ln>
                  <a:noFill/>
                </a:ln>
                <a:solidFill>
                  <a:schemeClr val="tx2"/>
                </a:solidFill>
                <a:effectLst/>
                <a:latin typeface="+mj-lt"/>
                <a:ea typeface="+mj-ea"/>
                <a:cs typeface="+mj-cs"/>
              </a:defRPr>
            </a:lvl1pPr>
          </a:lstStyle>
          <a:p>
            <a:r>
              <a:rPr lang="en-US" sz="4400" b="1" dirty="0" smtClean="0">
                <a:solidFill>
                  <a:schemeClr val="accent5"/>
                </a:solidFill>
              </a:rPr>
              <a:t>Strategy 3: </a:t>
            </a:r>
            <a:r>
              <a:rPr lang="en-US" b="1" dirty="0" smtClean="0">
                <a:solidFill>
                  <a:schemeClr val="accent5"/>
                </a:solidFill>
              </a:rPr>
              <a:t>Keep your tools organized and in logical places.</a:t>
            </a:r>
            <a:endParaRPr lang="en-US" b="1" dirty="0">
              <a:solidFill>
                <a:schemeClr val="accent5"/>
              </a:solidFill>
            </a:endParaRPr>
          </a:p>
        </p:txBody>
      </p:sp>
    </p:spTree>
    <p:extLst>
      <p:ext uri="{BB962C8B-B14F-4D97-AF65-F5344CB8AC3E}">
        <p14:creationId xmlns:p14="http://schemas.microsoft.com/office/powerpoint/2010/main" val="231866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Analysis: Learning Outcomes</a:t>
            </a:r>
            <a:endParaRPr lang="en-US" dirty="0"/>
          </a:p>
        </p:txBody>
      </p:sp>
      <p:sp>
        <p:nvSpPr>
          <p:cNvPr id="3" name="Content Placeholder 2"/>
          <p:cNvSpPr>
            <a:spLocks noGrp="1"/>
          </p:cNvSpPr>
          <p:nvPr>
            <p:ph idx="1"/>
          </p:nvPr>
        </p:nvSpPr>
        <p:spPr/>
        <p:txBody>
          <a:bodyPr>
            <a:normAutofit/>
          </a:bodyPr>
          <a:lstStyle/>
          <a:p>
            <a:pPr marL="114300" indent="0" algn="ctr">
              <a:buNone/>
            </a:pPr>
            <a:endParaRPr lang="en-US" sz="3600" dirty="0" smtClean="0"/>
          </a:p>
          <a:p>
            <a:pPr marL="114300" indent="0" algn="ctr">
              <a:buNone/>
            </a:pPr>
            <a:r>
              <a:rPr lang="en-US" sz="3600" dirty="0" smtClean="0"/>
              <a:t>What learning outcomes are most important for us to cover?</a:t>
            </a:r>
          </a:p>
        </p:txBody>
      </p:sp>
      <p:sp>
        <p:nvSpPr>
          <p:cNvPr id="4" name="Down Arrow 3"/>
          <p:cNvSpPr/>
          <p:nvPr/>
        </p:nvSpPr>
        <p:spPr>
          <a:xfrm>
            <a:off x="3798277" y="3470031"/>
            <a:ext cx="1008184" cy="1359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445478" y="5158154"/>
            <a:ext cx="7620000" cy="67992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r>
              <a:rPr lang="en-US" sz="3600" dirty="0" smtClean="0">
                <a:solidFill>
                  <a:schemeClr val="tx2"/>
                </a:solidFill>
              </a:rPr>
              <a:t>Prioritize</a:t>
            </a:r>
          </a:p>
        </p:txBody>
      </p:sp>
    </p:spTree>
    <p:extLst>
      <p:ext uri="{BB962C8B-B14F-4D97-AF65-F5344CB8AC3E}">
        <p14:creationId xmlns:p14="http://schemas.microsoft.com/office/powerpoint/2010/main" val="172066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485312"/>
            <a:ext cx="7659687" cy="1168400"/>
          </a:xfrm>
        </p:spPr>
        <p:txBody>
          <a:bodyPr/>
          <a:lstStyle/>
          <a:p>
            <a:r>
              <a:rPr lang="en-US" sz="4400" b="1" dirty="0" smtClean="0">
                <a:solidFill>
                  <a:schemeClr val="accent5"/>
                </a:solidFill>
              </a:rPr>
              <a:t>Strategy 4:</a:t>
            </a:r>
            <a:r>
              <a:rPr lang="en-US" b="1" dirty="0" smtClean="0">
                <a:solidFill>
                  <a:schemeClr val="accent5"/>
                </a:solidFill>
              </a:rPr>
              <a:t> Prioritize Learning outcomes.</a:t>
            </a:r>
            <a:endParaRPr lang="en-US" b="1" dirty="0">
              <a:solidFill>
                <a:schemeClr val="accent5"/>
              </a:solidFill>
            </a:endParaRPr>
          </a:p>
        </p:txBody>
      </p:sp>
    </p:spTree>
    <p:extLst>
      <p:ext uri="{BB962C8B-B14F-4D97-AF65-F5344CB8AC3E}">
        <p14:creationId xmlns:p14="http://schemas.microsoft.com/office/powerpoint/2010/main" val="56481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Analysis: Mediums</a:t>
            </a:r>
            <a:endParaRPr lang="en-US" dirty="0"/>
          </a:p>
        </p:txBody>
      </p:sp>
      <p:sp>
        <p:nvSpPr>
          <p:cNvPr id="3" name="Content Placeholder 2"/>
          <p:cNvSpPr>
            <a:spLocks noGrp="1"/>
          </p:cNvSpPr>
          <p:nvPr>
            <p:ph idx="1"/>
          </p:nvPr>
        </p:nvSpPr>
        <p:spPr/>
        <p:txBody>
          <a:bodyPr>
            <a:normAutofit/>
          </a:bodyPr>
          <a:lstStyle/>
          <a:p>
            <a:pPr marL="114300" indent="0" algn="ctr">
              <a:buNone/>
            </a:pPr>
            <a:endParaRPr lang="en-US" sz="3200" dirty="0" smtClean="0"/>
          </a:p>
          <a:p>
            <a:pPr marL="114300" indent="0" algn="ctr">
              <a:buNone/>
            </a:pPr>
            <a:endParaRPr lang="en-US" sz="3200" dirty="0"/>
          </a:p>
          <a:p>
            <a:pPr marL="114300" indent="0" algn="ctr">
              <a:buNone/>
            </a:pPr>
            <a:r>
              <a:rPr lang="en-US" sz="3200" dirty="0" smtClean="0"/>
              <a:t>Does the medium match the learning goals?</a:t>
            </a:r>
            <a:endParaRPr lang="en-US" sz="3200" dirty="0"/>
          </a:p>
        </p:txBody>
      </p:sp>
    </p:spTree>
    <p:extLst>
      <p:ext uri="{BB962C8B-B14F-4D97-AF65-F5344CB8AC3E}">
        <p14:creationId xmlns:p14="http://schemas.microsoft.com/office/powerpoint/2010/main" val="90164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1675" y="2436342"/>
            <a:ext cx="1704181" cy="1704181"/>
          </a:xfrm>
        </p:spPr>
      </p:pic>
      <p:grpSp>
        <p:nvGrpSpPr>
          <p:cNvPr id="9" name="Group 8"/>
          <p:cNvGrpSpPr/>
          <p:nvPr/>
        </p:nvGrpSpPr>
        <p:grpSpPr>
          <a:xfrm>
            <a:off x="1731987" y="1502098"/>
            <a:ext cx="6230913" cy="5257800"/>
            <a:chOff x="2417787" y="740098"/>
            <a:chExt cx="6230913" cy="5257800"/>
          </a:xfrm>
        </p:grpSpPr>
        <p:sp>
          <p:nvSpPr>
            <p:cNvPr id="8" name="TextBox 7"/>
            <p:cNvSpPr txBox="1"/>
            <p:nvPr/>
          </p:nvSpPr>
          <p:spPr>
            <a:xfrm>
              <a:off x="7008452" y="2191165"/>
              <a:ext cx="1640248" cy="2646878"/>
            </a:xfrm>
            <a:prstGeom prst="rect">
              <a:avLst/>
            </a:prstGeom>
            <a:noFill/>
          </p:spPr>
          <p:txBody>
            <a:bodyPr wrap="square" rtlCol="0">
              <a:spAutoFit/>
            </a:bodyPr>
            <a:lstStyle/>
            <a:p>
              <a:r>
                <a:rPr lang="en-US" sz="16600" dirty="0" smtClean="0">
                  <a:solidFill>
                    <a:srgbClr val="3D6DDC"/>
                  </a:solidFill>
                </a:rPr>
                <a:t>?</a:t>
              </a:r>
              <a:endParaRPr lang="en-US" sz="16600" dirty="0">
                <a:solidFill>
                  <a:srgbClr val="3D6DDC"/>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7787" y="740098"/>
              <a:ext cx="6096000" cy="5257800"/>
            </a:xfrm>
            <a:prstGeom prst="rect">
              <a:avLst/>
            </a:prstGeom>
          </p:spPr>
        </p:pic>
      </p:grpSp>
      <p:sp>
        <p:nvSpPr>
          <p:cNvPr id="11" name="Title 1"/>
          <p:cNvSpPr>
            <a:spLocks noGrp="1"/>
          </p:cNvSpPr>
          <p:nvPr>
            <p:ph type="title"/>
          </p:nvPr>
        </p:nvSpPr>
        <p:spPr>
          <a:xfrm>
            <a:off x="457200" y="274638"/>
            <a:ext cx="7620000" cy="1143000"/>
          </a:xfrm>
        </p:spPr>
        <p:txBody>
          <a:bodyPr/>
          <a:lstStyle/>
          <a:p>
            <a:r>
              <a:rPr lang="en-US" dirty="0" smtClean="0"/>
              <a:t>Research and Analysis: Mediums</a:t>
            </a:r>
            <a:endParaRPr lang="en-US" dirty="0"/>
          </a:p>
        </p:txBody>
      </p:sp>
    </p:spTree>
    <p:extLst>
      <p:ext uri="{BB962C8B-B14F-4D97-AF65-F5344CB8AC3E}">
        <p14:creationId xmlns:p14="http://schemas.microsoft.com/office/powerpoint/2010/main" val="4267248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174" y="4699443"/>
            <a:ext cx="2295676" cy="13430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0174" y="2201408"/>
            <a:ext cx="2295677" cy="1349024"/>
          </a:xfrm>
          <a:prstGeom prst="rect">
            <a:avLst/>
          </a:prstGeom>
        </p:spPr>
      </p:pic>
      <p:sp>
        <p:nvSpPr>
          <p:cNvPr id="12" name="Freeform 11"/>
          <p:cNvSpPr/>
          <p:nvPr/>
        </p:nvSpPr>
        <p:spPr>
          <a:xfrm>
            <a:off x="5638748" y="3640918"/>
            <a:ext cx="1452562" cy="944165"/>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670" tIns="114670" rIns="114670" bIns="114670" numCol="1" spcCol="1270" anchor="ctr" anchorCtr="0">
            <a:noAutofit/>
          </a:bodyPr>
          <a:lstStyle/>
          <a:p>
            <a:pPr lvl="0" algn="ctr" defTabSz="800100">
              <a:lnSpc>
                <a:spcPct val="90000"/>
              </a:lnSpc>
              <a:spcBef>
                <a:spcPct val="0"/>
              </a:spcBef>
              <a:spcAft>
                <a:spcPct val="35000"/>
              </a:spcAft>
            </a:pPr>
            <a:r>
              <a:rPr lang="en-US" sz="1800" kern="1200" dirty="0" smtClean="0"/>
              <a:t>Videos</a:t>
            </a:r>
            <a:endParaRPr lang="en-US" sz="1800" kern="1200" dirty="0"/>
          </a:p>
        </p:txBody>
      </p:sp>
      <p:sp>
        <p:nvSpPr>
          <p:cNvPr id="9" name="TextBox 8"/>
          <p:cNvSpPr txBox="1"/>
          <p:nvPr/>
        </p:nvSpPr>
        <p:spPr>
          <a:xfrm>
            <a:off x="3914698" y="3733800"/>
            <a:ext cx="1823049" cy="646331"/>
          </a:xfrm>
          <a:prstGeom prst="rect">
            <a:avLst/>
          </a:prstGeom>
          <a:noFill/>
        </p:spPr>
        <p:txBody>
          <a:bodyPr wrap="square" rtlCol="0">
            <a:spAutoFit/>
          </a:bodyPr>
          <a:lstStyle/>
          <a:p>
            <a:pPr algn="ctr"/>
            <a:r>
              <a:rPr lang="en-US" dirty="0" smtClean="0"/>
              <a:t>Evaluating Information</a:t>
            </a:r>
            <a:endParaRPr lang="en-US" dirty="0"/>
          </a:p>
        </p:txBody>
      </p:sp>
    </p:spTree>
    <p:extLst>
      <p:ext uri="{BB962C8B-B14F-4D97-AF65-F5344CB8AC3E}">
        <p14:creationId xmlns:p14="http://schemas.microsoft.com/office/powerpoint/2010/main" val="143558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554" y="2475870"/>
            <a:ext cx="1648237" cy="300803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9340" b="35910"/>
          <a:stretch/>
        </p:blipFill>
        <p:spPr>
          <a:xfrm>
            <a:off x="3676498" y="352425"/>
            <a:ext cx="2299451" cy="16287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0174" y="4699443"/>
            <a:ext cx="2295676" cy="134302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0174" y="2201408"/>
            <a:ext cx="2295677" cy="1349024"/>
          </a:xfrm>
          <a:prstGeom prst="rect">
            <a:avLst/>
          </a:prstGeom>
        </p:spPr>
      </p:pic>
      <p:sp>
        <p:nvSpPr>
          <p:cNvPr id="3" name="Freeform 2"/>
          <p:cNvSpPr/>
          <p:nvPr/>
        </p:nvSpPr>
        <p:spPr>
          <a:xfrm>
            <a:off x="4079005" y="2081175"/>
            <a:ext cx="1452562" cy="944165"/>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670" tIns="114670" rIns="114670" bIns="114670" numCol="1" spcCol="1270" anchor="ctr" anchorCtr="0">
            <a:noAutofit/>
          </a:bodyPr>
          <a:lstStyle/>
          <a:p>
            <a:pPr lvl="0" algn="ctr" defTabSz="800100">
              <a:lnSpc>
                <a:spcPct val="90000"/>
              </a:lnSpc>
              <a:spcBef>
                <a:spcPct val="0"/>
              </a:spcBef>
              <a:spcAft>
                <a:spcPct val="35000"/>
              </a:spcAft>
            </a:pPr>
            <a:r>
              <a:rPr lang="en-US" sz="1800" kern="1200" dirty="0" smtClean="0"/>
              <a:t>Hover maps</a:t>
            </a:r>
            <a:endParaRPr lang="en-US" sz="1800" kern="1200" dirty="0"/>
          </a:p>
        </p:txBody>
      </p:sp>
      <p:sp>
        <p:nvSpPr>
          <p:cNvPr id="11" name="Freeform 10"/>
          <p:cNvSpPr/>
          <p:nvPr/>
        </p:nvSpPr>
        <p:spPr>
          <a:xfrm>
            <a:off x="3245544" y="2553258"/>
            <a:ext cx="3119485" cy="3119485"/>
          </a:xfrm>
          <a:custGeom>
            <a:avLst/>
            <a:gdLst/>
            <a:ahLst/>
            <a:cxnLst/>
            <a:rect l="0" t="0" r="0" b="0"/>
            <a:pathLst>
              <a:path>
                <a:moveTo>
                  <a:pt x="2296485" y="184967"/>
                </a:moveTo>
                <a:arcTo wR="1559742" hR="1559742" stAng="17891212" swAng="26256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5638748" y="3640918"/>
            <a:ext cx="1452562" cy="944165"/>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670" tIns="114670" rIns="114670" bIns="114670" numCol="1" spcCol="1270" anchor="ctr" anchorCtr="0">
            <a:noAutofit/>
          </a:bodyPr>
          <a:lstStyle/>
          <a:p>
            <a:pPr lvl="0" algn="ctr" defTabSz="800100">
              <a:lnSpc>
                <a:spcPct val="90000"/>
              </a:lnSpc>
              <a:spcBef>
                <a:spcPct val="0"/>
              </a:spcBef>
              <a:spcAft>
                <a:spcPct val="35000"/>
              </a:spcAft>
            </a:pPr>
            <a:r>
              <a:rPr lang="en-US" sz="1800" kern="1200" dirty="0" smtClean="0"/>
              <a:t>Videos</a:t>
            </a:r>
            <a:endParaRPr lang="en-US" sz="1800" kern="1200" dirty="0"/>
          </a:p>
        </p:txBody>
      </p:sp>
      <p:sp>
        <p:nvSpPr>
          <p:cNvPr id="13" name="Freeform 12"/>
          <p:cNvSpPr/>
          <p:nvPr/>
        </p:nvSpPr>
        <p:spPr>
          <a:xfrm>
            <a:off x="3245544" y="2553258"/>
            <a:ext cx="3119485" cy="3119485"/>
          </a:xfrm>
          <a:custGeom>
            <a:avLst/>
            <a:gdLst/>
            <a:ahLst/>
            <a:cxnLst/>
            <a:rect l="0" t="0" r="0" b="0"/>
            <a:pathLst>
              <a:path>
                <a:moveTo>
                  <a:pt x="3042700" y="2043101"/>
                </a:moveTo>
                <a:arcTo wR="1559742" hR="1559742" stAng="1083178" swAng="26256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079005" y="5200660"/>
            <a:ext cx="1452562" cy="944165"/>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670" tIns="114670" rIns="114670" bIns="114670" numCol="1" spcCol="1270" anchor="ctr" anchorCtr="0">
            <a:noAutofit/>
          </a:bodyPr>
          <a:lstStyle/>
          <a:p>
            <a:pPr lvl="0" algn="ctr" defTabSz="800100">
              <a:lnSpc>
                <a:spcPct val="90000"/>
              </a:lnSpc>
              <a:spcBef>
                <a:spcPct val="0"/>
              </a:spcBef>
              <a:spcAft>
                <a:spcPct val="35000"/>
              </a:spcAft>
            </a:pPr>
            <a:r>
              <a:rPr lang="en-US" sz="1800" kern="1200" dirty="0" smtClean="0"/>
              <a:t>Games</a:t>
            </a:r>
            <a:endParaRPr lang="en-US" sz="1800" kern="1200" dirty="0"/>
          </a:p>
        </p:txBody>
      </p:sp>
      <p:sp>
        <p:nvSpPr>
          <p:cNvPr id="15" name="Freeform 14"/>
          <p:cNvSpPr/>
          <p:nvPr/>
        </p:nvSpPr>
        <p:spPr>
          <a:xfrm>
            <a:off x="3245544" y="2553258"/>
            <a:ext cx="3119485" cy="3119485"/>
          </a:xfrm>
          <a:custGeom>
            <a:avLst/>
            <a:gdLst/>
            <a:ahLst/>
            <a:cxnLst/>
            <a:rect l="0" t="0" r="0" b="0"/>
            <a:pathLst>
              <a:path>
                <a:moveTo>
                  <a:pt x="823000" y="2934518"/>
                </a:moveTo>
                <a:arcTo wR="1559742" hR="1559742" stAng="7091212" swAng="26256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2519262" y="3640918"/>
            <a:ext cx="1452562" cy="944165"/>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670" tIns="114670" rIns="114670" bIns="114670" numCol="1" spcCol="1270" anchor="ctr" anchorCtr="0">
            <a:noAutofit/>
          </a:bodyPr>
          <a:lstStyle/>
          <a:p>
            <a:pPr lvl="0" algn="ctr" defTabSz="800100">
              <a:lnSpc>
                <a:spcPct val="90000"/>
              </a:lnSpc>
              <a:spcBef>
                <a:spcPct val="0"/>
              </a:spcBef>
              <a:spcAft>
                <a:spcPct val="35000"/>
              </a:spcAft>
            </a:pPr>
            <a:r>
              <a:rPr lang="en-US" sz="1800" kern="1200" dirty="0" smtClean="0"/>
              <a:t>Infographics</a:t>
            </a:r>
            <a:endParaRPr lang="en-US" sz="1800" kern="1200" dirty="0"/>
          </a:p>
        </p:txBody>
      </p:sp>
      <p:sp>
        <p:nvSpPr>
          <p:cNvPr id="17" name="Freeform 16"/>
          <p:cNvSpPr/>
          <p:nvPr/>
        </p:nvSpPr>
        <p:spPr>
          <a:xfrm>
            <a:off x="3245544" y="2553258"/>
            <a:ext cx="3119485" cy="3119485"/>
          </a:xfrm>
          <a:custGeom>
            <a:avLst/>
            <a:gdLst/>
            <a:ahLst/>
            <a:cxnLst/>
            <a:rect l="0" t="0" r="0" b="0"/>
            <a:pathLst>
              <a:path>
                <a:moveTo>
                  <a:pt x="76785" y="1076384"/>
                </a:moveTo>
                <a:arcTo wR="1559742" hR="1559742" stAng="11883178" swAng="26256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TextBox 8"/>
          <p:cNvSpPr txBox="1"/>
          <p:nvPr/>
        </p:nvSpPr>
        <p:spPr>
          <a:xfrm>
            <a:off x="3914698" y="3733800"/>
            <a:ext cx="1823049" cy="646331"/>
          </a:xfrm>
          <a:prstGeom prst="rect">
            <a:avLst/>
          </a:prstGeom>
          <a:noFill/>
        </p:spPr>
        <p:txBody>
          <a:bodyPr wrap="square" rtlCol="0">
            <a:spAutoFit/>
          </a:bodyPr>
          <a:lstStyle/>
          <a:p>
            <a:pPr algn="ctr"/>
            <a:r>
              <a:rPr lang="en-US" dirty="0" smtClean="0"/>
              <a:t>Evaluating Information</a:t>
            </a:r>
            <a:endParaRPr lang="en-US" dirty="0"/>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27812" r="27291"/>
          <a:stretch/>
        </p:blipFill>
        <p:spPr>
          <a:xfrm>
            <a:off x="2760449" y="5483903"/>
            <a:ext cx="1041046" cy="1304326"/>
          </a:xfrm>
          <a:prstGeom prst="rect">
            <a:avLst/>
          </a:prstGeom>
        </p:spPr>
      </p:pic>
    </p:spTree>
    <p:extLst>
      <p:ext uri="{BB962C8B-B14F-4D97-AF65-F5344CB8AC3E}">
        <p14:creationId xmlns:p14="http://schemas.microsoft.com/office/powerpoint/2010/main" val="166885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7440" y="457201"/>
            <a:ext cx="7704667" cy="1008742"/>
          </a:xfrm>
        </p:spPr>
        <p:txBody>
          <a:bodyPr>
            <a:normAutofit fontScale="90000"/>
          </a:bodyPr>
          <a:lstStyle/>
          <a:p>
            <a:r>
              <a:rPr lang="en-US" dirty="0" smtClean="0"/>
              <a:t>Challenges in Developing Online Learning Tools</a:t>
            </a:r>
            <a:endParaRPr lang="en-US" dirty="0"/>
          </a:p>
        </p:txBody>
      </p:sp>
      <p:sp>
        <p:nvSpPr>
          <p:cNvPr id="4" name="Rectangle 3"/>
          <p:cNvSpPr/>
          <p:nvPr/>
        </p:nvSpPr>
        <p:spPr>
          <a:xfrm>
            <a:off x="1981197" y="2202426"/>
            <a:ext cx="5208092" cy="3128797"/>
          </a:xfrm>
          <a:prstGeom prst="rect">
            <a:avLst/>
          </a:prstGeom>
          <a:solidFill>
            <a:schemeClr val="bg1">
              <a:lumMod val="95000"/>
            </a:schemeClr>
          </a:solidFill>
          <a:ln>
            <a:solidFill>
              <a:schemeClr val="tx2">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smtClean="0">
                <a:latin typeface="Aharoni" panose="02010803020104030203" pitchFamily="2" charset="-79"/>
                <a:cs typeface="Aharoni" panose="02010803020104030203" pitchFamily="2" charset="-79"/>
              </a:rPr>
              <a:t>USE BY</a:t>
            </a:r>
          </a:p>
          <a:p>
            <a:pPr algn="ctr"/>
            <a:endParaRPr lang="en-US" dirty="0"/>
          </a:p>
          <a:p>
            <a:pPr algn="ctr"/>
            <a:r>
              <a:rPr lang="en-US" sz="3600" dirty="0" smtClean="0">
                <a:latin typeface="OCR A Extended" panose="02010509020102010303" pitchFamily="50" charset="0"/>
              </a:rPr>
              <a:t>23JUL 09</a:t>
            </a:r>
            <a:endParaRPr lang="en-US" sz="3600" dirty="0">
              <a:latin typeface="OCR A Extended" panose="02010509020102010303" pitchFamily="50" charset="0"/>
            </a:endParaRPr>
          </a:p>
        </p:txBody>
      </p:sp>
    </p:spTree>
    <p:extLst>
      <p:ext uri="{BB962C8B-B14F-4D97-AF65-F5344CB8AC3E}">
        <p14:creationId xmlns:p14="http://schemas.microsoft.com/office/powerpoint/2010/main" val="39769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931772" y="548432"/>
            <a:ext cx="5354728" cy="918418"/>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accent4"/>
                </a:solidFill>
              </a:rPr>
              <a:t>Hover maps </a:t>
            </a:r>
            <a:r>
              <a:rPr lang="en-US" sz="3600" dirty="0" smtClean="0"/>
              <a:t>engage users</a:t>
            </a:r>
            <a:endParaRPr lang="en-US" sz="3600" dirty="0"/>
          </a:p>
        </p:txBody>
      </p:sp>
      <p:pic>
        <p:nvPicPr>
          <p:cNvPr id="3" name="hover map">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93598" y="1466850"/>
            <a:ext cx="7637842" cy="4295775"/>
          </a:xfrm>
        </p:spPr>
      </p:pic>
    </p:spTree>
    <p:extLst>
      <p:ext uri="{BB962C8B-B14F-4D97-AF65-F5344CB8AC3E}">
        <p14:creationId xmlns:p14="http://schemas.microsoft.com/office/powerpoint/2010/main" val="307688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extLst mod="1">
    <p:ext uri="{E180D4A7-C9FB-4DFB-919C-405C955672EB}">
      <p14:showEvtLst xmlns:p14="http://schemas.microsoft.com/office/powerpoint/2010/main">
        <p14:playEvt time="2" objId="6"/>
        <p14:stopEvt time="10711" objId="6"/>
      </p14:showEvtLst>
    </p:ext>
  </p:extLs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6453076" y="2512141"/>
            <a:ext cx="2690924" cy="2431333"/>
          </a:xfrm>
        </p:spPr>
        <p:txBody>
          <a:bodyPr>
            <a:noAutofit/>
          </a:bodyPr>
          <a:lstStyle/>
          <a:p>
            <a:r>
              <a:rPr lang="en-US" sz="3600" b="1" dirty="0" smtClean="0">
                <a:solidFill>
                  <a:schemeClr val="accent4"/>
                </a:solidFill>
              </a:rPr>
              <a:t>Infographics</a:t>
            </a:r>
            <a:r>
              <a:rPr lang="en-US" sz="3600" dirty="0" smtClean="0"/>
              <a:t/>
            </a:r>
            <a:br>
              <a:rPr lang="en-US" sz="3600" dirty="0" smtClean="0"/>
            </a:br>
            <a:r>
              <a:rPr lang="en-US" sz="3600" dirty="0" smtClean="0"/>
              <a:t>speed information processing</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487" y="0"/>
            <a:ext cx="3756785" cy="6856133"/>
          </a:xfrm>
          <a:prstGeom prst="rect">
            <a:avLst/>
          </a:prstGeom>
        </p:spPr>
      </p:pic>
    </p:spTree>
    <p:extLst>
      <p:ext uri="{BB962C8B-B14F-4D97-AF65-F5344CB8AC3E}">
        <p14:creationId xmlns:p14="http://schemas.microsoft.com/office/powerpoint/2010/main" val="202195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153150" y="2235916"/>
            <a:ext cx="2990850" cy="243133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chemeClr val="accent4"/>
                </a:solidFill>
              </a:rPr>
              <a:t>Games </a:t>
            </a:r>
            <a:r>
              <a:rPr lang="en-US" sz="3600" dirty="0" smtClean="0"/>
              <a:t>help practice skills and check knowledge</a:t>
            </a:r>
            <a:endParaRPr lang="en-US" sz="36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7812" r="27291"/>
          <a:stretch/>
        </p:blipFill>
        <p:spPr>
          <a:xfrm>
            <a:off x="1724025" y="770156"/>
            <a:ext cx="4105276" cy="5143500"/>
          </a:xfrm>
          <a:prstGeom prst="rect">
            <a:avLst/>
          </a:prstGeom>
        </p:spPr>
      </p:pic>
    </p:spTree>
    <p:extLst>
      <p:ext uri="{BB962C8B-B14F-4D97-AF65-F5344CB8AC3E}">
        <p14:creationId xmlns:p14="http://schemas.microsoft.com/office/powerpoint/2010/main" val="14675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867538"/>
            <a:ext cx="7659687" cy="1852226"/>
          </a:xfrm>
        </p:spPr>
        <p:txBody>
          <a:bodyPr/>
          <a:lstStyle/>
          <a:p>
            <a:r>
              <a:rPr lang="en-US" sz="4400" b="1" dirty="0" smtClean="0">
                <a:solidFill>
                  <a:schemeClr val="accent5"/>
                </a:solidFill>
              </a:rPr>
              <a:t>Strategy 5:</a:t>
            </a:r>
            <a:r>
              <a:rPr lang="en-US" b="1" dirty="0" smtClean="0">
                <a:solidFill>
                  <a:schemeClr val="accent5"/>
                </a:solidFill>
              </a:rPr>
              <a:t> Ensure the medium is appropriate for the Learning Outcomes.</a:t>
            </a:r>
            <a:endParaRPr lang="en-US" b="1" dirty="0">
              <a:solidFill>
                <a:schemeClr val="accent5"/>
              </a:solidFill>
            </a:endParaRPr>
          </a:p>
        </p:txBody>
      </p:sp>
      <p:sp>
        <p:nvSpPr>
          <p:cNvPr id="3" name="Title 3"/>
          <p:cNvSpPr txBox="1">
            <a:spLocks/>
          </p:cNvSpPr>
          <p:nvPr/>
        </p:nvSpPr>
        <p:spPr>
          <a:xfrm>
            <a:off x="734037" y="3317646"/>
            <a:ext cx="7659687" cy="185222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b="0" kern="1200" cap="all" spc="-100" baseline="0">
                <a:ln>
                  <a:noFill/>
                </a:ln>
                <a:solidFill>
                  <a:schemeClr val="tx2"/>
                </a:solidFill>
                <a:effectLst/>
                <a:latin typeface="+mj-lt"/>
                <a:ea typeface="+mj-ea"/>
                <a:cs typeface="+mj-cs"/>
              </a:defRPr>
            </a:lvl1pPr>
          </a:lstStyle>
          <a:p>
            <a:r>
              <a:rPr lang="en-US" sz="4400" b="1" dirty="0" smtClean="0">
                <a:solidFill>
                  <a:schemeClr val="accent5"/>
                </a:solidFill>
              </a:rPr>
              <a:t>Strategy 6:</a:t>
            </a:r>
            <a:r>
              <a:rPr lang="en-US" b="1" dirty="0" smtClean="0">
                <a:solidFill>
                  <a:schemeClr val="accent5"/>
                </a:solidFill>
              </a:rPr>
              <a:t> Create Tools that are Coordinated or Complement Each Other.</a:t>
            </a:r>
            <a:endParaRPr lang="en-US" b="1" dirty="0">
              <a:solidFill>
                <a:schemeClr val="accent5"/>
              </a:solidFill>
            </a:endParaRPr>
          </a:p>
        </p:txBody>
      </p:sp>
    </p:spTree>
    <p:extLst>
      <p:ext uri="{BB962C8B-B14F-4D97-AF65-F5344CB8AC3E}">
        <p14:creationId xmlns:p14="http://schemas.microsoft.com/office/powerpoint/2010/main" val="67372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74638"/>
            <a:ext cx="7620000" cy="1143000"/>
          </a:xfrm>
        </p:spPr>
        <p:txBody>
          <a:bodyPr/>
          <a:lstStyle/>
          <a:p>
            <a:r>
              <a:rPr lang="en-US" dirty="0" smtClean="0"/>
              <a:t>Design Aspects</a:t>
            </a:r>
            <a:endParaRPr lang="en-US" dirty="0"/>
          </a:p>
        </p:txBody>
      </p:sp>
      <p:sp>
        <p:nvSpPr>
          <p:cNvPr id="2" name="Content Placeholder 1"/>
          <p:cNvSpPr>
            <a:spLocks noGrp="1"/>
          </p:cNvSpPr>
          <p:nvPr>
            <p:ph idx="1"/>
          </p:nvPr>
        </p:nvSpPr>
        <p:spPr/>
        <p:txBody>
          <a:bodyPr>
            <a:normAutofit/>
          </a:bodyPr>
          <a:lstStyle/>
          <a:p>
            <a:pPr marL="114300" indent="0" algn="ctr">
              <a:buNone/>
            </a:pPr>
            <a:endParaRPr lang="en-US" sz="3200" dirty="0" smtClean="0"/>
          </a:p>
          <a:p>
            <a:pPr marL="114300" indent="0" algn="ctr">
              <a:buNone/>
            </a:pPr>
            <a:r>
              <a:rPr lang="en-US" sz="3200" dirty="0" smtClean="0"/>
              <a:t>Standardization  helps minimize confusion, helps users recognize tools from your library over time, and creates a cohesive, coordinated look for your tools.</a:t>
            </a:r>
            <a:endParaRPr lang="en-US" sz="3200" dirty="0"/>
          </a:p>
        </p:txBody>
      </p:sp>
    </p:spTree>
    <p:extLst>
      <p:ext uri="{BB962C8B-B14F-4D97-AF65-F5344CB8AC3E}">
        <p14:creationId xmlns:p14="http://schemas.microsoft.com/office/powerpoint/2010/main" val="314125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Aspects: What can be standardized?</a:t>
            </a:r>
            <a:endParaRPr lang="en-US" dirty="0"/>
          </a:p>
        </p:txBody>
      </p:sp>
      <p:sp>
        <p:nvSpPr>
          <p:cNvPr id="3" name="Content Placeholder 2"/>
          <p:cNvSpPr>
            <a:spLocks noGrp="1"/>
          </p:cNvSpPr>
          <p:nvPr>
            <p:ph idx="1"/>
          </p:nvPr>
        </p:nvSpPr>
        <p:spPr/>
        <p:txBody>
          <a:bodyPr>
            <a:normAutofit/>
          </a:bodyPr>
          <a:lstStyle/>
          <a:p>
            <a:r>
              <a:rPr lang="en-US" sz="2400" dirty="0" smtClean="0"/>
              <a:t>Colors schemes</a:t>
            </a:r>
          </a:p>
          <a:p>
            <a:endParaRPr lang="en-US" sz="2400" dirty="0" smtClean="0"/>
          </a:p>
          <a:p>
            <a:r>
              <a:rPr lang="en-US" sz="2400" dirty="0" smtClean="0"/>
              <a:t>Fonts</a:t>
            </a:r>
          </a:p>
          <a:p>
            <a:endParaRPr lang="en-US" sz="2400" dirty="0" smtClean="0"/>
          </a:p>
          <a:p>
            <a:r>
              <a:rPr lang="en-US" sz="2400" dirty="0" smtClean="0"/>
              <a:t>Size, color, shape of graphics.</a:t>
            </a:r>
          </a:p>
          <a:p>
            <a:pPr lvl="1"/>
            <a:r>
              <a:rPr lang="en-US" sz="2400" dirty="0" err="1" smtClean="0"/>
              <a:t>Eg</a:t>
            </a:r>
            <a:r>
              <a:rPr lang="en-US" sz="2400" dirty="0" smtClean="0"/>
              <a:t>. Wide dark red arrows vs. narrow light blue arrows. </a:t>
            </a:r>
          </a:p>
          <a:p>
            <a:endParaRPr lang="en-US" sz="2400" dirty="0" smtClean="0"/>
          </a:p>
          <a:p>
            <a:r>
              <a:rPr lang="en-US" sz="2400" dirty="0" smtClean="0"/>
              <a:t>Opening and closing of videos (standard PPT slides)</a:t>
            </a:r>
          </a:p>
          <a:p>
            <a:endParaRPr lang="en-US" sz="2400" dirty="0" smtClean="0"/>
          </a:p>
          <a:p>
            <a:r>
              <a:rPr lang="en-US" sz="2400" dirty="0" smtClean="0"/>
              <a:t>Size and length</a:t>
            </a:r>
            <a:endParaRPr lang="en-US" sz="2400" dirty="0"/>
          </a:p>
        </p:txBody>
      </p:sp>
    </p:spTree>
    <p:extLst>
      <p:ext uri="{BB962C8B-B14F-4D97-AF65-F5344CB8AC3E}">
        <p14:creationId xmlns:p14="http://schemas.microsoft.com/office/powerpoint/2010/main" val="3753654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485312"/>
            <a:ext cx="7659687" cy="1168400"/>
          </a:xfrm>
        </p:spPr>
        <p:txBody>
          <a:bodyPr/>
          <a:lstStyle/>
          <a:p>
            <a:r>
              <a:rPr lang="en-US" sz="4400" b="1" dirty="0" smtClean="0">
                <a:solidFill>
                  <a:schemeClr val="accent4"/>
                </a:solidFill>
              </a:rPr>
              <a:t>Strategy 7:</a:t>
            </a:r>
            <a:r>
              <a:rPr lang="en-US" b="1" dirty="0" smtClean="0">
                <a:solidFill>
                  <a:schemeClr val="accent4"/>
                </a:solidFill>
              </a:rPr>
              <a:t> Maintain consistency in design elements.</a:t>
            </a:r>
            <a:endParaRPr lang="en-US" b="1" dirty="0">
              <a:solidFill>
                <a:schemeClr val="accent4"/>
              </a:solidFill>
            </a:endParaRPr>
          </a:p>
        </p:txBody>
      </p:sp>
    </p:spTree>
    <p:extLst>
      <p:ext uri="{BB962C8B-B14F-4D97-AF65-F5344CB8AC3E}">
        <p14:creationId xmlns:p14="http://schemas.microsoft.com/office/powerpoint/2010/main" val="30599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p:txBody>
          <a:bodyPr>
            <a:normAutofit/>
          </a:bodyPr>
          <a:lstStyle/>
          <a:p>
            <a:r>
              <a:rPr lang="en-US" sz="2800" dirty="0" smtClean="0"/>
              <a:t>Encourage librarians to use the same software when developing similar tools.</a:t>
            </a:r>
          </a:p>
          <a:p>
            <a:endParaRPr lang="en-US" sz="2800" dirty="0" smtClean="0"/>
          </a:p>
          <a:p>
            <a:r>
              <a:rPr lang="en-US" sz="2800" dirty="0" smtClean="0"/>
              <a:t>Encourage librarians to go through the same processes when developing tools.</a:t>
            </a:r>
          </a:p>
          <a:p>
            <a:endParaRPr lang="en-US" sz="2800" dirty="0" smtClean="0"/>
          </a:p>
          <a:p>
            <a:r>
              <a:rPr lang="en-US" sz="2800" dirty="0" smtClean="0"/>
              <a:t>Use standardized language for your library, and avoid library jargon.  </a:t>
            </a:r>
            <a:r>
              <a:rPr lang="en-US" sz="2800" dirty="0" err="1" smtClean="0"/>
              <a:t>Eg</a:t>
            </a:r>
            <a:r>
              <a:rPr lang="en-US" sz="2800" dirty="0" smtClean="0"/>
              <a:t>: Library service desk vs. front desk vs. circulation desk</a:t>
            </a:r>
          </a:p>
        </p:txBody>
      </p:sp>
    </p:spTree>
    <p:extLst>
      <p:ext uri="{BB962C8B-B14F-4D97-AF65-F5344CB8AC3E}">
        <p14:creationId xmlns:p14="http://schemas.microsoft.com/office/powerpoint/2010/main" val="257446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594337"/>
            <a:ext cx="7659687" cy="2274277"/>
          </a:xfrm>
        </p:spPr>
        <p:txBody>
          <a:bodyPr/>
          <a:lstStyle/>
          <a:p>
            <a:r>
              <a:rPr lang="en-US" sz="4400" b="1" dirty="0" smtClean="0">
                <a:solidFill>
                  <a:schemeClr val="accent2"/>
                </a:solidFill>
              </a:rPr>
              <a:t>Strategy 8:</a:t>
            </a:r>
            <a:r>
              <a:rPr lang="en-US" b="1" dirty="0" smtClean="0">
                <a:solidFill>
                  <a:schemeClr val="accent2"/>
                </a:solidFill>
              </a:rPr>
              <a:t> Simplify development through common software, shared processes, and agreed upon language.</a:t>
            </a:r>
            <a:endParaRPr lang="en-US" b="1" dirty="0">
              <a:solidFill>
                <a:schemeClr val="accent2"/>
              </a:solidFill>
            </a:endParaRPr>
          </a:p>
        </p:txBody>
      </p:sp>
    </p:spTree>
    <p:extLst>
      <p:ext uri="{BB962C8B-B14F-4D97-AF65-F5344CB8AC3E}">
        <p14:creationId xmlns:p14="http://schemas.microsoft.com/office/powerpoint/2010/main" val="271318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248453251"/>
              </p:ext>
            </p:extLst>
          </p:nvPr>
        </p:nvGraphicFramePr>
        <p:xfrm>
          <a:off x="1946025" y="-35713"/>
          <a:ext cx="5556743" cy="7190941"/>
        </p:xfrm>
        <a:graphic>
          <a:graphicData uri="http://schemas.openxmlformats.org/presentationml/2006/ole">
            <mc:AlternateContent xmlns:mc="http://schemas.openxmlformats.org/markup-compatibility/2006">
              <mc:Choice xmlns:v="urn:schemas-microsoft-com:vml" Requires="v">
                <p:oleObj spid="_x0000_s2063" name="Acrobat Document" r:id="rId3" imgW="5829194" imgH="7543800" progId="AcroExch.Document.7">
                  <p:embed/>
                </p:oleObj>
              </mc:Choice>
              <mc:Fallback>
                <p:oleObj name="Acrobat Document" r:id="rId3" imgW="5829194" imgH="7543800" progId="AcroExch.Document.7">
                  <p:embed/>
                  <p:pic>
                    <p:nvPicPr>
                      <p:cNvPr id="0" name=""/>
                      <p:cNvPicPr/>
                      <p:nvPr/>
                    </p:nvPicPr>
                    <p:blipFill>
                      <a:blip r:embed="rId4"/>
                      <a:stretch>
                        <a:fillRect/>
                      </a:stretch>
                    </p:blipFill>
                    <p:spPr>
                      <a:xfrm>
                        <a:off x="1946025" y="-35713"/>
                        <a:ext cx="5556743" cy="7190941"/>
                      </a:xfrm>
                      <a:prstGeom prst="rect">
                        <a:avLst/>
                      </a:prstGeom>
                    </p:spPr>
                  </p:pic>
                </p:oleObj>
              </mc:Fallback>
            </mc:AlternateContent>
          </a:graphicData>
        </a:graphic>
      </p:graphicFrame>
    </p:spTree>
    <p:extLst>
      <p:ext uri="{BB962C8B-B14F-4D97-AF65-F5344CB8AC3E}">
        <p14:creationId xmlns:p14="http://schemas.microsoft.com/office/powerpoint/2010/main" val="783371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7440" y="457201"/>
            <a:ext cx="7704667" cy="1008742"/>
          </a:xfrm>
        </p:spPr>
        <p:txBody>
          <a:bodyPr>
            <a:normAutofit fontScale="90000"/>
          </a:bodyPr>
          <a:lstStyle/>
          <a:p>
            <a:r>
              <a:rPr lang="en-US" dirty="0" smtClean="0"/>
              <a:t>Challenges in Developing Online Learning Tools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1" y="1566190"/>
            <a:ext cx="7122698" cy="5318281"/>
          </a:xfrm>
          <a:prstGeom prst="rect">
            <a:avLst/>
          </a:prstGeom>
        </p:spPr>
      </p:pic>
    </p:spTree>
    <p:extLst>
      <p:ext uri="{BB962C8B-B14F-4D97-AF65-F5344CB8AC3E}">
        <p14:creationId xmlns:p14="http://schemas.microsoft.com/office/powerpoint/2010/main" val="583653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321169"/>
            <a:ext cx="7659687" cy="1547445"/>
          </a:xfrm>
        </p:spPr>
        <p:txBody>
          <a:bodyPr/>
          <a:lstStyle/>
          <a:p>
            <a:r>
              <a:rPr lang="en-US" sz="4400" b="1" dirty="0" smtClean="0">
                <a:solidFill>
                  <a:schemeClr val="accent2"/>
                </a:solidFill>
              </a:rPr>
              <a:t>Strategy 9:</a:t>
            </a:r>
            <a:r>
              <a:rPr lang="en-US" b="1" dirty="0" smtClean="0">
                <a:solidFill>
                  <a:schemeClr val="accent2"/>
                </a:solidFill>
              </a:rPr>
              <a:t> Keep Accessibility in Mind</a:t>
            </a:r>
            <a:endParaRPr lang="en-US" b="1" dirty="0">
              <a:solidFill>
                <a:schemeClr val="accent2"/>
              </a:solidFill>
            </a:endParaRPr>
          </a:p>
        </p:txBody>
      </p:sp>
    </p:spTree>
    <p:extLst>
      <p:ext uri="{BB962C8B-B14F-4D97-AF65-F5344CB8AC3E}">
        <p14:creationId xmlns:p14="http://schemas.microsoft.com/office/powerpoint/2010/main" val="297060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a:bodyPr>
          <a:lstStyle/>
          <a:p>
            <a:pPr marL="114300" indent="0" algn="ctr">
              <a:buNone/>
            </a:pPr>
            <a:endParaRPr lang="en-US" sz="4400" dirty="0" smtClean="0"/>
          </a:p>
          <a:p>
            <a:pPr marL="114300" indent="0" algn="ctr">
              <a:buNone/>
            </a:pPr>
            <a:r>
              <a:rPr lang="en-US" sz="4400" dirty="0" smtClean="0"/>
              <a:t>Training!</a:t>
            </a:r>
            <a:endParaRPr lang="en-US" sz="4400" dirty="0"/>
          </a:p>
        </p:txBody>
      </p:sp>
    </p:spTree>
    <p:extLst>
      <p:ext uri="{BB962C8B-B14F-4D97-AF65-F5344CB8AC3E}">
        <p14:creationId xmlns:p14="http://schemas.microsoft.com/office/powerpoint/2010/main" val="426735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321169"/>
            <a:ext cx="7659687" cy="1946031"/>
          </a:xfrm>
        </p:spPr>
        <p:txBody>
          <a:bodyPr/>
          <a:lstStyle/>
          <a:p>
            <a:r>
              <a:rPr lang="en-US" sz="4400" b="1" dirty="0" smtClean="0">
                <a:solidFill>
                  <a:schemeClr val="accent1"/>
                </a:solidFill>
              </a:rPr>
              <a:t>Strategy 10:</a:t>
            </a:r>
            <a:r>
              <a:rPr lang="en-US" b="1" dirty="0" smtClean="0">
                <a:solidFill>
                  <a:schemeClr val="accent1"/>
                </a:solidFill>
              </a:rPr>
              <a:t> Make guidelines easy to access and understand.</a:t>
            </a:r>
            <a:endParaRPr lang="en-US" b="1" dirty="0">
              <a:solidFill>
                <a:schemeClr val="accent1"/>
              </a:solidFill>
            </a:endParaRPr>
          </a:p>
        </p:txBody>
      </p:sp>
    </p:spTree>
    <p:extLst>
      <p:ext uri="{BB962C8B-B14F-4D97-AF65-F5344CB8AC3E}">
        <p14:creationId xmlns:p14="http://schemas.microsoft.com/office/powerpoint/2010/main" val="266195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a:t>
            </a:r>
            <a:endParaRPr lang="en-US" dirty="0"/>
          </a:p>
        </p:txBody>
      </p:sp>
      <p:sp>
        <p:nvSpPr>
          <p:cNvPr id="3" name="Content Placeholder 2"/>
          <p:cNvSpPr>
            <a:spLocks noGrp="1"/>
          </p:cNvSpPr>
          <p:nvPr>
            <p:ph idx="1"/>
          </p:nvPr>
        </p:nvSpPr>
        <p:spPr/>
        <p:txBody>
          <a:bodyPr>
            <a:normAutofit/>
          </a:bodyPr>
          <a:lstStyle/>
          <a:p>
            <a:r>
              <a:rPr lang="en-US" sz="3200" dirty="0" smtClean="0"/>
              <a:t>Ongoing training</a:t>
            </a:r>
          </a:p>
          <a:p>
            <a:endParaRPr lang="en-US" sz="3200" dirty="0" smtClean="0"/>
          </a:p>
          <a:p>
            <a:r>
              <a:rPr lang="en-US" sz="3200" dirty="0" smtClean="0"/>
              <a:t>Surveying the field for changes and new developments</a:t>
            </a:r>
          </a:p>
          <a:p>
            <a:endParaRPr lang="en-US" sz="3200" dirty="0" smtClean="0"/>
          </a:p>
          <a:p>
            <a:r>
              <a:rPr lang="en-US" sz="3200" dirty="0" smtClean="0"/>
              <a:t>Continual assessment of tools</a:t>
            </a:r>
          </a:p>
        </p:txBody>
      </p:sp>
    </p:spTree>
    <p:extLst>
      <p:ext uri="{BB962C8B-B14F-4D97-AF65-F5344CB8AC3E}">
        <p14:creationId xmlns:p14="http://schemas.microsoft.com/office/powerpoint/2010/main" val="212440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321169"/>
            <a:ext cx="7659687" cy="1946031"/>
          </a:xfrm>
        </p:spPr>
        <p:txBody>
          <a:bodyPr/>
          <a:lstStyle/>
          <a:p>
            <a:r>
              <a:rPr lang="en-US" sz="4400" b="1" dirty="0" smtClean="0">
                <a:solidFill>
                  <a:schemeClr val="accent3"/>
                </a:solidFill>
              </a:rPr>
              <a:t>Strategy 11:</a:t>
            </a:r>
            <a:r>
              <a:rPr lang="en-US" b="1" dirty="0" smtClean="0">
                <a:solidFill>
                  <a:schemeClr val="accent3"/>
                </a:solidFill>
              </a:rPr>
              <a:t> Don’t Stop the conversation.</a:t>
            </a:r>
            <a:endParaRPr lang="en-US" b="1" dirty="0">
              <a:solidFill>
                <a:schemeClr val="accent3"/>
              </a:solidFill>
            </a:endParaRPr>
          </a:p>
        </p:txBody>
      </p:sp>
    </p:spTree>
    <p:extLst>
      <p:ext uri="{BB962C8B-B14F-4D97-AF65-F5344CB8AC3E}">
        <p14:creationId xmlns:p14="http://schemas.microsoft.com/office/powerpoint/2010/main" val="254544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Strategies</a:t>
            </a:r>
            <a:endParaRPr lang="en-US" dirty="0"/>
          </a:p>
        </p:txBody>
      </p:sp>
      <p:sp>
        <p:nvSpPr>
          <p:cNvPr id="5" name="Content Placeholder 4"/>
          <p:cNvSpPr>
            <a:spLocks noGrp="1"/>
          </p:cNvSpPr>
          <p:nvPr>
            <p:ph idx="1"/>
          </p:nvPr>
        </p:nvSpPr>
        <p:spPr/>
        <p:txBody>
          <a:bodyPr>
            <a:normAutofit/>
          </a:bodyPr>
          <a:lstStyle/>
          <a:p>
            <a:pPr marL="114300" indent="0">
              <a:buNone/>
            </a:pPr>
            <a:r>
              <a:rPr lang="en-US" sz="2000" b="1" dirty="0" smtClean="0">
                <a:solidFill>
                  <a:schemeClr val="accent5"/>
                </a:solidFill>
              </a:rPr>
              <a:t>1</a:t>
            </a:r>
            <a:r>
              <a:rPr lang="en-US" sz="2000" b="1" dirty="0">
                <a:solidFill>
                  <a:schemeClr val="accent5"/>
                </a:solidFill>
              </a:rPr>
              <a:t>: Create a schedule for updating or replacing tools</a:t>
            </a:r>
            <a:r>
              <a:rPr lang="en-US" sz="2000" b="1" dirty="0" smtClean="0">
                <a:solidFill>
                  <a:schemeClr val="accent5"/>
                </a:solidFill>
              </a:rPr>
              <a:t>.</a:t>
            </a:r>
            <a:br>
              <a:rPr lang="en-US" sz="2000" b="1" dirty="0" smtClean="0">
                <a:solidFill>
                  <a:schemeClr val="accent5"/>
                </a:solidFill>
              </a:rPr>
            </a:br>
            <a:r>
              <a:rPr lang="en-US" sz="2000" b="1" dirty="0" smtClean="0">
                <a:solidFill>
                  <a:schemeClr val="accent5"/>
                </a:solidFill>
              </a:rPr>
              <a:t>2</a:t>
            </a:r>
            <a:r>
              <a:rPr lang="en-US" sz="2000" b="1" dirty="0">
                <a:solidFill>
                  <a:schemeClr val="accent5"/>
                </a:solidFill>
              </a:rPr>
              <a:t>: Research the </a:t>
            </a:r>
            <a:r>
              <a:rPr lang="en-US" sz="2000" b="1" dirty="0" smtClean="0">
                <a:solidFill>
                  <a:schemeClr val="accent5"/>
                </a:solidFill>
              </a:rPr>
              <a:t>options to </a:t>
            </a:r>
            <a:r>
              <a:rPr lang="en-US" sz="2000" b="1" dirty="0">
                <a:solidFill>
                  <a:schemeClr val="accent5"/>
                </a:solidFill>
              </a:rPr>
              <a:t>determine what’s best for you. </a:t>
            </a:r>
            <a:endParaRPr lang="en-US" sz="2000" b="1" dirty="0" smtClean="0">
              <a:solidFill>
                <a:schemeClr val="accent5"/>
              </a:solidFill>
            </a:endParaRPr>
          </a:p>
          <a:p>
            <a:pPr marL="114300" indent="0">
              <a:buNone/>
            </a:pPr>
            <a:r>
              <a:rPr lang="en-US" sz="2000" b="1" dirty="0" smtClean="0">
                <a:solidFill>
                  <a:schemeClr val="accent5"/>
                </a:solidFill>
              </a:rPr>
              <a:t>3</a:t>
            </a:r>
            <a:r>
              <a:rPr lang="en-US" sz="2000" b="1" dirty="0">
                <a:solidFill>
                  <a:schemeClr val="accent5"/>
                </a:solidFill>
              </a:rPr>
              <a:t>: Keep your tools organized and in logical places</a:t>
            </a:r>
            <a:r>
              <a:rPr lang="en-US" sz="2000" b="1" dirty="0" smtClean="0">
                <a:solidFill>
                  <a:schemeClr val="accent5"/>
                </a:solidFill>
              </a:rPr>
              <a:t>.</a:t>
            </a:r>
          </a:p>
          <a:p>
            <a:pPr marL="114300" indent="0">
              <a:buNone/>
            </a:pPr>
            <a:r>
              <a:rPr lang="en-US" sz="2000" b="1" dirty="0" smtClean="0">
                <a:solidFill>
                  <a:schemeClr val="accent5"/>
                </a:solidFill>
              </a:rPr>
              <a:t>4</a:t>
            </a:r>
            <a:r>
              <a:rPr lang="en-US" sz="2000" b="1" dirty="0">
                <a:solidFill>
                  <a:schemeClr val="accent5"/>
                </a:solidFill>
              </a:rPr>
              <a:t>: Prioritize </a:t>
            </a:r>
            <a:r>
              <a:rPr lang="en-US" sz="2000" b="1" dirty="0" smtClean="0">
                <a:solidFill>
                  <a:schemeClr val="accent5"/>
                </a:solidFill>
              </a:rPr>
              <a:t>learning </a:t>
            </a:r>
            <a:r>
              <a:rPr lang="en-US" sz="2000" b="1" dirty="0">
                <a:solidFill>
                  <a:schemeClr val="accent5"/>
                </a:solidFill>
              </a:rPr>
              <a:t>outcomes</a:t>
            </a:r>
            <a:r>
              <a:rPr lang="en-US" sz="2000" b="1" dirty="0" smtClean="0">
                <a:solidFill>
                  <a:schemeClr val="accent5"/>
                </a:solidFill>
              </a:rPr>
              <a:t>.</a:t>
            </a:r>
          </a:p>
          <a:p>
            <a:pPr marL="114300" indent="0">
              <a:buNone/>
            </a:pPr>
            <a:r>
              <a:rPr lang="en-US" sz="2000" b="1" dirty="0" smtClean="0">
                <a:solidFill>
                  <a:schemeClr val="accent5"/>
                </a:solidFill>
              </a:rPr>
              <a:t>5</a:t>
            </a:r>
            <a:r>
              <a:rPr lang="en-US" sz="2000" b="1" dirty="0">
                <a:solidFill>
                  <a:schemeClr val="accent5"/>
                </a:solidFill>
              </a:rPr>
              <a:t>: Ensure the medium is appropriate for the </a:t>
            </a:r>
            <a:r>
              <a:rPr lang="en-US" sz="2000" b="1" dirty="0" smtClean="0">
                <a:solidFill>
                  <a:schemeClr val="accent5"/>
                </a:solidFill>
              </a:rPr>
              <a:t>learning outcomes.</a:t>
            </a:r>
          </a:p>
          <a:p>
            <a:pPr marL="114300" indent="0">
              <a:buNone/>
            </a:pPr>
            <a:r>
              <a:rPr lang="en-US" sz="2000" b="1" dirty="0" smtClean="0">
                <a:solidFill>
                  <a:schemeClr val="accent5"/>
                </a:solidFill>
              </a:rPr>
              <a:t>6</a:t>
            </a:r>
            <a:r>
              <a:rPr lang="en-US" sz="2000" b="1" dirty="0">
                <a:solidFill>
                  <a:schemeClr val="accent5"/>
                </a:solidFill>
              </a:rPr>
              <a:t>: Create </a:t>
            </a:r>
            <a:r>
              <a:rPr lang="en-US" sz="2000" b="1" dirty="0" smtClean="0">
                <a:solidFill>
                  <a:schemeClr val="accent5"/>
                </a:solidFill>
              </a:rPr>
              <a:t>tools </a:t>
            </a:r>
            <a:r>
              <a:rPr lang="en-US" sz="2000" b="1" dirty="0">
                <a:solidFill>
                  <a:schemeClr val="accent5"/>
                </a:solidFill>
              </a:rPr>
              <a:t>that are </a:t>
            </a:r>
            <a:r>
              <a:rPr lang="en-US" sz="2000" b="1" dirty="0" smtClean="0">
                <a:solidFill>
                  <a:schemeClr val="accent5"/>
                </a:solidFill>
              </a:rPr>
              <a:t>coordinated </a:t>
            </a:r>
            <a:r>
              <a:rPr lang="en-US" sz="2000" b="1" dirty="0">
                <a:solidFill>
                  <a:schemeClr val="accent5"/>
                </a:solidFill>
              </a:rPr>
              <a:t>or </a:t>
            </a:r>
            <a:r>
              <a:rPr lang="en-US" sz="2000" b="1" dirty="0" smtClean="0">
                <a:solidFill>
                  <a:schemeClr val="accent5"/>
                </a:solidFill>
              </a:rPr>
              <a:t>complement each other.</a:t>
            </a:r>
          </a:p>
          <a:p>
            <a:pPr marL="114300" indent="0">
              <a:buNone/>
            </a:pPr>
            <a:r>
              <a:rPr lang="en-US" sz="2000" b="1" dirty="0" smtClean="0">
                <a:solidFill>
                  <a:schemeClr val="accent4"/>
                </a:solidFill>
              </a:rPr>
              <a:t>7</a:t>
            </a:r>
            <a:r>
              <a:rPr lang="en-US" sz="2000" b="1" dirty="0">
                <a:solidFill>
                  <a:schemeClr val="accent4"/>
                </a:solidFill>
              </a:rPr>
              <a:t>: Maintain consistency in design elements</a:t>
            </a:r>
            <a:r>
              <a:rPr lang="en-US" sz="2000" b="1" dirty="0" smtClean="0">
                <a:solidFill>
                  <a:schemeClr val="accent4"/>
                </a:solidFill>
              </a:rPr>
              <a:t>.</a:t>
            </a:r>
          </a:p>
          <a:p>
            <a:pPr marL="114300" indent="0">
              <a:buNone/>
            </a:pPr>
            <a:r>
              <a:rPr lang="en-US" sz="2000" b="1" dirty="0" smtClean="0">
                <a:solidFill>
                  <a:schemeClr val="accent2"/>
                </a:solidFill>
              </a:rPr>
              <a:t>8</a:t>
            </a:r>
            <a:r>
              <a:rPr lang="en-US" sz="2000" b="1" dirty="0">
                <a:solidFill>
                  <a:schemeClr val="accent2"/>
                </a:solidFill>
              </a:rPr>
              <a:t>: Simplify development through common software, shared processes, and agreed upon language</a:t>
            </a:r>
            <a:r>
              <a:rPr lang="en-US" sz="2000" b="1" dirty="0" smtClean="0">
                <a:solidFill>
                  <a:schemeClr val="accent2"/>
                </a:solidFill>
              </a:rPr>
              <a:t>.</a:t>
            </a:r>
          </a:p>
          <a:p>
            <a:pPr marL="114300" indent="0">
              <a:buNone/>
            </a:pPr>
            <a:r>
              <a:rPr lang="en-US" sz="2000" b="1" dirty="0" smtClean="0">
                <a:solidFill>
                  <a:schemeClr val="accent2"/>
                </a:solidFill>
              </a:rPr>
              <a:t>9</a:t>
            </a:r>
            <a:r>
              <a:rPr lang="en-US" sz="2000" b="1" dirty="0">
                <a:solidFill>
                  <a:schemeClr val="accent2"/>
                </a:solidFill>
              </a:rPr>
              <a:t>: Keep </a:t>
            </a:r>
            <a:r>
              <a:rPr lang="en-US" sz="2000" b="1" dirty="0" smtClean="0">
                <a:solidFill>
                  <a:schemeClr val="accent2"/>
                </a:solidFill>
              </a:rPr>
              <a:t>accessibility </a:t>
            </a:r>
            <a:r>
              <a:rPr lang="en-US" sz="2000" b="1" dirty="0">
                <a:solidFill>
                  <a:schemeClr val="accent2"/>
                </a:solidFill>
              </a:rPr>
              <a:t>in m</a:t>
            </a:r>
            <a:r>
              <a:rPr lang="en-US" sz="2000" b="1" dirty="0" smtClean="0">
                <a:solidFill>
                  <a:schemeClr val="accent2"/>
                </a:solidFill>
              </a:rPr>
              <a:t>ind</a:t>
            </a:r>
          </a:p>
          <a:p>
            <a:pPr marL="114300" indent="0">
              <a:buNone/>
            </a:pPr>
            <a:r>
              <a:rPr lang="en-US" sz="2000" b="1" dirty="0" smtClean="0">
                <a:solidFill>
                  <a:schemeClr val="accent1"/>
                </a:solidFill>
              </a:rPr>
              <a:t>10</a:t>
            </a:r>
            <a:r>
              <a:rPr lang="en-US" sz="2000" b="1" dirty="0">
                <a:solidFill>
                  <a:schemeClr val="accent1"/>
                </a:solidFill>
              </a:rPr>
              <a:t>: Make guidelines easy to access and understand</a:t>
            </a:r>
            <a:r>
              <a:rPr lang="en-US" sz="2000" b="1" dirty="0" smtClean="0">
                <a:solidFill>
                  <a:schemeClr val="accent1"/>
                </a:solidFill>
              </a:rPr>
              <a:t>.</a:t>
            </a:r>
          </a:p>
          <a:p>
            <a:pPr marL="114300" indent="0">
              <a:buNone/>
            </a:pPr>
            <a:r>
              <a:rPr lang="en-US" sz="2000" b="1" dirty="0" smtClean="0">
                <a:solidFill>
                  <a:schemeClr val="accent3"/>
                </a:solidFill>
              </a:rPr>
              <a:t>11</a:t>
            </a:r>
            <a:r>
              <a:rPr lang="en-US" sz="2000" b="1" dirty="0">
                <a:solidFill>
                  <a:schemeClr val="accent3"/>
                </a:solidFill>
              </a:rPr>
              <a:t>: Don’t </a:t>
            </a:r>
            <a:r>
              <a:rPr lang="en-US" sz="2000" b="1" dirty="0" smtClean="0">
                <a:solidFill>
                  <a:schemeClr val="accent3"/>
                </a:solidFill>
              </a:rPr>
              <a:t>stop </a:t>
            </a:r>
            <a:r>
              <a:rPr lang="en-US" sz="2000" b="1" dirty="0">
                <a:solidFill>
                  <a:schemeClr val="accent3"/>
                </a:solidFill>
              </a:rPr>
              <a:t>the conversation.</a:t>
            </a:r>
            <a:endParaRPr lang="en-US" sz="2000" b="1" dirty="0">
              <a:solidFill>
                <a:schemeClr val="accent5"/>
              </a:solidFill>
            </a:endParaRPr>
          </a:p>
        </p:txBody>
      </p:sp>
    </p:spTree>
    <p:extLst>
      <p:ext uri="{BB962C8B-B14F-4D97-AF65-F5344CB8AC3E}">
        <p14:creationId xmlns:p14="http://schemas.microsoft.com/office/powerpoint/2010/main" val="368538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46322"/>
            <a:ext cx="9132355" cy="5463225"/>
          </a:xfrm>
        </p:spPr>
      </p:pic>
    </p:spTree>
    <p:extLst>
      <p:ext uri="{BB962C8B-B14F-4D97-AF65-F5344CB8AC3E}">
        <p14:creationId xmlns:p14="http://schemas.microsoft.com/office/powerpoint/2010/main" val="122177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21279" y="961967"/>
            <a:ext cx="3683659" cy="823912"/>
          </a:xfrm>
        </p:spPr>
        <p:txBody>
          <a:bodyPr/>
          <a:lstStyle/>
          <a:p>
            <a:pPr algn="ctr"/>
            <a:r>
              <a:rPr lang="en-US" dirty="0" smtClean="0"/>
              <a:t>References</a:t>
            </a:r>
            <a:endParaRPr lang="en-US" dirty="0"/>
          </a:p>
        </p:txBody>
      </p:sp>
      <p:sp>
        <p:nvSpPr>
          <p:cNvPr id="3" name="Content Placeholder 2"/>
          <p:cNvSpPr>
            <a:spLocks noGrp="1"/>
          </p:cNvSpPr>
          <p:nvPr>
            <p:ph sz="half" idx="2"/>
          </p:nvPr>
        </p:nvSpPr>
        <p:spPr>
          <a:xfrm>
            <a:off x="594359" y="1910832"/>
            <a:ext cx="3910579" cy="4608209"/>
          </a:xfrm>
        </p:spPr>
        <p:txBody>
          <a:bodyPr>
            <a:normAutofit fontScale="47500" lnSpcReduction="20000"/>
          </a:bodyPr>
          <a:lstStyle/>
          <a:p>
            <a:pPr marL="396875" indent="-396875">
              <a:buNone/>
            </a:pPr>
            <a:r>
              <a:rPr lang="en-US" dirty="0"/>
              <a:t>Association of College and Research Libraries. (2012). Characteristics of programs of information literacy that illustrate best practices: A guideline. Retrieved from </a:t>
            </a:r>
            <a:r>
              <a:rPr lang="en-US" dirty="0">
                <a:hlinkClick r:id="rId3"/>
              </a:rPr>
              <a:t>http://</a:t>
            </a:r>
            <a:r>
              <a:rPr lang="en-US" dirty="0" smtClean="0">
                <a:hlinkClick r:id="rId3"/>
              </a:rPr>
              <a:t>www.ala.org/acrl/standards/characteristics</a:t>
            </a:r>
            <a:endParaRPr lang="en-US" dirty="0" smtClean="0"/>
          </a:p>
          <a:p>
            <a:pPr marL="396875" indent="-396875">
              <a:buNone/>
            </a:pPr>
            <a:r>
              <a:rPr lang="en-US" dirty="0" err="1" smtClean="0"/>
              <a:t>Bladek</a:t>
            </a:r>
            <a:r>
              <a:rPr lang="en-US" dirty="0"/>
              <a:t>, M., &amp; Okamoto, K. (2014). What's theory got to do with it? applying educational theory and research to revamp freshman library workshops.</a:t>
            </a:r>
            <a:r>
              <a:rPr lang="en-US" i="1" dirty="0"/>
              <a:t> College &amp; Undergraduate Libraries, 21</a:t>
            </a:r>
            <a:r>
              <a:rPr lang="en-US" dirty="0"/>
              <a:t>(1), 19-36. doi:10.1080/10691316.2014.877730 </a:t>
            </a:r>
          </a:p>
          <a:p>
            <a:pPr marL="396875" indent="-396875">
              <a:buNone/>
            </a:pPr>
            <a:r>
              <a:rPr lang="en-US" dirty="0"/>
              <a:t>Chen, C., &amp; Sun, Y. (2012). Assessing the effects of different multimedia materials on emotions and learning performance for visual and verbal style learners.</a:t>
            </a:r>
            <a:r>
              <a:rPr lang="en-US" i="1" dirty="0"/>
              <a:t> Computers &amp; Education, 59</a:t>
            </a:r>
            <a:r>
              <a:rPr lang="en-US" dirty="0"/>
              <a:t>(4), 1273-1285. doi:10.1016/j.compedu.2012.05.006 </a:t>
            </a:r>
            <a:endParaRPr lang="en-US" dirty="0" smtClean="0"/>
          </a:p>
          <a:p>
            <a:pPr marL="396875" indent="-396875">
              <a:buNone/>
            </a:pPr>
            <a:r>
              <a:rPr lang="en-US" dirty="0" err="1"/>
              <a:t>Chickering</a:t>
            </a:r>
            <a:r>
              <a:rPr lang="en-US" dirty="0"/>
              <a:t>, A. W. and </a:t>
            </a:r>
            <a:r>
              <a:rPr lang="en-US" dirty="0" err="1"/>
              <a:t>Gamson</a:t>
            </a:r>
            <a:r>
              <a:rPr lang="en-US" dirty="0"/>
              <a:t>, Z. F. (1987). “Seven principles for good practice in undergraduate education.” </a:t>
            </a:r>
            <a:r>
              <a:rPr lang="en-US" i="1" dirty="0"/>
              <a:t>American Association of Higher Education Bulletin</a:t>
            </a:r>
            <a:r>
              <a:rPr lang="en-US" dirty="0"/>
              <a:t>, March, 3-7</a:t>
            </a:r>
            <a:r>
              <a:rPr lang="en-US" dirty="0" smtClean="0"/>
              <a:t>.</a:t>
            </a:r>
          </a:p>
          <a:p>
            <a:pPr marL="396875" indent="-396875">
              <a:buNone/>
            </a:pPr>
            <a:r>
              <a:rPr lang="en-US" dirty="0" smtClean="0"/>
              <a:t>Gandhi</a:t>
            </a:r>
            <a:r>
              <a:rPr lang="en-US" dirty="0"/>
              <a:t>, S. (2004).  Faculty-librarian collaboration to assess the effectiveness of a five-session library instruction model.  </a:t>
            </a:r>
            <a:r>
              <a:rPr lang="en-US" i="1" dirty="0"/>
              <a:t>Community &amp; Junior College Libraries, </a:t>
            </a:r>
            <a:r>
              <a:rPr lang="en-US" dirty="0"/>
              <a:t>12(4), 15-48.</a:t>
            </a:r>
            <a:endParaRPr lang="en-US" dirty="0" smtClean="0"/>
          </a:p>
          <a:p>
            <a:pPr marL="396875" indent="-396875">
              <a:buNone/>
            </a:pPr>
            <a:r>
              <a:rPr lang="en-US" dirty="0" err="1" smtClean="0"/>
              <a:t>Mestre</a:t>
            </a:r>
            <a:r>
              <a:rPr lang="en-US" dirty="0"/>
              <a:t>, L. S. (2010). Matching up learning styles with learning objects: What's effective?</a:t>
            </a:r>
            <a:r>
              <a:rPr lang="en-US" i="1" dirty="0"/>
              <a:t> Journal of Library Administration, 50</a:t>
            </a:r>
            <a:r>
              <a:rPr lang="en-US" dirty="0"/>
              <a:t>(7), 808-829. </a:t>
            </a:r>
            <a:r>
              <a:rPr lang="en-US" dirty="0" smtClean="0"/>
              <a:t>doi:10.1080/01930826.2010.488975</a:t>
            </a:r>
          </a:p>
        </p:txBody>
      </p:sp>
      <p:sp>
        <p:nvSpPr>
          <p:cNvPr id="5" name="Text Placeholder 4"/>
          <p:cNvSpPr>
            <a:spLocks noGrp="1"/>
          </p:cNvSpPr>
          <p:nvPr>
            <p:ph type="body" sz="quarter" idx="3"/>
          </p:nvPr>
        </p:nvSpPr>
        <p:spPr>
          <a:xfrm>
            <a:off x="4869018" y="961967"/>
            <a:ext cx="3680621" cy="823912"/>
          </a:xfrm>
        </p:spPr>
        <p:txBody>
          <a:bodyPr/>
          <a:lstStyle/>
          <a:p>
            <a:pPr algn="ctr"/>
            <a:r>
              <a:rPr lang="en-US" dirty="0" smtClean="0"/>
              <a:t>Images</a:t>
            </a:r>
            <a:endParaRPr lang="en-US" dirty="0"/>
          </a:p>
        </p:txBody>
      </p:sp>
      <p:sp>
        <p:nvSpPr>
          <p:cNvPr id="6" name="Content Placeholder 5"/>
          <p:cNvSpPr>
            <a:spLocks noGrp="1"/>
          </p:cNvSpPr>
          <p:nvPr>
            <p:ph sz="quarter" idx="4"/>
          </p:nvPr>
        </p:nvSpPr>
        <p:spPr>
          <a:xfrm>
            <a:off x="4642098" y="1910832"/>
            <a:ext cx="3907541" cy="4608209"/>
          </a:xfrm>
        </p:spPr>
        <p:txBody>
          <a:bodyPr>
            <a:normAutofit fontScale="47500" lnSpcReduction="20000"/>
          </a:bodyPr>
          <a:lstStyle/>
          <a:p>
            <a:pPr marL="231775" indent="-231775">
              <a:buNone/>
            </a:pPr>
            <a:r>
              <a:rPr lang="en-US" dirty="0" smtClean="0"/>
              <a:t>Buzz </a:t>
            </a:r>
            <a:r>
              <a:rPr lang="en-US" dirty="0" err="1"/>
              <a:t>Lightyear</a:t>
            </a:r>
            <a:r>
              <a:rPr lang="en-US" dirty="0"/>
              <a:t>, [Digital image], USA, Buzz </a:t>
            </a:r>
            <a:r>
              <a:rPr lang="en-US" dirty="0" err="1"/>
              <a:t>Lightyear</a:t>
            </a:r>
            <a:r>
              <a:rPr lang="en-US" dirty="0"/>
              <a:t> Wallpapers.  Retrieved May 5, 2014, from </a:t>
            </a:r>
            <a:r>
              <a:rPr lang="en-US" dirty="0">
                <a:hlinkClick r:id="rId4"/>
              </a:rPr>
              <a:t>disneypictures.net/r-buzz-lightyear-202-buzz-lightyear-1920x1200-3864.htm</a:t>
            </a:r>
            <a:endParaRPr lang="en-US" dirty="0"/>
          </a:p>
          <a:p>
            <a:pPr marL="231775" indent="-231775">
              <a:buNone/>
            </a:pPr>
            <a:r>
              <a:rPr lang="en-US" dirty="0"/>
              <a:t>Buzz </a:t>
            </a:r>
            <a:r>
              <a:rPr lang="en-US" dirty="0" err="1"/>
              <a:t>Lightyear</a:t>
            </a:r>
            <a:r>
              <a:rPr lang="en-US" dirty="0"/>
              <a:t>, [Digital image], USA, Tumblr.com.  Retrieved May 5, 2014, from </a:t>
            </a:r>
            <a:r>
              <a:rPr lang="en-US" dirty="0">
                <a:hlinkClick r:id="rId5"/>
              </a:rPr>
              <a:t>crazycinephiles.tumblr.com/post/84522553944</a:t>
            </a:r>
            <a:endParaRPr lang="en-US" dirty="0"/>
          </a:p>
          <a:p>
            <a:pPr marL="231775" indent="-231775">
              <a:buNone/>
            </a:pPr>
            <a:r>
              <a:rPr lang="en-US" dirty="0"/>
              <a:t>Buzz </a:t>
            </a:r>
            <a:r>
              <a:rPr lang="en-US" dirty="0" err="1"/>
              <a:t>Lightyear</a:t>
            </a:r>
            <a:r>
              <a:rPr lang="en-US" dirty="0"/>
              <a:t> vs Adam Strange, [Digital image], USA, Comic Vine. Retrieved May 5, 2014, from </a:t>
            </a:r>
            <a:r>
              <a:rPr lang="en-US" dirty="0">
                <a:hlinkClick r:id="rId6"/>
              </a:rPr>
              <a:t>comicvine.com/forums/battles-7/buzz-lightyear-vs-adam-strange-398713/</a:t>
            </a:r>
            <a:endParaRPr lang="en-US" dirty="0"/>
          </a:p>
          <a:p>
            <a:pPr marL="231775" indent="-231775">
              <a:buNone/>
            </a:pPr>
            <a:r>
              <a:rPr lang="en-US" dirty="0" smtClean="0"/>
              <a:t>Information Overload, [Digital image], USA, Novell and Novell Counseling Services.  Retrieved May 21, 2014. </a:t>
            </a:r>
            <a:r>
              <a:rPr lang="en-US" dirty="0" smtClean="0">
                <a:hlinkClick r:id="rId7"/>
              </a:rPr>
              <a:t>novellcounseling.org/overcoming-information-overload/</a:t>
            </a:r>
            <a:endParaRPr lang="en-US" dirty="0" smtClean="0"/>
          </a:p>
          <a:p>
            <a:pPr marL="231775" indent="-231775">
              <a:buNone/>
            </a:pPr>
            <a:r>
              <a:rPr lang="en-US" dirty="0" smtClean="0"/>
              <a:t>Justice </a:t>
            </a:r>
            <a:r>
              <a:rPr lang="en-US" dirty="0"/>
              <a:t>Silhouette, [Digital image], USA, </a:t>
            </a:r>
            <a:r>
              <a:rPr lang="en-US" dirty="0" err="1"/>
              <a:t>Pixabay</a:t>
            </a:r>
            <a:r>
              <a:rPr lang="en-US" dirty="0"/>
              <a:t>. Retrieved May 6, 2014 from </a:t>
            </a:r>
            <a:r>
              <a:rPr lang="en-US" dirty="0">
                <a:hlinkClick r:id="rId8"/>
              </a:rPr>
              <a:t>pixabay.com/en/justice-silhouette-scales-law-147214/</a:t>
            </a:r>
            <a:endParaRPr lang="en-US" dirty="0"/>
          </a:p>
          <a:p>
            <a:pPr marL="231775" indent="-231775">
              <a:buNone/>
            </a:pPr>
            <a:r>
              <a:rPr lang="en-US" dirty="0"/>
              <a:t>My eyeballs could have been sucked from their sockets! [Digital image], USA, A Buzz </a:t>
            </a:r>
            <a:r>
              <a:rPr lang="en-US" dirty="0" err="1"/>
              <a:t>Lightyear</a:t>
            </a:r>
            <a:r>
              <a:rPr lang="en-US" dirty="0"/>
              <a:t> Quote for Every Situation.  Retrieved May 5, 2014, from </a:t>
            </a:r>
            <a:r>
              <a:rPr lang="en-US" dirty="0">
                <a:hlinkClick r:id="rId9"/>
              </a:rPr>
              <a:t>blogs.disney.com/oh-my-</a:t>
            </a:r>
            <a:r>
              <a:rPr lang="en-US" dirty="0" err="1">
                <a:hlinkClick r:id="rId9"/>
              </a:rPr>
              <a:t>disney</a:t>
            </a:r>
            <a:r>
              <a:rPr lang="en-US" dirty="0">
                <a:hlinkClick r:id="rId9"/>
              </a:rPr>
              <a:t>/2013/09/10/a-buzz-</a:t>
            </a:r>
            <a:r>
              <a:rPr lang="en-US" dirty="0" err="1">
                <a:hlinkClick r:id="rId9"/>
              </a:rPr>
              <a:t>lightyear</a:t>
            </a:r>
            <a:r>
              <a:rPr lang="en-US" dirty="0">
                <a:hlinkClick r:id="rId9"/>
              </a:rPr>
              <a:t>-quote-for-every-situation/</a:t>
            </a:r>
            <a:endParaRPr lang="en-US" dirty="0"/>
          </a:p>
          <a:p>
            <a:pPr marL="231775" indent="-231775">
              <a:buNone/>
            </a:pPr>
            <a:r>
              <a:rPr lang="en-US" dirty="0" smtClean="0"/>
              <a:t>Play </a:t>
            </a:r>
            <a:r>
              <a:rPr lang="en-US" dirty="0"/>
              <a:t>button, [Icon], USA, </a:t>
            </a:r>
            <a:r>
              <a:rPr lang="en-US" dirty="0" err="1"/>
              <a:t>Pixabay</a:t>
            </a:r>
            <a:r>
              <a:rPr lang="en-US" dirty="0"/>
              <a:t>. Retrieved May 6, 2014 from </a:t>
            </a:r>
            <a:r>
              <a:rPr lang="en-US" dirty="0">
                <a:hlinkClick r:id="rId10"/>
              </a:rPr>
              <a:t>pixabay.com/en/sign-dvd-music-video-icon-30619</a:t>
            </a:r>
            <a:r>
              <a:rPr lang="en-US" dirty="0" smtClean="0">
                <a:hlinkClick r:id="rId10"/>
              </a:rPr>
              <a:t>/</a:t>
            </a:r>
            <a:endParaRPr lang="en-US" dirty="0"/>
          </a:p>
        </p:txBody>
      </p:sp>
    </p:spTree>
    <p:extLst>
      <p:ext uri="{BB962C8B-B14F-4D97-AF65-F5344CB8AC3E}">
        <p14:creationId xmlns:p14="http://schemas.microsoft.com/office/powerpoint/2010/main" val="280960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1503" y="457201"/>
            <a:ext cx="7704667" cy="1008742"/>
          </a:xfrm>
        </p:spPr>
        <p:txBody>
          <a:bodyPr>
            <a:normAutofit fontScale="90000"/>
          </a:bodyPr>
          <a:lstStyle/>
          <a:p>
            <a:r>
              <a:rPr lang="en-US" dirty="0" smtClean="0"/>
              <a:t>Challenges in Developing Online Learning Tools</a:t>
            </a:r>
            <a:endParaRPr lang="en-US" dirty="0"/>
          </a:p>
        </p:txBody>
      </p:sp>
      <p:pic>
        <p:nvPicPr>
          <p:cNvPr id="5" name="Content Placeholder 10" descr="Confused_Felipe.jpg"/>
          <p:cNvPicPr>
            <a:picLocks noChangeAspect="1"/>
          </p:cNvPicPr>
          <p:nvPr/>
        </p:nvPicPr>
        <p:blipFill>
          <a:blip r:embed="rId3"/>
          <a:stretch>
            <a:fillRect/>
          </a:stretch>
        </p:blipFill>
        <p:spPr>
          <a:xfrm>
            <a:off x="2998592" y="1803959"/>
            <a:ext cx="3130829" cy="4700946"/>
          </a:xfrm>
          <a:prstGeom prst="rect">
            <a:avLst/>
          </a:prstGeom>
        </p:spPr>
      </p:pic>
    </p:spTree>
    <p:extLst>
      <p:ext uri="{BB962C8B-B14F-4D97-AF65-F5344CB8AC3E}">
        <p14:creationId xmlns:p14="http://schemas.microsoft.com/office/powerpoint/2010/main" val="19918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3377" y="457201"/>
            <a:ext cx="7704667" cy="1981200"/>
          </a:xfrm>
        </p:spPr>
        <p:txBody>
          <a:bodyPr/>
          <a:lstStyle/>
          <a:p>
            <a:r>
              <a:rPr lang="en-US" dirty="0"/>
              <a:t>Challenges in Developing Online Learning Tools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500" b="1"/>
          <a:stretch/>
        </p:blipFill>
        <p:spPr>
          <a:xfrm>
            <a:off x="7145884" y="5481638"/>
            <a:ext cx="1761905" cy="9756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0168" y="3877063"/>
            <a:ext cx="1809524" cy="108571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137" t="1106" r="978" b="2655"/>
          <a:stretch/>
        </p:blipFill>
        <p:spPr>
          <a:xfrm>
            <a:off x="597568" y="5501772"/>
            <a:ext cx="1752600" cy="97155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930" t="566" r="940" b="1325"/>
          <a:stretch/>
        </p:blipFill>
        <p:spPr>
          <a:xfrm>
            <a:off x="5595313" y="3877063"/>
            <a:ext cx="1738312" cy="981076"/>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143" t="1490" r="984" b="1352"/>
          <a:stretch/>
        </p:blipFill>
        <p:spPr>
          <a:xfrm>
            <a:off x="607093" y="2217444"/>
            <a:ext cx="1743075" cy="971551"/>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1012" t="3533" r="1422"/>
          <a:stretch/>
        </p:blipFill>
        <p:spPr>
          <a:xfrm>
            <a:off x="4014643" y="5501772"/>
            <a:ext cx="1709738" cy="955488"/>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4457" y="2198519"/>
            <a:ext cx="1733333" cy="990476"/>
          </a:xfrm>
          <a:prstGeom prst="rect">
            <a:avLst/>
          </a:prstGeom>
        </p:spPr>
      </p:pic>
      <p:pic>
        <p:nvPicPr>
          <p:cNvPr id="14" name="Picture 13"/>
          <p:cNvPicPr>
            <a:picLocks noChangeAspect="1"/>
          </p:cNvPicPr>
          <p:nvPr/>
        </p:nvPicPr>
        <p:blipFill rotWithShape="1">
          <a:blip r:embed="rId10">
            <a:extLst>
              <a:ext uri="{28A0092B-C50C-407E-A947-70E740481C1C}">
                <a14:useLocalDpi xmlns:a14="http://schemas.microsoft.com/office/drawing/2010/main" val="0"/>
              </a:ext>
            </a:extLst>
          </a:blip>
          <a:srcRect l="1217"/>
          <a:stretch/>
        </p:blipFill>
        <p:spPr>
          <a:xfrm>
            <a:off x="4014643" y="2217444"/>
            <a:ext cx="1749866" cy="990476"/>
          </a:xfrm>
          <a:prstGeom prst="rect">
            <a:avLst/>
          </a:prstGeom>
        </p:spPr>
      </p:pic>
    </p:spTree>
    <p:extLst>
      <p:ext uri="{BB962C8B-B14F-4D97-AF65-F5344CB8AC3E}">
        <p14:creationId xmlns:p14="http://schemas.microsoft.com/office/powerpoint/2010/main" val="252397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1503" y="457201"/>
            <a:ext cx="7704667" cy="1008742"/>
          </a:xfrm>
        </p:spPr>
        <p:txBody>
          <a:bodyPr>
            <a:normAutofit fontScale="90000"/>
          </a:bodyPr>
          <a:lstStyle/>
          <a:p>
            <a:r>
              <a:rPr lang="en-US" dirty="0" smtClean="0"/>
              <a:t>Challenges in Developing Online Learning Tools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271" y="1792705"/>
            <a:ext cx="5065295" cy="5065295"/>
          </a:xfrm>
          <a:prstGeom prst="rect">
            <a:avLst/>
          </a:prstGeom>
        </p:spPr>
      </p:pic>
    </p:spTree>
    <p:extLst>
      <p:ext uri="{BB962C8B-B14F-4D97-AF65-F5344CB8AC3E}">
        <p14:creationId xmlns:p14="http://schemas.microsoft.com/office/powerpoint/2010/main" val="23464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7440" y="457201"/>
            <a:ext cx="7704667" cy="1008742"/>
          </a:xfrm>
        </p:spPr>
        <p:txBody>
          <a:bodyPr>
            <a:normAutofit fontScale="90000"/>
          </a:bodyPr>
          <a:lstStyle/>
          <a:p>
            <a:r>
              <a:rPr lang="en-US" dirty="0" smtClean="0"/>
              <a:t>Challenges in Developing Online Learning Tools</a:t>
            </a:r>
            <a:endParaRPr lang="en-US" dirty="0"/>
          </a:p>
        </p:txBody>
      </p:sp>
      <p:pic>
        <p:nvPicPr>
          <p:cNvPr id="6"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587" y="1809877"/>
            <a:ext cx="6936658" cy="4335411"/>
          </a:xfrm>
          <a:prstGeom prst="rect">
            <a:avLst/>
          </a:prstGeom>
        </p:spPr>
      </p:pic>
    </p:spTree>
    <p:extLst>
      <p:ext uri="{BB962C8B-B14F-4D97-AF65-F5344CB8AC3E}">
        <p14:creationId xmlns:p14="http://schemas.microsoft.com/office/powerpoint/2010/main" val="276337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3377" y="457201"/>
            <a:ext cx="7704667" cy="1981200"/>
          </a:xfrm>
        </p:spPr>
        <p:txBody>
          <a:bodyPr/>
          <a:lstStyle/>
          <a:p>
            <a:r>
              <a:rPr lang="en-US" dirty="0"/>
              <a:t>Challenges in Developing Online Learning Tools</a:t>
            </a:r>
          </a:p>
        </p:txBody>
      </p:sp>
      <p:sp>
        <p:nvSpPr>
          <p:cNvPr id="3" name="Content Placeholder 2"/>
          <p:cNvSpPr>
            <a:spLocks noGrp="1"/>
          </p:cNvSpPr>
          <p:nvPr>
            <p:ph idx="1"/>
          </p:nvPr>
        </p:nvSpPr>
        <p:spPr>
          <a:xfrm>
            <a:off x="717440" y="2667000"/>
            <a:ext cx="7704667" cy="2290011"/>
          </a:xfrm>
        </p:spPr>
        <p:txBody>
          <a:bodyPr>
            <a:normAutofit/>
          </a:bodyPr>
          <a:lstStyle/>
          <a:p>
            <a:pPr marL="0" indent="0" algn="ctr">
              <a:buNone/>
            </a:pPr>
            <a:r>
              <a:rPr lang="en-US" sz="4000" dirty="0" smtClean="0">
                <a:solidFill>
                  <a:schemeClr val="accent3"/>
                </a:solidFill>
              </a:rPr>
              <a:t>What are some of your challenges?</a:t>
            </a:r>
            <a:endParaRPr lang="en-US" sz="4000" dirty="0">
              <a:solidFill>
                <a:schemeClr val="accent3"/>
              </a:solidFill>
            </a:endParaRPr>
          </a:p>
        </p:txBody>
      </p:sp>
    </p:spTree>
    <p:extLst>
      <p:ext uri="{BB962C8B-B14F-4D97-AF65-F5344CB8AC3E}">
        <p14:creationId xmlns:p14="http://schemas.microsoft.com/office/powerpoint/2010/main" val="11996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5566" y="457201"/>
            <a:ext cx="7704667" cy="1981200"/>
          </a:xfrm>
        </p:spPr>
        <p:txBody>
          <a:bodyPr>
            <a:normAutofit/>
          </a:bodyPr>
          <a:lstStyle/>
          <a:p>
            <a:pPr algn="l"/>
            <a:r>
              <a:rPr lang="en-US" dirty="0" smtClean="0"/>
              <a:t>Good online learning programs…</a:t>
            </a:r>
            <a:endParaRPr lang="en-US" dirty="0"/>
          </a:p>
        </p:txBody>
      </p:sp>
      <p:sp>
        <p:nvSpPr>
          <p:cNvPr id="3" name="Content Placeholder 2"/>
          <p:cNvSpPr>
            <a:spLocks noGrp="1"/>
          </p:cNvSpPr>
          <p:nvPr>
            <p:ph idx="1"/>
          </p:nvPr>
        </p:nvSpPr>
        <p:spPr>
          <a:xfrm>
            <a:off x="717440" y="2204775"/>
            <a:ext cx="7704667" cy="4123836"/>
          </a:xfrm>
        </p:spPr>
        <p:txBody>
          <a:bodyPr>
            <a:noAutofit/>
          </a:bodyPr>
          <a:lstStyle/>
          <a:p>
            <a:pPr marL="0" indent="0" algn="ctr">
              <a:buNone/>
            </a:pPr>
            <a:r>
              <a:rPr lang="en-US" sz="2800" dirty="0" smtClean="0">
                <a:solidFill>
                  <a:schemeClr val="accent3"/>
                </a:solidFill>
              </a:rPr>
              <a:t>Are up to date</a:t>
            </a:r>
          </a:p>
          <a:p>
            <a:pPr marL="0" indent="0" algn="ctr">
              <a:buNone/>
            </a:pPr>
            <a:endParaRPr lang="en-US" sz="2800" dirty="0" smtClean="0">
              <a:solidFill>
                <a:schemeClr val="accent3"/>
              </a:solidFill>
            </a:endParaRPr>
          </a:p>
          <a:p>
            <a:pPr marL="0" indent="0" algn="ctr">
              <a:buNone/>
            </a:pPr>
            <a:r>
              <a:rPr lang="en-US" sz="2800" dirty="0" smtClean="0">
                <a:solidFill>
                  <a:schemeClr val="accent3"/>
                </a:solidFill>
              </a:rPr>
              <a:t>Facilitate active learning</a:t>
            </a:r>
            <a:br>
              <a:rPr lang="en-US" sz="2800" dirty="0" smtClean="0">
                <a:solidFill>
                  <a:schemeClr val="accent3"/>
                </a:solidFill>
              </a:rPr>
            </a:br>
            <a:endParaRPr lang="en-US" sz="2800" dirty="0" smtClean="0">
              <a:solidFill>
                <a:schemeClr val="accent3"/>
              </a:solidFill>
            </a:endParaRPr>
          </a:p>
          <a:p>
            <a:pPr marL="0" indent="0" algn="ctr">
              <a:buNone/>
            </a:pPr>
            <a:r>
              <a:rPr lang="en-US" sz="2800" dirty="0" smtClean="0">
                <a:solidFill>
                  <a:schemeClr val="accent3"/>
                </a:solidFill>
              </a:rPr>
              <a:t>Are comprised of tools that complement each other</a:t>
            </a:r>
            <a:br>
              <a:rPr lang="en-US" sz="2800" dirty="0" smtClean="0">
                <a:solidFill>
                  <a:schemeClr val="accent3"/>
                </a:solidFill>
              </a:rPr>
            </a:br>
            <a:endParaRPr lang="en-US" sz="2800" dirty="0" smtClean="0">
              <a:solidFill>
                <a:schemeClr val="accent3"/>
              </a:solidFill>
            </a:endParaRPr>
          </a:p>
          <a:p>
            <a:pPr marL="0" indent="0" algn="ctr">
              <a:buNone/>
            </a:pPr>
            <a:r>
              <a:rPr lang="en-US" sz="2800" dirty="0" smtClean="0">
                <a:solidFill>
                  <a:schemeClr val="accent3"/>
                </a:solidFill>
              </a:rPr>
              <a:t>Address skills in a strategic and coordinated way</a:t>
            </a:r>
            <a:endParaRPr lang="en-US" sz="2800" dirty="0">
              <a:solidFill>
                <a:schemeClr val="accent3"/>
              </a:solidFill>
            </a:endParaRPr>
          </a:p>
        </p:txBody>
      </p:sp>
    </p:spTree>
    <p:extLst>
      <p:ext uri="{BB962C8B-B14F-4D97-AF65-F5344CB8AC3E}">
        <p14:creationId xmlns:p14="http://schemas.microsoft.com/office/powerpoint/2010/main" val="2870697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4000"/>
                            </p:stCondLst>
                            <p:childTnLst>
                              <p:par>
                                <p:cTn id="8" presetID="1" presetClass="entr" presetSubtype="0" fill="hold" grpId="0" nodeType="afterEffect">
                                  <p:stCondLst>
                                    <p:cond delay="4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8000"/>
                            </p:stCondLst>
                            <p:childTnLst>
                              <p:par>
                                <p:cTn id="11" presetID="1" presetClass="entr" presetSubtype="0" fill="hold" grpId="0" nodeType="after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0000"/>
                            </p:stCondLst>
                            <p:childTnLst>
                              <p:par>
                                <p:cTn id="14" presetID="1" presetClass="entr" presetSubtype="0" fill="hold" grpId="0" nodeType="afterEffect">
                                  <p:stCondLst>
                                    <p:cond delay="2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780</TotalTime>
  <Words>2013</Words>
  <Application>Microsoft Office PowerPoint</Application>
  <PresentationFormat>On-screen Show (4:3)</PresentationFormat>
  <Paragraphs>203</Paragraphs>
  <Slides>37</Slides>
  <Notes>32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Adjacency</vt:lpstr>
      <vt:lpstr>Acrobat Document</vt:lpstr>
      <vt:lpstr>Developing Online Learning Tools</vt:lpstr>
      <vt:lpstr>Challenges in Developing Online Learning Tools</vt:lpstr>
      <vt:lpstr>Challenges in Developing Online Learning Tools</vt:lpstr>
      <vt:lpstr>Challenges in Developing Online Learning Tools</vt:lpstr>
      <vt:lpstr>Challenges in Developing Online Learning Tools</vt:lpstr>
      <vt:lpstr>Challenges in Developing Online Learning Tools</vt:lpstr>
      <vt:lpstr>Challenges in Developing Online Learning Tools</vt:lpstr>
      <vt:lpstr>Challenges in Developing Online Learning Tools</vt:lpstr>
      <vt:lpstr>Good online learning programs…</vt:lpstr>
      <vt:lpstr>Problem at VCU</vt:lpstr>
      <vt:lpstr>Strategy 1: Create a schedule for updating or replacing tools.</vt:lpstr>
      <vt:lpstr>Research and Analysis: Video Hosting Platforms</vt:lpstr>
      <vt:lpstr>Strategy 2: Research the Options to determine what’s best for you. </vt:lpstr>
      <vt:lpstr>Research and Analysis: Learning Outcomes</vt:lpstr>
      <vt:lpstr>Strategy 4: Prioritize Learning outcomes.</vt:lpstr>
      <vt:lpstr>Research and Analysis: Mediums</vt:lpstr>
      <vt:lpstr>Research and Analysis: Mediums</vt:lpstr>
      <vt:lpstr>PowerPoint Presentation</vt:lpstr>
      <vt:lpstr>PowerPoint Presentation</vt:lpstr>
      <vt:lpstr>PowerPoint Presentation</vt:lpstr>
      <vt:lpstr>Infographics speed information processing</vt:lpstr>
      <vt:lpstr>PowerPoint Presentation</vt:lpstr>
      <vt:lpstr>Strategy 5: Ensure the medium is appropriate for the Learning Outcomes.</vt:lpstr>
      <vt:lpstr>Design Aspects</vt:lpstr>
      <vt:lpstr>Design Aspects: What can be standardized?</vt:lpstr>
      <vt:lpstr>Strategy 7: Maintain consistency in design elements.</vt:lpstr>
      <vt:lpstr>Development</vt:lpstr>
      <vt:lpstr>Strategy 8: Simplify development through common software, shared processes, and agreed upon language.</vt:lpstr>
      <vt:lpstr>PowerPoint Presentation</vt:lpstr>
      <vt:lpstr>Strategy 9: Keep Accessibility in Mind</vt:lpstr>
      <vt:lpstr>Implementation</vt:lpstr>
      <vt:lpstr>Strategy 10: Make guidelines easy to access and understand.</vt:lpstr>
      <vt:lpstr>Maintenance</vt:lpstr>
      <vt:lpstr>Strategy 11: Don’t Stop the conversation.</vt:lpstr>
      <vt:lpstr>Strategies</vt:lpstr>
      <vt:lpstr>PowerPoint Presentation</vt:lpstr>
      <vt:lpstr>PowerPoint Presentation</vt:lpstr>
    </vt:vector>
  </TitlesOfParts>
  <Company>VCU Libraries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Johns</dc:creator>
  <cp:lastModifiedBy>emjohns</cp:lastModifiedBy>
  <cp:revision>46</cp:revision>
  <dcterms:created xsi:type="dcterms:W3CDTF">2014-05-19T15:47:21Z</dcterms:created>
  <dcterms:modified xsi:type="dcterms:W3CDTF">2014-05-22T14:16:36Z</dcterms:modified>
</cp:coreProperties>
</file>