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9" r:id="rId3"/>
    <p:sldId id="261" r:id="rId4"/>
    <p:sldId id="257" r:id="rId5"/>
    <p:sldId id="260" r:id="rId6"/>
    <p:sldId id="262" r:id="rId7"/>
    <p:sldId id="267" r:id="rId8"/>
    <p:sldId id="268" r:id="rId9"/>
    <p:sldId id="270" r:id="rId10"/>
    <p:sldId id="271" r:id="rId11"/>
    <p:sldId id="269" r:id="rId12"/>
    <p:sldId id="273" r:id="rId13"/>
    <p:sldId id="27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75" autoAdjust="0"/>
  </p:normalViewPr>
  <p:slideViewPr>
    <p:cSldViewPr>
      <p:cViewPr varScale="1">
        <p:scale>
          <a:sx n="85" d="100"/>
          <a:sy n="85" d="100"/>
        </p:scale>
        <p:origin x="-152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36862-27FA-4A51-968A-E65A6DFAE70A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22EE6-7882-4068-A6A1-902BBEB2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know students’ names, abilities, class personality</a:t>
            </a:r>
          </a:p>
          <a:p>
            <a:r>
              <a:rPr lang="en-US" dirty="0" smtClean="0"/>
              <a:t>May not know instructor well</a:t>
            </a:r>
          </a:p>
          <a:p>
            <a:r>
              <a:rPr lang="en-US" dirty="0" smtClean="0"/>
              <a:t>We don’t create the assignment</a:t>
            </a:r>
          </a:p>
          <a:p>
            <a:r>
              <a:rPr lang="en-US" dirty="0" smtClean="0"/>
              <a:t>We don’t see what students do with the information we teach</a:t>
            </a:r>
          </a:p>
          <a:p>
            <a:r>
              <a:rPr lang="en-US" dirty="0" smtClean="0"/>
              <a:t>Assessment takes away from precious teaching/learning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2EE6-7882-4068-A6A1-902BBEB2F9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9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2EE6-7882-4068-A6A1-902BBEB2F9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1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2EE6-7882-4068-A6A1-902BBEB2F9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1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done before or at the beginning of the class</a:t>
            </a:r>
          </a:p>
          <a:p>
            <a:r>
              <a:rPr lang="en-US" dirty="0" smtClean="0"/>
              <a:t>Can be combined with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2EE6-7882-4068-A6A1-902BBEB2F9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35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Takes</a:t>
            </a:r>
            <a:r>
              <a:rPr lang="en-US" baseline="0" dirty="0" smtClean="0"/>
              <a:t> a</a:t>
            </a:r>
            <a:r>
              <a:rPr lang="en-US" dirty="0" smtClean="0"/>
              <a:t>bout: </a:t>
            </a:r>
          </a:p>
          <a:p>
            <a:r>
              <a:rPr lang="en-US" dirty="0" smtClean="0"/>
              <a:t>At least an hour to prepare before class</a:t>
            </a:r>
          </a:p>
          <a:p>
            <a:r>
              <a:rPr lang="en-US" dirty="0" smtClean="0"/>
              <a:t>20 minutes of class time</a:t>
            </a:r>
          </a:p>
          <a:p>
            <a:r>
              <a:rPr lang="en-US" dirty="0" smtClean="0"/>
              <a:t>Each</a:t>
            </a:r>
            <a:r>
              <a:rPr lang="en-US" baseline="0" dirty="0" smtClean="0"/>
              <a:t> group of students given: </a:t>
            </a:r>
          </a:p>
          <a:p>
            <a:r>
              <a:rPr lang="en-US" baseline="0" dirty="0" smtClean="0"/>
              <a:t>the actual resource (book, article, newspaper, etc.)</a:t>
            </a:r>
          </a:p>
          <a:p>
            <a:r>
              <a:rPr lang="en-US" baseline="0" dirty="0" smtClean="0"/>
              <a:t>A copy of the relevant page from the citation manual with relevant example highlighted</a:t>
            </a:r>
          </a:p>
          <a:p>
            <a:r>
              <a:rPr lang="en-US" baseline="0" dirty="0" smtClean="0"/>
              <a:t>Strips of the citation (each group a different color)</a:t>
            </a:r>
          </a:p>
          <a:p>
            <a:r>
              <a:rPr lang="en-US" baseline="0" dirty="0" smtClean="0"/>
              <a:t>Tape</a:t>
            </a:r>
          </a:p>
          <a:p>
            <a:r>
              <a:rPr lang="en-US" baseline="0" dirty="0" smtClean="0"/>
              <a:t>Central punctuation station shared between groups (always on purple)</a:t>
            </a:r>
          </a:p>
          <a:p>
            <a:r>
              <a:rPr lang="en-US" baseline="0" dirty="0" smtClean="0"/>
              <a:t>After groups put them together, we talk about each as a class discussion and together come up with what an in-text citation should look like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2EE6-7882-4068-A6A1-902BBEB2F9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35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brief question or activity that</a:t>
            </a:r>
            <a:r>
              <a:rPr lang="en-US" baseline="0" dirty="0" smtClean="0"/>
              <a:t> can be quickly assessed individually as a “ticket” to leave the classroom.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2EE6-7882-4068-A6A1-902BBEB2F9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4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Formative assessments are in-the-process-of-learning</a:t>
            </a:r>
            <a:r>
              <a:rPr lang="en-US" baseline="0" dirty="0" smtClean="0"/>
              <a:t> assessments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Active learning… with a point!</a:t>
            </a:r>
          </a:p>
          <a:p>
            <a:r>
              <a:rPr lang="en-US" baseline="0" dirty="0" smtClean="0"/>
              <a:t>We can use active learning activities to assess current student knowledge, learning, and understanding, then *immediately* close the assessment loop to improve learning during the time we have with them</a:t>
            </a:r>
          </a:p>
          <a:p>
            <a:r>
              <a:rPr lang="en-US" baseline="0" dirty="0" smtClean="0"/>
              <a:t>Helps us make the most of our time with them, adapt to unfamiliar situations, etc.</a:t>
            </a:r>
          </a:p>
          <a:p>
            <a:r>
              <a:rPr lang="en-US" baseline="0" dirty="0" smtClean="0"/>
              <a:t>This word cloud shows many of the other common traits of formative assessments</a:t>
            </a:r>
          </a:p>
          <a:p>
            <a:r>
              <a:rPr lang="en-US" baseline="0" dirty="0" smtClean="0"/>
              <a:t>Also known as “classroom assessment techniques” or “assessment for learning” among other names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2EE6-7882-4068-A6A1-902BBEB2F9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24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also be used to become better teachers, but that’s for another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2EE6-7882-4068-A6A1-902BBEB2F9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0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literature review (130+ articles and chapters)</a:t>
            </a:r>
          </a:p>
          <a:p>
            <a:r>
              <a:rPr lang="en-US" dirty="0" smtClean="0"/>
              <a:t>Very infrequent use of “formative assessment” of student learning</a:t>
            </a:r>
          </a:p>
          <a:p>
            <a:r>
              <a:rPr lang="en-US" dirty="0" smtClean="0"/>
              <a:t>Evidence of formative assessment in some articles on active learning</a:t>
            </a:r>
          </a:p>
          <a:p>
            <a:r>
              <a:rPr lang="en-US" dirty="0" smtClean="0"/>
              <a:t>My conclusion: It’s happening, but often not consciously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2EE6-7882-4068-A6A1-902BBEB2F9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0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information in the K-12 and general higher education literature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2EE6-7882-4068-A6A1-902BBEB2F9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is, librarians usually don’t teach like classroom professors:</a:t>
            </a:r>
          </a:p>
          <a:p>
            <a:pPr lvl="1"/>
            <a:r>
              <a:rPr lang="en-US" dirty="0" smtClean="0"/>
              <a:t>Lack of contact time</a:t>
            </a:r>
          </a:p>
          <a:p>
            <a:pPr lvl="1"/>
            <a:r>
              <a:rPr lang="en-US" dirty="0" smtClean="0"/>
              <a:t>Not knowing students</a:t>
            </a:r>
          </a:p>
          <a:p>
            <a:pPr lvl="1"/>
            <a:r>
              <a:rPr lang="en-US" dirty="0" smtClean="0"/>
              <a:t>Lack of time to give feedback and “close the loop”</a:t>
            </a:r>
          </a:p>
          <a:p>
            <a:pPr lvl="1"/>
            <a:r>
              <a:rPr lang="en-US" dirty="0" smtClean="0"/>
              <a:t>Absence of grades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2EE6-7882-4068-A6A1-902BBEB2F9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1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2EE6-7882-4068-A6A1-902BBEB2F9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1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2EE6-7882-4068-A6A1-902BBEB2F9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1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22EE6-7882-4068-A6A1-902BBEB2F9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7DAE7A7-EF0E-40F3-BD7C-5795BAA9604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034487-AFB3-4CCF-9C9A-F06CB20093D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E7A7-EF0E-40F3-BD7C-5795BAA9604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4487-AFB3-4CCF-9C9A-F06CB2009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E7A7-EF0E-40F3-BD7C-5795BAA9604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4487-AFB3-4CCF-9C9A-F06CB2009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E7A7-EF0E-40F3-BD7C-5795BAA9604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4487-AFB3-4CCF-9C9A-F06CB2009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E7A7-EF0E-40F3-BD7C-5795BAA9604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4487-AFB3-4CCF-9C9A-F06CB2009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E7A7-EF0E-40F3-BD7C-5795BAA9604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4487-AFB3-4CCF-9C9A-F06CB20093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E7A7-EF0E-40F3-BD7C-5795BAA9604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4487-AFB3-4CCF-9C9A-F06CB2009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E7A7-EF0E-40F3-BD7C-5795BAA9604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4487-AFB3-4CCF-9C9A-F06CB2009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E7A7-EF0E-40F3-BD7C-5795BAA9604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4487-AFB3-4CCF-9C9A-F06CB2009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E7A7-EF0E-40F3-BD7C-5795BAA9604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4487-AFB3-4CCF-9C9A-F06CB20093D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E7A7-EF0E-40F3-BD7C-5795BAA9604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34487-AFB3-4CCF-9C9A-F06CB20093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7DAE7A7-EF0E-40F3-BD7C-5795BAA9604E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F034487-AFB3-4CCF-9C9A-F06CB2009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38400"/>
            <a:ext cx="3313355" cy="2667000"/>
          </a:xfrm>
        </p:spPr>
        <p:txBody>
          <a:bodyPr>
            <a:normAutofit fontScale="90000"/>
          </a:bodyPr>
          <a:lstStyle/>
          <a:p>
            <a:r>
              <a:rPr lang="en-US" dirty="0"/>
              <a:t>Bite-Sized Assessment for the Library One Shot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140171"/>
            <a:ext cx="3309803" cy="1260629"/>
          </a:xfrm>
        </p:spPr>
        <p:txBody>
          <a:bodyPr/>
          <a:lstStyle/>
          <a:p>
            <a:r>
              <a:rPr lang="en-US" dirty="0" smtClean="0"/>
              <a:t>Mary Snyder Broussard</a:t>
            </a:r>
          </a:p>
          <a:p>
            <a:r>
              <a:rPr lang="en-US" dirty="0" smtClean="0"/>
              <a:t>Lycoming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Translating to the one-shot</a:t>
            </a:r>
            <a:endParaRPr lang="en-US" dirty="0"/>
          </a:p>
        </p:txBody>
      </p:sp>
      <p:pic>
        <p:nvPicPr>
          <p:cNvPr id="4100" name="Picture 4" descr="https://c1.staticflickr.com/9/8480/8242914322_842ca91e40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20281" r="25062" b="14393"/>
          <a:stretch/>
        </p:blipFill>
        <p:spPr bwMode="auto">
          <a:xfrm>
            <a:off x="685800" y="1772570"/>
            <a:ext cx="3395526" cy="22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772570"/>
            <a:ext cx="381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Reflection time: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Have A LOT less of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 need to find short activities that can be immediately assessed individually or as a group</a:t>
            </a:r>
          </a:p>
        </p:txBody>
      </p:sp>
    </p:spTree>
    <p:extLst>
      <p:ext uri="{BB962C8B-B14F-4D97-AF65-F5344CB8AC3E}">
        <p14:creationId xmlns:p14="http://schemas.microsoft.com/office/powerpoint/2010/main" val="28922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Translating to the one-shot</a:t>
            </a:r>
            <a:endParaRPr lang="en-US" dirty="0"/>
          </a:p>
        </p:txBody>
      </p:sp>
      <p:pic>
        <p:nvPicPr>
          <p:cNvPr id="4100" name="Picture 4" descr="https://c1.staticflickr.com/9/8480/8242914322_842ca91e40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20281" r="25062" b="14393"/>
          <a:stretch/>
        </p:blipFill>
        <p:spPr bwMode="auto">
          <a:xfrm>
            <a:off x="685800" y="1772570"/>
            <a:ext cx="3395526" cy="22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77257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Grades: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 don’t usually 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That is a benefit for FA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3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Translating to the one-shot</a:t>
            </a:r>
            <a:endParaRPr lang="en-US" dirty="0"/>
          </a:p>
        </p:txBody>
      </p:sp>
      <p:pic>
        <p:nvPicPr>
          <p:cNvPr id="4100" name="Picture 4" descr="https://c1.staticflickr.com/9/8480/8242914322_842ca91e40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20281" r="25062" b="14393"/>
          <a:stretch/>
        </p:blipFill>
        <p:spPr bwMode="auto">
          <a:xfrm>
            <a:off x="685800" y="1772570"/>
            <a:ext cx="3395526" cy="22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77257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Formative assessment helps us make the most of the time we have with students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74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Extending beyond the One-Shot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Partnerships that extend beyond the library classroom</a:t>
            </a:r>
          </a:p>
          <a:p>
            <a:r>
              <a:rPr lang="en-US" dirty="0" smtClean="0"/>
              <a:t>Formative assessment can be enhanced when more time is available</a:t>
            </a:r>
          </a:p>
          <a:p>
            <a:r>
              <a:rPr lang="en-US" dirty="0" smtClean="0"/>
              <a:t>Results of formative assessments can serve as fodder for creating or strengthening such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4776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Activity: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Pre-Assessment</a:t>
            </a:r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2971800"/>
            <a:ext cx="80010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dirty="0"/>
              <a:t>What is the primary database for scholarly articles on criminal justice at the Snowden Library</a:t>
            </a:r>
            <a:r>
              <a:rPr lang="en-US" dirty="0" smtClean="0"/>
              <a:t>?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What are newspaper articles food for when writing a scholarly paper</a:t>
            </a:r>
            <a:r>
              <a:rPr lang="en-US" dirty="0" smtClean="0"/>
              <a:t>?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What tool helps you find books at the Snowden Library?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Activity: During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Citation on Walls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124200"/>
            <a:ext cx="7705725" cy="290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9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Activity: After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Exit Slips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895600"/>
            <a:ext cx="777240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Before you leave the classroom, please show your responses to the following two questions to the librarian.</a:t>
            </a:r>
          </a:p>
          <a:p>
            <a:endParaRPr lang="en-US" dirty="0"/>
          </a:p>
          <a:p>
            <a:r>
              <a:rPr lang="en-US" dirty="0" smtClean="0"/>
              <a:t>7. How might your keywords differ depending on which database you are using (</a:t>
            </a:r>
            <a:r>
              <a:rPr lang="en-US" dirty="0" err="1" smtClean="0"/>
              <a:t>PsycINFO</a:t>
            </a:r>
            <a:r>
              <a:rPr lang="en-US" dirty="0" smtClean="0"/>
              <a:t> vs. ERIC)?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8. How will you determine if an article you found in a database is peer-reviewed?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Broussard, M.S., </a:t>
            </a:r>
            <a:r>
              <a:rPr lang="en-US" dirty="0" err="1" smtClean="0"/>
              <a:t>Hickoff-Cresko</a:t>
            </a:r>
            <a:r>
              <a:rPr lang="en-US" dirty="0" smtClean="0"/>
              <a:t>, R., Oberlin, J.U. </a:t>
            </a:r>
            <a:r>
              <a:rPr lang="en-US" dirty="0" smtClean="0"/>
              <a:t>(2014) </a:t>
            </a:r>
            <a:r>
              <a:rPr lang="en-US" i="1" dirty="0" smtClean="0"/>
              <a:t>Snapshots of </a:t>
            </a:r>
            <a:r>
              <a:rPr lang="en-US" i="1" dirty="0" smtClean="0"/>
              <a:t>reality</a:t>
            </a:r>
            <a:r>
              <a:rPr lang="en-US" i="1" dirty="0" smtClean="0"/>
              <a:t>: A </a:t>
            </a:r>
            <a:r>
              <a:rPr lang="en-US" i="1" dirty="0" smtClean="0"/>
              <a:t>practical guide </a:t>
            </a:r>
            <a:r>
              <a:rPr lang="en-US" i="1" dirty="0" smtClean="0"/>
              <a:t>to </a:t>
            </a:r>
            <a:r>
              <a:rPr lang="en-US" i="1" dirty="0" smtClean="0"/>
              <a:t>formative assessment </a:t>
            </a:r>
            <a:r>
              <a:rPr lang="en-US" i="1" dirty="0" smtClean="0"/>
              <a:t>in </a:t>
            </a:r>
            <a:r>
              <a:rPr lang="en-US" i="1" dirty="0" smtClean="0"/>
              <a:t>library instruction</a:t>
            </a:r>
            <a:r>
              <a:rPr lang="en-US" dirty="0" smtClean="0"/>
              <a:t>. Chicago: ACRL.</a:t>
            </a:r>
            <a:endParaRPr lang="en-US" dirty="0" smtClean="0"/>
          </a:p>
          <a:p>
            <a:r>
              <a:rPr lang="en-US" dirty="0"/>
              <a:t>Dunaway, </a:t>
            </a:r>
            <a:r>
              <a:rPr lang="en-US" dirty="0" smtClean="0"/>
              <a:t>M.K</a:t>
            </a:r>
            <a:r>
              <a:rPr lang="en-US" dirty="0"/>
              <a:t>., &amp; Orblych, </a:t>
            </a:r>
            <a:r>
              <a:rPr lang="en-US" dirty="0" smtClean="0"/>
              <a:t>M.T</a:t>
            </a:r>
            <a:r>
              <a:rPr lang="en-US" dirty="0"/>
              <a:t>. (2011). Formative assessment: Transforming information literacy instruction</a:t>
            </a:r>
            <a:r>
              <a:rPr lang="en-US" dirty="0" smtClean="0"/>
              <a:t>. </a:t>
            </a:r>
            <a:r>
              <a:rPr lang="en-US" i="1" dirty="0" smtClean="0"/>
              <a:t>Reference </a:t>
            </a:r>
            <a:r>
              <a:rPr lang="en-US" i="1" dirty="0"/>
              <a:t>Services </a:t>
            </a:r>
            <a:r>
              <a:rPr lang="en-US" i="1" dirty="0" smtClean="0"/>
              <a:t>Review,</a:t>
            </a:r>
            <a:r>
              <a:rPr lang="en-US" dirty="0" smtClean="0"/>
              <a:t> </a:t>
            </a:r>
            <a:r>
              <a:rPr lang="en-US" i="1" dirty="0"/>
              <a:t>39</a:t>
            </a:r>
            <a:r>
              <a:rPr lang="en-US" dirty="0"/>
              <a:t>, </a:t>
            </a:r>
            <a:r>
              <a:rPr lang="en-US" dirty="0" smtClean="0"/>
              <a:t>24-41.</a:t>
            </a:r>
          </a:p>
          <a:p>
            <a:r>
              <a:rPr lang="en-US" dirty="0"/>
              <a:t>Angelo, T. A., &amp; Cross, K. P. (1993). </a:t>
            </a:r>
            <a:r>
              <a:rPr lang="en-US" i="1" dirty="0"/>
              <a:t>Classroom assessment techniques: A handbook for college teachers</a:t>
            </a:r>
            <a:r>
              <a:rPr lang="en-US" dirty="0"/>
              <a:t>. San Francisco: </a:t>
            </a:r>
            <a:r>
              <a:rPr lang="en-US" dirty="0" err="1"/>
              <a:t>Jossey</a:t>
            </a:r>
            <a:r>
              <a:rPr lang="en-US" dirty="0"/>
              <a:t>-Bass</a:t>
            </a:r>
            <a:r>
              <a:rPr lang="en-US" dirty="0" smtClean="0"/>
              <a:t>.</a:t>
            </a:r>
          </a:p>
          <a:p>
            <a:r>
              <a:rPr lang="en-US" dirty="0"/>
              <a:t>Black, P., &amp; </a:t>
            </a:r>
            <a:r>
              <a:rPr lang="en-US" dirty="0" err="1"/>
              <a:t>Wiliam</a:t>
            </a:r>
            <a:r>
              <a:rPr lang="en-US" dirty="0"/>
              <a:t>, D. (1998). Inside the black box: Raising standards through classroom assessment. </a:t>
            </a:r>
            <a:r>
              <a:rPr lang="en-US" i="1" dirty="0"/>
              <a:t>Phi Delta </a:t>
            </a:r>
            <a:r>
              <a:rPr lang="en-US" i="1" dirty="0" err="1"/>
              <a:t>Kappan</a:t>
            </a:r>
            <a:r>
              <a:rPr lang="en-US" dirty="0"/>
              <a:t>, </a:t>
            </a:r>
            <a:r>
              <a:rPr lang="en-US" i="1" dirty="0" smtClean="0"/>
              <a:t>80</a:t>
            </a:r>
            <a:r>
              <a:rPr lang="en-US" dirty="0" smtClean="0"/>
              <a:t>, </a:t>
            </a:r>
            <a:r>
              <a:rPr lang="en-US" dirty="0"/>
              <a:t>139-148.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assessment in the one-shot</a:t>
            </a:r>
            <a:endParaRPr lang="en-US" dirty="0"/>
          </a:p>
        </p:txBody>
      </p:sp>
      <p:pic>
        <p:nvPicPr>
          <p:cNvPr id="1026" name="Picture 2" descr="C:\Users\broussm\AppData\Local\Microsoft\Windows\Temporary Internet Files\Content.IE5\B0VU5PYZ\MP9004222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578">
            <a:off x="3718037" y="2064028"/>
            <a:ext cx="1232097" cy="18472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roussm\AppData\Local\Microsoft\Windows\Temporary Internet Files\Content.IE5\VFJSXUCJ\MP900385531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13496" r="18731" b="15772"/>
          <a:stretch/>
        </p:blipFill>
        <p:spPr bwMode="auto">
          <a:xfrm rot="1370549">
            <a:off x="5963820" y="2565555"/>
            <a:ext cx="1475678" cy="21185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roussm\AppData\Local\Microsoft\Windows\Temporary Internet Files\Content.IE5\Z378Y5LA\MP90039954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9658">
            <a:off x="2465568" y="4470692"/>
            <a:ext cx="18288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roussm\AppData\Local\Microsoft\Windows\Temporary Internet Files\Content.IE5\RD4WS9A1\MC90044214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75" y="4947397"/>
            <a:ext cx="1257300" cy="12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roussm\AppData\Local\Microsoft\Windows\Temporary Internet Files\Content.IE5\RD4WS9A1\MP90030576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10429"/>
            <a:ext cx="173126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1143000"/>
          </a:xfrm>
        </p:spPr>
        <p:txBody>
          <a:bodyPr/>
          <a:lstStyle/>
          <a:p>
            <a:r>
              <a:rPr lang="en-US" dirty="0" smtClean="0"/>
              <a:t>Formative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086600" cy="458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here on </a:t>
            </a:r>
            <a:r>
              <a:rPr lang="en-US" i="1" dirty="0" smtClean="0"/>
              <a:t>cognitive</a:t>
            </a:r>
            <a:r>
              <a:rPr lang="en-US" dirty="0" smtClean="0"/>
              <a:t> assessment of </a:t>
            </a:r>
            <a:r>
              <a:rPr lang="en-US" i="1" dirty="0" smtClean="0"/>
              <a:t>student</a:t>
            </a:r>
            <a:r>
              <a:rPr lang="en-US" dirty="0" smtClean="0"/>
              <a:t> </a:t>
            </a:r>
            <a:r>
              <a:rPr lang="en-US" dirty="0" smtClean="0"/>
              <a:t>learning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44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librarians doing it?</a:t>
            </a:r>
            <a:endParaRPr lang="en-US" dirty="0"/>
          </a:p>
        </p:txBody>
      </p:sp>
      <p:pic>
        <p:nvPicPr>
          <p:cNvPr id="2050" name="Picture 2" descr="http://www.vrml.k12.la.us/library/gif/MPj04394650000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4572000" cy="34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63223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http://www.vrml.k12.la.us/library/librarian_ar/vp_library.htm</a:t>
            </a:r>
          </a:p>
        </p:txBody>
      </p:sp>
    </p:spTree>
    <p:extLst>
      <p:ext uri="{BB962C8B-B14F-4D97-AF65-F5344CB8AC3E}">
        <p14:creationId xmlns:p14="http://schemas.microsoft.com/office/powerpoint/2010/main" val="42229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Translating to the one-shot</a:t>
            </a:r>
            <a:endParaRPr lang="en-US" dirty="0"/>
          </a:p>
        </p:txBody>
      </p:sp>
      <p:pic>
        <p:nvPicPr>
          <p:cNvPr id="3077" name="Picture 5" descr="C:\Users\broussm\AppData\Local\Microsoft\Windows\Temporary Internet Files\Content.IE5\Z378Y5LA\MP90044852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61824"/>
            <a:ext cx="41148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s.miamioh.edu/alt/files/2012/03/cat_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9504">
            <a:off x="1178410" y="2543547"/>
            <a:ext cx="2608212" cy="337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Translating to the one-shot</a:t>
            </a:r>
            <a:endParaRPr lang="en-US" dirty="0"/>
          </a:p>
        </p:txBody>
      </p:sp>
      <p:pic>
        <p:nvPicPr>
          <p:cNvPr id="4098" name="Picture 2" descr="C:\Users\broussm\AppData\Local\Microsoft\Windows\Temporary Internet Files\Content.IE5\E1XQFFBA\MP900426540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37236" r="5122" b="11382"/>
          <a:stretch/>
        </p:blipFill>
        <p:spPr bwMode="auto">
          <a:xfrm>
            <a:off x="609600" y="1752600"/>
            <a:ext cx="367037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0" y="27490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4100" name="Picture 4" descr="https://c1.staticflickr.com/9/8480/8242914322_842ca91e40_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20281" r="25062" b="14393"/>
          <a:stretch/>
        </p:blipFill>
        <p:spPr bwMode="auto">
          <a:xfrm>
            <a:off x="4862524" y="1816246"/>
            <a:ext cx="3395526" cy="22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1910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Teachers: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Relationship with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Reflection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420243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Librarians: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Relationship with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Reflection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Grades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3975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https://www.flickr.com/photos/waynet/8242914322/</a:t>
            </a:r>
          </a:p>
        </p:txBody>
      </p:sp>
    </p:spTree>
    <p:extLst>
      <p:ext uri="{BB962C8B-B14F-4D97-AF65-F5344CB8AC3E}">
        <p14:creationId xmlns:p14="http://schemas.microsoft.com/office/powerpoint/2010/main" val="31877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Translating to the one-shot</a:t>
            </a:r>
            <a:endParaRPr lang="en-US" dirty="0"/>
          </a:p>
        </p:txBody>
      </p:sp>
      <p:pic>
        <p:nvPicPr>
          <p:cNvPr id="4100" name="Picture 4" descr="https://c1.staticflickr.com/9/8480/8242914322_842ca91e40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20281" r="25062" b="14393"/>
          <a:stretch/>
        </p:blipFill>
        <p:spPr bwMode="auto">
          <a:xfrm>
            <a:off x="685800" y="1772570"/>
            <a:ext cx="3395526" cy="22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77257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Contact time: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Have less of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FA activities can do double duty – teach AND assess!</a:t>
            </a:r>
          </a:p>
        </p:txBody>
      </p:sp>
    </p:spTree>
    <p:extLst>
      <p:ext uri="{BB962C8B-B14F-4D97-AF65-F5344CB8AC3E}">
        <p14:creationId xmlns:p14="http://schemas.microsoft.com/office/powerpoint/2010/main" val="1748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Translating to the one-shot</a:t>
            </a:r>
            <a:endParaRPr lang="en-US" dirty="0"/>
          </a:p>
        </p:txBody>
      </p:sp>
      <p:pic>
        <p:nvPicPr>
          <p:cNvPr id="4100" name="Picture 4" descr="https://c1.staticflickr.com/9/8480/8242914322_842ca91e40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20281" r="25062" b="14393"/>
          <a:stretch/>
        </p:blipFill>
        <p:spPr bwMode="auto">
          <a:xfrm>
            <a:off x="685800" y="1772570"/>
            <a:ext cx="3395526" cy="22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772570"/>
            <a:ext cx="381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Relationship with students: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 usually don’t know the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FA can help us know the students &amp; class</a:t>
            </a:r>
          </a:p>
        </p:txBody>
      </p:sp>
    </p:spTree>
    <p:extLst>
      <p:ext uri="{BB962C8B-B14F-4D97-AF65-F5344CB8AC3E}">
        <p14:creationId xmlns:p14="http://schemas.microsoft.com/office/powerpoint/2010/main" val="2586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198</TotalTime>
  <Words>833</Words>
  <Application>Microsoft Office PowerPoint</Application>
  <PresentationFormat>On-screen Show (4:3)</PresentationFormat>
  <Paragraphs>118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Bite-Sized Assessment for the Library One Shot </vt:lpstr>
      <vt:lpstr>Problems with assessment in the one-shot</vt:lpstr>
      <vt:lpstr>Formative assessment</vt:lpstr>
      <vt:lpstr>Formative assessment</vt:lpstr>
      <vt:lpstr>Are librarians doing it?</vt:lpstr>
      <vt:lpstr>Translating to the one-shot</vt:lpstr>
      <vt:lpstr>Translating to the one-shot</vt:lpstr>
      <vt:lpstr>Translating to the one-shot</vt:lpstr>
      <vt:lpstr>Translating to the one-shot</vt:lpstr>
      <vt:lpstr>Translating to the one-shot</vt:lpstr>
      <vt:lpstr>Translating to the one-shot</vt:lpstr>
      <vt:lpstr>Translating to the one-shot</vt:lpstr>
      <vt:lpstr>Extending beyond the One-Shot</vt:lpstr>
      <vt:lpstr>Example Activity: Before</vt:lpstr>
      <vt:lpstr>Example Activity: During</vt:lpstr>
      <vt:lpstr>Example Activity: After</vt:lpstr>
      <vt:lpstr>Further Reading</vt:lpstr>
    </vt:vector>
  </TitlesOfParts>
  <Company>Lycoming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Bite-Sized Assessment for the Library One Shot</dc:title>
  <dc:creator>MARY BROUSSARD</dc:creator>
  <cp:lastModifiedBy>MARY BROUSSARD</cp:lastModifiedBy>
  <cp:revision>10</cp:revision>
  <dcterms:created xsi:type="dcterms:W3CDTF">2014-05-06T12:04:01Z</dcterms:created>
  <dcterms:modified xsi:type="dcterms:W3CDTF">2014-05-19T16:17:19Z</dcterms:modified>
</cp:coreProperties>
</file>