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algn="l" defTabSz="4387850" rtl="0" fontAlgn="base">
      <a:spcBef>
        <a:spcPct val="0"/>
      </a:spcBef>
      <a:spcAft>
        <a:spcPct val="0"/>
      </a:spcAft>
      <a:defRPr sz="8600" kern="1200">
        <a:solidFill>
          <a:schemeClr val="tx1"/>
        </a:solidFill>
        <a:latin typeface="Calibri" pitchFamily="34" charset="0"/>
        <a:ea typeface="MS PGothic" pitchFamily="34" charset="-128"/>
        <a:cs typeface="+mn-cs"/>
      </a:defRPr>
    </a:lvl1pPr>
    <a:lvl2pPr marL="2193925" indent="-1736725" algn="l" defTabSz="4387850" rtl="0" fontAlgn="base">
      <a:spcBef>
        <a:spcPct val="0"/>
      </a:spcBef>
      <a:spcAft>
        <a:spcPct val="0"/>
      </a:spcAft>
      <a:defRPr sz="8600" kern="1200">
        <a:solidFill>
          <a:schemeClr val="tx1"/>
        </a:solidFill>
        <a:latin typeface="Calibri" pitchFamily="34" charset="0"/>
        <a:ea typeface="MS PGothic" pitchFamily="34" charset="-128"/>
        <a:cs typeface="+mn-cs"/>
      </a:defRPr>
    </a:lvl2pPr>
    <a:lvl3pPr marL="4387850" indent="-3473450" algn="l" defTabSz="4387850" rtl="0" fontAlgn="base">
      <a:spcBef>
        <a:spcPct val="0"/>
      </a:spcBef>
      <a:spcAft>
        <a:spcPct val="0"/>
      </a:spcAft>
      <a:defRPr sz="8600" kern="1200">
        <a:solidFill>
          <a:schemeClr val="tx1"/>
        </a:solidFill>
        <a:latin typeface="Calibri" pitchFamily="34" charset="0"/>
        <a:ea typeface="MS PGothic" pitchFamily="34" charset="-128"/>
        <a:cs typeface="+mn-cs"/>
      </a:defRPr>
    </a:lvl3pPr>
    <a:lvl4pPr marL="6583363" indent="-5211763" algn="l" defTabSz="4387850" rtl="0" fontAlgn="base">
      <a:spcBef>
        <a:spcPct val="0"/>
      </a:spcBef>
      <a:spcAft>
        <a:spcPct val="0"/>
      </a:spcAft>
      <a:defRPr sz="8600" kern="1200">
        <a:solidFill>
          <a:schemeClr val="tx1"/>
        </a:solidFill>
        <a:latin typeface="Calibri" pitchFamily="34" charset="0"/>
        <a:ea typeface="MS PGothic" pitchFamily="34" charset="-128"/>
        <a:cs typeface="+mn-cs"/>
      </a:defRPr>
    </a:lvl4pPr>
    <a:lvl5pPr marL="8777288" indent="-6948488" algn="l" defTabSz="4387850" rtl="0" fontAlgn="base">
      <a:spcBef>
        <a:spcPct val="0"/>
      </a:spcBef>
      <a:spcAft>
        <a:spcPct val="0"/>
      </a:spcAft>
      <a:defRPr sz="8600" kern="1200">
        <a:solidFill>
          <a:schemeClr val="tx1"/>
        </a:solidFill>
        <a:latin typeface="Calibri" pitchFamily="34" charset="0"/>
        <a:ea typeface="MS PGothic" pitchFamily="34" charset="-128"/>
        <a:cs typeface="+mn-cs"/>
      </a:defRPr>
    </a:lvl5pPr>
    <a:lvl6pPr marL="2286000" algn="l" defTabSz="914400" rtl="0" eaLnBrk="1" latinLnBrk="0" hangingPunct="1">
      <a:defRPr sz="8600" kern="1200">
        <a:solidFill>
          <a:schemeClr val="tx1"/>
        </a:solidFill>
        <a:latin typeface="Calibri" pitchFamily="34" charset="0"/>
        <a:ea typeface="MS PGothic" pitchFamily="34" charset="-128"/>
        <a:cs typeface="+mn-cs"/>
      </a:defRPr>
    </a:lvl6pPr>
    <a:lvl7pPr marL="2743200" algn="l" defTabSz="914400" rtl="0" eaLnBrk="1" latinLnBrk="0" hangingPunct="1">
      <a:defRPr sz="8600" kern="1200">
        <a:solidFill>
          <a:schemeClr val="tx1"/>
        </a:solidFill>
        <a:latin typeface="Calibri" pitchFamily="34" charset="0"/>
        <a:ea typeface="MS PGothic" pitchFamily="34" charset="-128"/>
        <a:cs typeface="+mn-cs"/>
      </a:defRPr>
    </a:lvl7pPr>
    <a:lvl8pPr marL="3200400" algn="l" defTabSz="914400" rtl="0" eaLnBrk="1" latinLnBrk="0" hangingPunct="1">
      <a:defRPr sz="8600" kern="1200">
        <a:solidFill>
          <a:schemeClr val="tx1"/>
        </a:solidFill>
        <a:latin typeface="Calibri" pitchFamily="34" charset="0"/>
        <a:ea typeface="MS PGothic" pitchFamily="34" charset="-128"/>
        <a:cs typeface="+mn-cs"/>
      </a:defRPr>
    </a:lvl8pPr>
    <a:lvl9pPr marL="3657600" algn="l" defTabSz="914400" rtl="0" eaLnBrk="1" latinLnBrk="0" hangingPunct="1">
      <a:defRPr sz="8600"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4F2683"/>
    <a:srgbClr val="381B63"/>
    <a:srgbClr val="331858"/>
    <a:srgbClr val="807F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51"/>
    <p:restoredTop sz="91517"/>
  </p:normalViewPr>
  <p:slideViewPr>
    <p:cSldViewPr>
      <p:cViewPr>
        <p:scale>
          <a:sx n="26" d="100"/>
          <a:sy n="26" d="100"/>
        </p:scale>
        <p:origin x="160" y="-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AA0A23-1323-7643-889E-1E938913603C}" type="datetimeFigureOut">
              <a:rPr lang="en-US" smtClean="0"/>
              <a:t>8/15/22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2403A-AAD7-9A44-80DB-30179551E705}" type="slidenum">
              <a:rPr lang="en-US" smtClean="0"/>
              <a:t>‹#›</a:t>
            </a:fld>
            <a:endParaRPr lang="en-US"/>
          </a:p>
        </p:txBody>
      </p:sp>
    </p:spTree>
    <p:extLst>
      <p:ext uri="{BB962C8B-B14F-4D97-AF65-F5344CB8AC3E}">
        <p14:creationId xmlns:p14="http://schemas.microsoft.com/office/powerpoint/2010/main" val="284126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B6F8C1B-5ED7-4DFD-A378-EF63541053A7}" type="datetimeFigureOut">
              <a:rPr lang="en-US"/>
              <a:pPr>
                <a:defRPr/>
              </a:pPr>
              <a:t>8/15/22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1FE3C9-E742-41B1-9619-69297589188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C34815D-8842-4583-B591-E00F561E3C5D}" type="datetimeFigureOut">
              <a:rPr lang="en-US"/>
              <a:pPr>
                <a:defRPr/>
              </a:pPr>
              <a:t>8/15/22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776569-14D0-4D50-8E4B-EBC7E9FB75C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6" y="6324602"/>
            <a:ext cx="47404018" cy="134820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6324602"/>
            <a:ext cx="141480542" cy="134820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F7E1C2E-F2E8-464A-AC83-A3037BE754F9}" type="datetimeFigureOut">
              <a:rPr lang="en-US"/>
              <a:pPr>
                <a:defRPr/>
              </a:pPr>
              <a:t>8/15/22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E46325-70BD-4C39-A4F3-867AF15D0CA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2246B5-CDBC-437A-A05F-CB868A96A61B}" type="datetimeFigureOut">
              <a:rPr lang="en-US"/>
              <a:pPr>
                <a:defRPr/>
              </a:pPr>
              <a:t>8/15/22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262956-C936-42B2-AC97-005C655196D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7"/>
            <a:ext cx="37307520" cy="7200899"/>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B1A7C4D-2090-4121-9B21-14A660AA3FA7}" type="datetimeFigureOut">
              <a:rPr lang="en-US"/>
              <a:pPr>
                <a:defRPr/>
              </a:pPr>
              <a:t>8/15/22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556214-E7D6-47C6-8020-8B7875A460D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44" y="36865562"/>
            <a:ext cx="94442281"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6" y="36865562"/>
            <a:ext cx="94442281"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5AE985B-3F96-4785-8EE7-6DDD07F03CB8}" type="datetimeFigureOut">
              <a:rPr lang="en-US"/>
              <a:pPr>
                <a:defRPr/>
              </a:pPr>
              <a:t>8/15/22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B08774-CCF2-4505-A918-025C0C0626E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4"/>
            <a:ext cx="19392902" cy="3070859"/>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2"/>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3" y="7368544"/>
            <a:ext cx="19400521" cy="3070859"/>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3" y="10439402"/>
            <a:ext cx="19400521"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21E3F51-93F5-42BD-BB1C-76CD440CF331}" type="datetimeFigureOut">
              <a:rPr lang="en-US"/>
              <a:pPr>
                <a:defRPr/>
              </a:pPr>
              <a:t>8/15/22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3CCAD94-29F6-428D-9459-CEF6AB42EA1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47FB10D-7877-442A-AA56-99AC431AF13E}" type="datetimeFigureOut">
              <a:rPr lang="en-US"/>
              <a:pPr>
                <a:defRPr/>
              </a:pPr>
              <a:t>8/15/22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9EA921-B3E4-480F-B694-AA6FF4EA60F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1FDD48-7C59-49BB-981A-AEC241374DB2}" type="datetimeFigureOut">
              <a:rPr lang="en-US"/>
              <a:pPr>
                <a:defRPr/>
              </a:pPr>
              <a:t>8/15/22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C36FEB-63E1-4ADD-8616-92BDD0679BB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3" y="1310645"/>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5"/>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A506A9E-6E8D-4C1F-921A-4CA50DFF8536}" type="datetimeFigureOut">
              <a:rPr lang="en-US"/>
              <a:pPr>
                <a:defRPr/>
              </a:pPr>
              <a:t>8/15/22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A9EBDB-706B-4D17-B5B4-77B4A937E8E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2"/>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endParaRPr lang="en-US" noProof="0"/>
          </a:p>
        </p:txBody>
      </p:sp>
      <p:sp>
        <p:nvSpPr>
          <p:cNvPr id="4" name="Text Placeholder 3"/>
          <p:cNvSpPr>
            <a:spLocks noGrp="1"/>
          </p:cNvSpPr>
          <p:nvPr>
            <p:ph type="body" sz="half" idx="2"/>
          </p:nvPr>
        </p:nvSpPr>
        <p:spPr>
          <a:xfrm>
            <a:off x="8602982" y="25763224"/>
            <a:ext cx="26334720" cy="3863339"/>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CF1CBEC-ECF7-4970-AD4F-FD57EB1E6A0C}" type="datetimeFigureOut">
              <a:rPr lang="en-US"/>
              <a:pPr>
                <a:defRPr/>
              </a:pPr>
              <a:t>8/15/22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0EEC56-F388-41BC-935F-989C94B587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w="9525">
            <a:noFill/>
            <a:miter lim="800000"/>
            <a:headEnd/>
            <a:tailEnd/>
          </a:ln>
        </p:spPr>
        <p:txBody>
          <a:bodyPr vert="horz" wrap="square" lIns="438912" tIns="219456" rIns="438912" bIns="219456"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2193925" y="7680325"/>
            <a:ext cx="39503350" cy="21726525"/>
          </a:xfrm>
          <a:prstGeom prst="rect">
            <a:avLst/>
          </a:prstGeom>
          <a:noFill/>
          <a:ln w="9525">
            <a:noFill/>
            <a:miter lim="800000"/>
            <a:headEnd/>
            <a:tailEnd/>
          </a:ln>
        </p:spPr>
        <p:txBody>
          <a:bodyPr vert="horz" wrap="square" lIns="438912" tIns="219456" rIns="438912" bIns="21945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3925" y="30511750"/>
            <a:ext cx="10242550" cy="1752600"/>
          </a:xfrm>
          <a:prstGeom prst="rect">
            <a:avLst/>
          </a:prstGeom>
        </p:spPr>
        <p:txBody>
          <a:bodyPr vert="horz" wrap="square" lIns="438912" tIns="219456" rIns="438912" bIns="219456" numCol="1" anchor="ctr" anchorCtr="0" compatLnSpc="1">
            <a:prstTxWarp prst="textNoShape">
              <a:avLst/>
            </a:prstTxWarp>
          </a:bodyPr>
          <a:lstStyle>
            <a:lvl1pPr>
              <a:defRPr sz="5800" smtClean="0">
                <a:solidFill>
                  <a:srgbClr val="898989"/>
                </a:solidFill>
                <a:cs typeface="Arial" pitchFamily="34" charset="0"/>
              </a:defRPr>
            </a:lvl1pPr>
          </a:lstStyle>
          <a:p>
            <a:pPr>
              <a:defRPr/>
            </a:pPr>
            <a:fld id="{CB145189-80EF-4211-9B6A-C557E36F0AA2}" type="datetimeFigureOut">
              <a:rPr lang="en-US"/>
              <a:pPr>
                <a:defRPr/>
              </a:pPr>
              <a:t>8/15/22</a:t>
            </a:fld>
            <a:endParaRPr lang="en-US"/>
          </a:p>
        </p:txBody>
      </p:sp>
      <p:sp>
        <p:nvSpPr>
          <p:cNvPr id="5" name="Footer Placeholder 4"/>
          <p:cNvSpPr>
            <a:spLocks noGrp="1"/>
          </p:cNvSpPr>
          <p:nvPr>
            <p:ph type="ftr" sz="quarter" idx="3"/>
          </p:nvPr>
        </p:nvSpPr>
        <p:spPr>
          <a:xfrm>
            <a:off x="14995525" y="30511750"/>
            <a:ext cx="13900150" cy="1752600"/>
          </a:xfrm>
          <a:prstGeom prst="rect">
            <a:avLst/>
          </a:prstGeom>
        </p:spPr>
        <p:txBody>
          <a:bodyPr vert="horz" lIns="438912" tIns="219456" rIns="438912" bIns="219456" rtlCol="0" anchor="ctr"/>
          <a:lstStyle>
            <a:lvl1pPr algn="ctr" defTabSz="4389120" fontAlgn="auto">
              <a:spcBef>
                <a:spcPts val="0"/>
              </a:spcBef>
              <a:spcAft>
                <a:spcPts val="0"/>
              </a:spcAft>
              <a:defRPr sz="58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31454725" y="30511750"/>
            <a:ext cx="10242550" cy="1752600"/>
          </a:xfrm>
          <a:prstGeom prst="rect">
            <a:avLst/>
          </a:prstGeom>
        </p:spPr>
        <p:txBody>
          <a:bodyPr vert="horz" wrap="square" lIns="438912" tIns="219456" rIns="438912" bIns="219456" numCol="1" anchor="ctr" anchorCtr="0" compatLnSpc="1">
            <a:prstTxWarp prst="textNoShape">
              <a:avLst/>
            </a:prstTxWarp>
          </a:bodyPr>
          <a:lstStyle>
            <a:lvl1pPr algn="r">
              <a:defRPr sz="5800" smtClean="0">
                <a:solidFill>
                  <a:srgbClr val="898989"/>
                </a:solidFill>
                <a:cs typeface="Arial" pitchFamily="34" charset="0"/>
              </a:defRPr>
            </a:lvl1pPr>
          </a:lstStyle>
          <a:p>
            <a:pPr>
              <a:defRPr/>
            </a:pPr>
            <a:fld id="{41403AF3-0545-4E4F-A276-B0BB88EA10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7850" rtl="0" eaLnBrk="0" fontAlgn="base" hangingPunct="0">
        <a:spcBef>
          <a:spcPct val="0"/>
        </a:spcBef>
        <a:spcAft>
          <a:spcPct val="0"/>
        </a:spcAft>
        <a:defRPr sz="21100" kern="1200">
          <a:solidFill>
            <a:schemeClr val="tx1"/>
          </a:solidFill>
          <a:latin typeface="+mj-lt"/>
          <a:ea typeface="MS PGothic" pitchFamily="34" charset="-128"/>
          <a:cs typeface="ＭＳ Ｐゴシック" charset="0"/>
        </a:defRPr>
      </a:lvl1pPr>
      <a:lvl2pPr algn="ctr" defTabSz="4387850" rtl="0" eaLnBrk="0" fontAlgn="base" hangingPunct="0">
        <a:spcBef>
          <a:spcPct val="0"/>
        </a:spcBef>
        <a:spcAft>
          <a:spcPct val="0"/>
        </a:spcAft>
        <a:defRPr sz="21100">
          <a:solidFill>
            <a:schemeClr val="tx1"/>
          </a:solidFill>
          <a:latin typeface="Calibri" pitchFamily="34" charset="0"/>
          <a:ea typeface="MS PGothic" pitchFamily="34" charset="-128"/>
          <a:cs typeface="ＭＳ Ｐゴシック" charset="0"/>
        </a:defRPr>
      </a:lvl2pPr>
      <a:lvl3pPr algn="ctr" defTabSz="4387850" rtl="0" eaLnBrk="0" fontAlgn="base" hangingPunct="0">
        <a:spcBef>
          <a:spcPct val="0"/>
        </a:spcBef>
        <a:spcAft>
          <a:spcPct val="0"/>
        </a:spcAft>
        <a:defRPr sz="21100">
          <a:solidFill>
            <a:schemeClr val="tx1"/>
          </a:solidFill>
          <a:latin typeface="Calibri" pitchFamily="34" charset="0"/>
          <a:ea typeface="MS PGothic" pitchFamily="34" charset="-128"/>
          <a:cs typeface="ＭＳ Ｐゴシック" charset="0"/>
        </a:defRPr>
      </a:lvl3pPr>
      <a:lvl4pPr algn="ctr" defTabSz="4387850" rtl="0" eaLnBrk="0" fontAlgn="base" hangingPunct="0">
        <a:spcBef>
          <a:spcPct val="0"/>
        </a:spcBef>
        <a:spcAft>
          <a:spcPct val="0"/>
        </a:spcAft>
        <a:defRPr sz="21100">
          <a:solidFill>
            <a:schemeClr val="tx1"/>
          </a:solidFill>
          <a:latin typeface="Calibri" pitchFamily="34" charset="0"/>
          <a:ea typeface="MS PGothic" pitchFamily="34" charset="-128"/>
          <a:cs typeface="ＭＳ Ｐゴシック" charset="0"/>
        </a:defRPr>
      </a:lvl4pPr>
      <a:lvl5pPr algn="ctr" defTabSz="4387850" rtl="0" eaLnBrk="0" fontAlgn="base" hangingPunct="0">
        <a:spcBef>
          <a:spcPct val="0"/>
        </a:spcBef>
        <a:spcAft>
          <a:spcPct val="0"/>
        </a:spcAft>
        <a:defRPr sz="21100">
          <a:solidFill>
            <a:schemeClr val="tx1"/>
          </a:solidFill>
          <a:latin typeface="Calibri" pitchFamily="34" charset="0"/>
          <a:ea typeface="MS PGothic" pitchFamily="34" charset="-128"/>
          <a:cs typeface="ＭＳ Ｐゴシック" charset="0"/>
        </a:defRPr>
      </a:lvl5pPr>
      <a:lvl6pPr marL="457200" algn="ctr" defTabSz="4387850" rtl="0" fontAlgn="base">
        <a:spcBef>
          <a:spcPct val="0"/>
        </a:spcBef>
        <a:spcAft>
          <a:spcPct val="0"/>
        </a:spcAft>
        <a:defRPr sz="21100">
          <a:solidFill>
            <a:schemeClr val="tx1"/>
          </a:solidFill>
          <a:latin typeface="Calibri" pitchFamily="34" charset="0"/>
        </a:defRPr>
      </a:lvl6pPr>
      <a:lvl7pPr marL="914400" algn="ctr" defTabSz="4387850" rtl="0" fontAlgn="base">
        <a:spcBef>
          <a:spcPct val="0"/>
        </a:spcBef>
        <a:spcAft>
          <a:spcPct val="0"/>
        </a:spcAft>
        <a:defRPr sz="21100">
          <a:solidFill>
            <a:schemeClr val="tx1"/>
          </a:solidFill>
          <a:latin typeface="Calibri" pitchFamily="34" charset="0"/>
        </a:defRPr>
      </a:lvl7pPr>
      <a:lvl8pPr marL="1371600" algn="ctr" defTabSz="4387850" rtl="0" fontAlgn="base">
        <a:spcBef>
          <a:spcPct val="0"/>
        </a:spcBef>
        <a:spcAft>
          <a:spcPct val="0"/>
        </a:spcAft>
        <a:defRPr sz="21100">
          <a:solidFill>
            <a:schemeClr val="tx1"/>
          </a:solidFill>
          <a:latin typeface="Calibri" pitchFamily="34" charset="0"/>
        </a:defRPr>
      </a:lvl8pPr>
      <a:lvl9pPr marL="1828800" algn="ctr" defTabSz="4387850" rtl="0" fontAlgn="base">
        <a:spcBef>
          <a:spcPct val="0"/>
        </a:spcBef>
        <a:spcAft>
          <a:spcPct val="0"/>
        </a:spcAft>
        <a:defRPr sz="21100">
          <a:solidFill>
            <a:schemeClr val="tx1"/>
          </a:solidFill>
          <a:latin typeface="Calibri" pitchFamily="34" charset="0"/>
        </a:defRPr>
      </a:lvl9pPr>
    </p:titleStyle>
    <p:bodyStyle>
      <a:lvl1pPr marL="1644650" indent="-1644650" algn="l" defTabSz="4387850" rtl="0" eaLnBrk="0" fontAlgn="base" hangingPunct="0">
        <a:spcBef>
          <a:spcPct val="20000"/>
        </a:spcBef>
        <a:spcAft>
          <a:spcPct val="0"/>
        </a:spcAft>
        <a:buFont typeface="Arial" charset="0"/>
        <a:buChar char="•"/>
        <a:defRPr sz="15400" kern="1200">
          <a:solidFill>
            <a:schemeClr val="tx1"/>
          </a:solidFill>
          <a:latin typeface="+mn-lt"/>
          <a:ea typeface="MS PGothic" pitchFamily="34" charset="-128"/>
          <a:cs typeface="ＭＳ Ｐゴシック" charset="0"/>
        </a:defRPr>
      </a:lvl1pPr>
      <a:lvl2pPr marL="3565525" indent="-1371600" algn="l" defTabSz="4387850" rtl="0" eaLnBrk="0" fontAlgn="base" hangingPunct="0">
        <a:spcBef>
          <a:spcPct val="20000"/>
        </a:spcBef>
        <a:spcAft>
          <a:spcPct val="0"/>
        </a:spcAft>
        <a:buFont typeface="Arial" charset="0"/>
        <a:buChar char="–"/>
        <a:defRPr sz="13400" kern="1200">
          <a:solidFill>
            <a:schemeClr val="tx1"/>
          </a:solidFill>
          <a:latin typeface="+mn-lt"/>
          <a:ea typeface="MS PGothic" pitchFamily="34" charset="-128"/>
          <a:cs typeface="+mn-cs"/>
        </a:defRPr>
      </a:lvl2pPr>
      <a:lvl3pPr marL="5486400" indent="-1096963" algn="l" defTabSz="4387850" rtl="0" eaLnBrk="0" fontAlgn="base" hangingPunct="0">
        <a:spcBef>
          <a:spcPct val="20000"/>
        </a:spcBef>
        <a:spcAft>
          <a:spcPct val="0"/>
        </a:spcAft>
        <a:buFont typeface="Arial" charset="0"/>
        <a:buChar char="•"/>
        <a:defRPr sz="11500" kern="1200">
          <a:solidFill>
            <a:schemeClr val="tx1"/>
          </a:solidFill>
          <a:latin typeface="+mn-lt"/>
          <a:ea typeface="MS PGothic" pitchFamily="34" charset="-128"/>
          <a:cs typeface="+mn-cs"/>
        </a:defRPr>
      </a:lvl3pPr>
      <a:lvl4pPr marL="7680325" indent="-1096963" algn="l" defTabSz="4387850" rtl="0" eaLnBrk="0" fontAlgn="base" hangingPunct="0">
        <a:spcBef>
          <a:spcPct val="20000"/>
        </a:spcBef>
        <a:spcAft>
          <a:spcPct val="0"/>
        </a:spcAft>
        <a:buFont typeface="Arial" charset="0"/>
        <a:buChar char="–"/>
        <a:defRPr sz="9600" kern="1200">
          <a:solidFill>
            <a:schemeClr val="tx1"/>
          </a:solidFill>
          <a:latin typeface="+mn-lt"/>
          <a:ea typeface="MS PGothic" pitchFamily="34" charset="-128"/>
          <a:cs typeface="+mn-cs"/>
        </a:defRPr>
      </a:lvl4pPr>
      <a:lvl5pPr marL="9874250" indent="-1096963" algn="l" defTabSz="4387850" rtl="0" eaLnBrk="0" fontAlgn="base" hangingPunct="0">
        <a:spcBef>
          <a:spcPct val="20000"/>
        </a:spcBef>
        <a:spcAft>
          <a:spcPct val="0"/>
        </a:spcAft>
        <a:buFont typeface="Arial" charset="0"/>
        <a:buChar char="»"/>
        <a:defRPr sz="9600" kern="1200">
          <a:solidFill>
            <a:schemeClr val="tx1"/>
          </a:solidFill>
          <a:latin typeface="+mn-lt"/>
          <a:ea typeface="MS PGothic" pitchFamily="34" charset="-128"/>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6.jpg"/><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5" name="Rectángulo 25">
            <a:extLst>
              <a:ext uri="{FF2B5EF4-FFF2-40B4-BE49-F238E27FC236}">
                <a16:creationId xmlns:a16="http://schemas.microsoft.com/office/drawing/2014/main" id="{13F48A86-14F6-435A-2E2A-BEDF9960D39C}"/>
              </a:ext>
            </a:extLst>
          </p:cNvPr>
          <p:cNvSpPr/>
          <p:nvPr/>
        </p:nvSpPr>
        <p:spPr>
          <a:xfrm>
            <a:off x="15018401" y="25204628"/>
            <a:ext cx="13612580" cy="5576317"/>
          </a:xfrm>
          <a:prstGeom prst="rect">
            <a:avLst/>
          </a:prstGeom>
          <a:ln/>
        </p:spPr>
        <p:style>
          <a:lnRef idx="2">
            <a:schemeClr val="dk1"/>
          </a:lnRef>
          <a:fillRef idx="1">
            <a:schemeClr val="lt1"/>
          </a:fillRef>
          <a:effectRef idx="0">
            <a:schemeClr val="dk1"/>
          </a:effectRef>
          <a:fontRef idx="minor">
            <a:schemeClr val="dk1"/>
          </a:fontRef>
        </p:style>
        <p:txBody>
          <a:bodyPr wrap="none" rtlCol="0" anchor="ctr" anchorCtr="1"/>
          <a:lstStyle/>
          <a:p>
            <a:endParaRPr lang="en-US">
              <a:solidFill>
                <a:srgbClr val="849398"/>
              </a:solidFill>
            </a:endParaRPr>
          </a:p>
        </p:txBody>
      </p:sp>
      <p:sp>
        <p:nvSpPr>
          <p:cNvPr id="52" name="Rectángulo 25">
            <a:extLst>
              <a:ext uri="{FF2B5EF4-FFF2-40B4-BE49-F238E27FC236}">
                <a16:creationId xmlns:a16="http://schemas.microsoft.com/office/drawing/2014/main" id="{DFC1148A-9BEF-7DD4-0F53-BA4E6B6C7595}"/>
              </a:ext>
            </a:extLst>
          </p:cNvPr>
          <p:cNvSpPr/>
          <p:nvPr/>
        </p:nvSpPr>
        <p:spPr>
          <a:xfrm>
            <a:off x="15018401" y="7042553"/>
            <a:ext cx="13612580" cy="15416946"/>
          </a:xfrm>
          <a:prstGeom prst="rect">
            <a:avLst/>
          </a:prstGeom>
          <a:ln/>
        </p:spPr>
        <p:style>
          <a:lnRef idx="2">
            <a:schemeClr val="dk1"/>
          </a:lnRef>
          <a:fillRef idx="1">
            <a:schemeClr val="lt1"/>
          </a:fillRef>
          <a:effectRef idx="0">
            <a:schemeClr val="dk1"/>
          </a:effectRef>
          <a:fontRef idx="minor">
            <a:schemeClr val="dk1"/>
          </a:fontRef>
        </p:style>
        <p:txBody>
          <a:bodyPr wrap="none" rtlCol="0" anchor="ctr" anchorCtr="1"/>
          <a:lstStyle/>
          <a:p>
            <a:endParaRPr lang="en-US">
              <a:solidFill>
                <a:srgbClr val="849398"/>
              </a:solidFill>
            </a:endParaRPr>
          </a:p>
        </p:txBody>
      </p:sp>
      <p:sp>
        <p:nvSpPr>
          <p:cNvPr id="24" name="Rectangle 23"/>
          <p:cNvSpPr/>
          <p:nvPr/>
        </p:nvSpPr>
        <p:spPr>
          <a:xfrm>
            <a:off x="-9525" y="26988"/>
            <a:ext cx="43900725" cy="5980084"/>
          </a:xfrm>
          <a:prstGeom prst="rect">
            <a:avLst/>
          </a:prstGeom>
          <a:solidFill>
            <a:srgbClr val="3318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4389120" fontAlgn="auto">
              <a:spcBef>
                <a:spcPts val="0"/>
              </a:spcBef>
              <a:spcAft>
                <a:spcPts val="0"/>
              </a:spcAft>
              <a:defRPr/>
            </a:pPr>
            <a:r>
              <a:rPr lang="en-US" dirty="0"/>
              <a:t>  </a:t>
            </a:r>
          </a:p>
        </p:txBody>
      </p:sp>
      <p:sp>
        <p:nvSpPr>
          <p:cNvPr id="12" name="Rectangle 11"/>
          <p:cNvSpPr/>
          <p:nvPr/>
        </p:nvSpPr>
        <p:spPr>
          <a:xfrm>
            <a:off x="0" y="29621163"/>
            <a:ext cx="43891200" cy="3297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89120" fontAlgn="auto">
              <a:spcBef>
                <a:spcPts val="0"/>
              </a:spcBef>
              <a:spcAft>
                <a:spcPts val="0"/>
              </a:spcAft>
              <a:defRPr/>
            </a:pPr>
            <a:endParaRPr lang="en-US"/>
          </a:p>
        </p:txBody>
      </p:sp>
      <p:sp>
        <p:nvSpPr>
          <p:cNvPr id="2052" name="TextBox 8"/>
          <p:cNvSpPr txBox="1">
            <a:spLocks noChangeArrowheads="1"/>
          </p:cNvSpPr>
          <p:nvPr/>
        </p:nvSpPr>
        <p:spPr bwMode="auto">
          <a:xfrm>
            <a:off x="4953000" y="3657600"/>
            <a:ext cx="33680400" cy="1446550"/>
          </a:xfrm>
          <a:prstGeom prst="rect">
            <a:avLst/>
          </a:prstGeom>
          <a:noFill/>
          <a:ln w="9525">
            <a:noFill/>
            <a:miter lim="800000"/>
            <a:headEnd/>
            <a:tailEnd/>
          </a:ln>
        </p:spPr>
        <p:txBody>
          <a:bodyPr>
            <a:spAutoFit/>
          </a:bodyPr>
          <a:lstStyle/>
          <a:p>
            <a:pPr algn="ctr"/>
            <a:r>
              <a:rPr lang="en-US" sz="4400" dirty="0">
                <a:solidFill>
                  <a:schemeClr val="bg1"/>
                </a:solidFill>
                <a:latin typeface="Arial" charset="0"/>
              </a:rPr>
              <a:t>Faith Hedges, Matthew Heath</a:t>
            </a:r>
          </a:p>
          <a:p>
            <a:pPr algn="ctr"/>
            <a:r>
              <a:rPr lang="en-US" sz="4400" dirty="0">
                <a:solidFill>
                  <a:schemeClr val="bg1"/>
                </a:solidFill>
                <a:latin typeface="Arial" charset="0"/>
              </a:rPr>
              <a:t>Faculty of Kinesiology, Western University, London, ON, Canada</a:t>
            </a:r>
          </a:p>
        </p:txBody>
      </p:sp>
      <p:sp>
        <p:nvSpPr>
          <p:cNvPr id="2053" name="TextBox 7"/>
          <p:cNvSpPr txBox="1">
            <a:spLocks noChangeArrowheads="1"/>
          </p:cNvSpPr>
          <p:nvPr/>
        </p:nvSpPr>
        <p:spPr bwMode="auto">
          <a:xfrm>
            <a:off x="4605337" y="1120646"/>
            <a:ext cx="34671000" cy="2400657"/>
          </a:xfrm>
          <a:prstGeom prst="rect">
            <a:avLst/>
          </a:prstGeom>
          <a:noFill/>
          <a:ln w="9525">
            <a:noFill/>
            <a:miter lim="800000"/>
            <a:headEnd/>
            <a:tailEnd/>
          </a:ln>
        </p:spPr>
        <p:txBody>
          <a:bodyPr wrap="square">
            <a:spAutoFit/>
          </a:bodyPr>
          <a:lstStyle/>
          <a:p>
            <a:pPr algn="ctr"/>
            <a:r>
              <a:rPr lang="en-US" sz="7500" b="1" dirty="0">
                <a:solidFill>
                  <a:schemeClr val="bg1"/>
                </a:solidFill>
                <a:latin typeface="Arial" charset="0"/>
              </a:rPr>
              <a:t>The influence of statistical summary representations on </a:t>
            </a:r>
          </a:p>
          <a:p>
            <a:pPr algn="ctr"/>
            <a:r>
              <a:rPr lang="en-US" sz="7500" b="1" dirty="0">
                <a:solidFill>
                  <a:schemeClr val="bg1"/>
                </a:solidFill>
                <a:latin typeface="Arial" charset="0"/>
              </a:rPr>
              <a:t>stimulus-driven prosaccades</a:t>
            </a:r>
          </a:p>
        </p:txBody>
      </p:sp>
      <p:pic>
        <p:nvPicPr>
          <p:cNvPr id="2054" name="Picture 2"/>
          <p:cNvPicPr>
            <a:picLocks noChangeAspect="1"/>
          </p:cNvPicPr>
          <p:nvPr/>
        </p:nvPicPr>
        <p:blipFill>
          <a:blip r:embed="rId2" cstate="print"/>
          <a:srcRect/>
          <a:stretch>
            <a:fillRect/>
          </a:stretch>
        </p:blipFill>
        <p:spPr bwMode="auto">
          <a:xfrm>
            <a:off x="2552700" y="465946"/>
            <a:ext cx="4800600" cy="5102168"/>
          </a:xfrm>
          <a:prstGeom prst="rect">
            <a:avLst/>
          </a:prstGeom>
          <a:noFill/>
          <a:ln w="9525">
            <a:noFill/>
            <a:miter lim="800000"/>
            <a:headEnd/>
            <a:tailEnd/>
          </a:ln>
        </p:spPr>
      </p:pic>
      <p:sp>
        <p:nvSpPr>
          <p:cNvPr id="9" name="TextBox 8">
            <a:extLst>
              <a:ext uri="{FF2B5EF4-FFF2-40B4-BE49-F238E27FC236}">
                <a16:creationId xmlns:a16="http://schemas.microsoft.com/office/drawing/2014/main" id="{AD6DDBE8-E194-3447-60B1-7D013F54999C}"/>
              </a:ext>
            </a:extLst>
          </p:cNvPr>
          <p:cNvSpPr txBox="1"/>
          <p:nvPr/>
        </p:nvSpPr>
        <p:spPr>
          <a:xfrm>
            <a:off x="961423" y="8111819"/>
            <a:ext cx="13604021" cy="8710077"/>
          </a:xfrm>
          <a:prstGeom prst="rect">
            <a:avLst/>
          </a:prstGeom>
          <a:noFill/>
        </p:spPr>
        <p:txBody>
          <a:bodyPr wrap="square" rtlCol="0">
            <a:spAutoFit/>
          </a:bodyPr>
          <a:lstStyle/>
          <a:p>
            <a:pPr marL="571500" indent="-571500">
              <a:buFont typeface="Arial" panose="020B0604020202020204" pitchFamily="34" charset="0"/>
              <a:buChar char="•"/>
            </a:pPr>
            <a:r>
              <a:rPr lang="en-US" sz="3200" b="1" dirty="0">
                <a:latin typeface="Arial" panose="020B0604020202020204" pitchFamily="34" charset="0"/>
                <a:cs typeface="Arial" panose="020B0604020202020204" pitchFamily="34" charset="0"/>
              </a:rPr>
              <a:t>Prosaccades</a:t>
            </a:r>
            <a:r>
              <a:rPr lang="en-US" sz="3200" dirty="0">
                <a:latin typeface="Arial" panose="020B0604020202020204" pitchFamily="34" charset="0"/>
                <a:cs typeface="Arial" panose="020B0604020202020204" pitchFamily="34" charset="0"/>
              </a:rPr>
              <a:t> are voluntary eye movements that direct the fovea upon a target of interest[1].</a:t>
            </a:r>
          </a:p>
          <a:p>
            <a:endParaRPr lang="en-US" sz="32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200" dirty="0">
                <a:latin typeface="Arial" panose="020B0604020202020204" pitchFamily="34" charset="0"/>
                <a:cs typeface="Arial" panose="020B0604020202020204" pitchFamily="34" charset="0"/>
              </a:rPr>
              <a:t>A </a:t>
            </a:r>
            <a:r>
              <a:rPr lang="en-US" sz="3200" b="1" dirty="0">
                <a:latin typeface="Arial" panose="020B0604020202020204" pitchFamily="34" charset="0"/>
                <a:cs typeface="Arial" panose="020B0604020202020204" pitchFamily="34" charset="0"/>
              </a:rPr>
              <a:t>statistical summary representation </a:t>
            </a:r>
            <a:r>
              <a:rPr lang="en-US" sz="3200" dirty="0">
                <a:latin typeface="Arial" panose="020B0604020202020204" pitchFamily="34" charset="0"/>
                <a:cs typeface="Arial" panose="020B0604020202020204" pitchFamily="34" charset="0"/>
              </a:rPr>
              <a:t>is a phenomenon in which the perceptual average of a stimuli-set is used to judge a target property [2].</a:t>
            </a:r>
          </a:p>
          <a:p>
            <a:endParaRPr lang="en-US" sz="32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200" b="1" dirty="0">
                <a:latin typeface="Arial" panose="020B0604020202020204" pitchFamily="34" charset="0"/>
                <a:cs typeface="Arial" panose="020B0604020202020204" pitchFamily="34" charset="0"/>
              </a:rPr>
              <a:t>Purpose</a:t>
            </a:r>
            <a:r>
              <a:rPr lang="en-US" sz="3200" dirty="0">
                <a:latin typeface="Arial" panose="020B0604020202020204" pitchFamily="34" charset="0"/>
                <a:cs typeface="Arial" panose="020B0604020202020204" pitchFamily="34" charset="0"/>
              </a:rPr>
              <a:t>: To examine the potential influence of statistical summary representation on endpoint variability during goal-oriented prosaccades.</a:t>
            </a:r>
            <a:endParaRPr lang="en-US" sz="3200" b="1"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200" b="1" dirty="0">
                <a:latin typeface="Arial" panose="020B0604020202020204" pitchFamily="34" charset="0"/>
                <a:cs typeface="Arial" panose="020B0604020202020204" pitchFamily="34" charset="0"/>
              </a:rPr>
              <a:t>Hypothesis: </a:t>
            </a:r>
            <a:r>
              <a:rPr lang="en-US" sz="3200" dirty="0">
                <a:latin typeface="Arial" panose="020B0604020202020204" pitchFamily="34" charset="0"/>
                <a:cs typeface="Arial" panose="020B0604020202020204" pitchFamily="34" charset="0"/>
              </a:rPr>
              <a:t>It is hypothesized the variability of prosaccade endpoints will increase as a function of increasing target size.</a:t>
            </a:r>
            <a:endParaRPr lang="en-US" sz="3200" b="1"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sz="4800" dirty="0">
              <a:latin typeface="Arial" panose="020B0604020202020204" pitchFamily="34" charset="0"/>
              <a:cs typeface="Arial" panose="020B0604020202020204" pitchFamily="34" charset="0"/>
            </a:endParaRPr>
          </a:p>
        </p:txBody>
      </p:sp>
      <p:sp>
        <p:nvSpPr>
          <p:cNvPr id="17" name="TextBox 2">
            <a:extLst>
              <a:ext uri="{FF2B5EF4-FFF2-40B4-BE49-F238E27FC236}">
                <a16:creationId xmlns:a16="http://schemas.microsoft.com/office/drawing/2014/main" id="{7776D4FC-6732-CF65-40B4-123657C81639}"/>
              </a:ext>
            </a:extLst>
          </p:cNvPr>
          <p:cNvSpPr txBox="1">
            <a:spLocks noChangeArrowheads="1"/>
          </p:cNvSpPr>
          <p:nvPr/>
        </p:nvSpPr>
        <p:spPr bwMode="auto">
          <a:xfrm>
            <a:off x="29062167" y="7100730"/>
            <a:ext cx="13604021" cy="840679"/>
          </a:xfrm>
          <a:prstGeom prst="rect">
            <a:avLst/>
          </a:prstGeom>
          <a:solidFill>
            <a:srgbClr val="331858"/>
          </a:solidFill>
          <a:ln>
            <a:noFill/>
          </a:ln>
        </p:spPr>
        <p:txBody>
          <a:bodyPr wrap="square">
            <a:spAutoFit/>
          </a:bodyPr>
          <a:lstStyle/>
          <a:p>
            <a:pPr algn="ctr" eaLnBrk="1" hangingPunct="1"/>
            <a:r>
              <a:rPr lang="en-US" altLang="en-US" sz="4863" dirty="0">
                <a:solidFill>
                  <a:schemeClr val="bg1"/>
                </a:solidFill>
                <a:cs typeface="Times New Roman" panose="02020603050405020304" pitchFamily="18" charset="0"/>
              </a:rPr>
              <a:t>Next Steps</a:t>
            </a:r>
          </a:p>
        </p:txBody>
      </p:sp>
      <p:sp>
        <p:nvSpPr>
          <p:cNvPr id="4" name="TextBox 2">
            <a:extLst>
              <a:ext uri="{FF2B5EF4-FFF2-40B4-BE49-F238E27FC236}">
                <a16:creationId xmlns:a16="http://schemas.microsoft.com/office/drawing/2014/main" id="{541D3136-5251-4B0E-4A55-6FCFD1EF70DD}"/>
              </a:ext>
            </a:extLst>
          </p:cNvPr>
          <p:cNvSpPr txBox="1">
            <a:spLocks noChangeArrowheads="1"/>
          </p:cNvSpPr>
          <p:nvPr/>
        </p:nvSpPr>
        <p:spPr bwMode="auto">
          <a:xfrm>
            <a:off x="29062167" y="21645797"/>
            <a:ext cx="13604021" cy="840679"/>
          </a:xfrm>
          <a:prstGeom prst="rect">
            <a:avLst/>
          </a:prstGeom>
          <a:solidFill>
            <a:srgbClr val="331858"/>
          </a:solidFill>
          <a:ln>
            <a:noFill/>
          </a:ln>
        </p:spPr>
        <p:txBody>
          <a:bodyPr wrap="square">
            <a:spAutoFit/>
          </a:bodyPr>
          <a:lstStyle/>
          <a:p>
            <a:pPr algn="ctr" eaLnBrk="1" hangingPunct="1"/>
            <a:r>
              <a:rPr lang="en-US" altLang="en-US" sz="4863" dirty="0">
                <a:solidFill>
                  <a:schemeClr val="bg1"/>
                </a:solidFill>
                <a:cs typeface="Times New Roman" panose="02020603050405020304" pitchFamily="18" charset="0"/>
              </a:rPr>
              <a:t>Acknowledgements</a:t>
            </a:r>
          </a:p>
        </p:txBody>
      </p:sp>
      <p:sp>
        <p:nvSpPr>
          <p:cNvPr id="5" name="TextBox 2">
            <a:extLst>
              <a:ext uri="{FF2B5EF4-FFF2-40B4-BE49-F238E27FC236}">
                <a16:creationId xmlns:a16="http://schemas.microsoft.com/office/drawing/2014/main" id="{C96CD929-9722-926E-FED1-2EA58BFEB6B9}"/>
              </a:ext>
            </a:extLst>
          </p:cNvPr>
          <p:cNvSpPr txBox="1">
            <a:spLocks noChangeArrowheads="1"/>
          </p:cNvSpPr>
          <p:nvPr/>
        </p:nvSpPr>
        <p:spPr bwMode="auto">
          <a:xfrm>
            <a:off x="29017010" y="27448477"/>
            <a:ext cx="13604021" cy="840679"/>
          </a:xfrm>
          <a:prstGeom prst="rect">
            <a:avLst/>
          </a:prstGeom>
          <a:solidFill>
            <a:srgbClr val="331858"/>
          </a:solidFill>
          <a:ln>
            <a:noFill/>
          </a:ln>
        </p:spPr>
        <p:txBody>
          <a:bodyPr wrap="square">
            <a:spAutoFit/>
          </a:bodyPr>
          <a:lstStyle/>
          <a:p>
            <a:pPr algn="ctr" eaLnBrk="1" hangingPunct="1"/>
            <a:r>
              <a:rPr lang="en-US" altLang="en-US" sz="4863" dirty="0">
                <a:solidFill>
                  <a:schemeClr val="bg1"/>
                </a:solidFill>
                <a:cs typeface="Times New Roman" panose="02020603050405020304" pitchFamily="18" charset="0"/>
              </a:rPr>
              <a:t>References</a:t>
            </a:r>
          </a:p>
        </p:txBody>
      </p:sp>
      <p:sp>
        <p:nvSpPr>
          <p:cNvPr id="8" name="TextBox 2">
            <a:extLst>
              <a:ext uri="{FF2B5EF4-FFF2-40B4-BE49-F238E27FC236}">
                <a16:creationId xmlns:a16="http://schemas.microsoft.com/office/drawing/2014/main" id="{AE623D08-D765-E5B1-5C77-60144CEEE646}"/>
              </a:ext>
            </a:extLst>
          </p:cNvPr>
          <p:cNvSpPr txBox="1">
            <a:spLocks noChangeArrowheads="1"/>
          </p:cNvSpPr>
          <p:nvPr/>
        </p:nvSpPr>
        <p:spPr bwMode="auto">
          <a:xfrm>
            <a:off x="991903" y="21567181"/>
            <a:ext cx="13604021" cy="840679"/>
          </a:xfrm>
          <a:prstGeom prst="rect">
            <a:avLst/>
          </a:prstGeom>
          <a:solidFill>
            <a:srgbClr val="331858"/>
          </a:solidFill>
          <a:ln>
            <a:noFill/>
          </a:ln>
        </p:spPr>
        <p:txBody>
          <a:bodyPr wrap="square">
            <a:spAutoFit/>
          </a:bodyPr>
          <a:lstStyle/>
          <a:p>
            <a:pPr algn="ctr" eaLnBrk="1" hangingPunct="1"/>
            <a:r>
              <a:rPr lang="en-US" altLang="en-US" sz="4863" dirty="0">
                <a:solidFill>
                  <a:schemeClr val="bg1"/>
                </a:solidFill>
                <a:cs typeface="Times New Roman" panose="02020603050405020304" pitchFamily="18" charset="0"/>
              </a:rPr>
              <a:t>Completed Tasks</a:t>
            </a:r>
          </a:p>
        </p:txBody>
      </p:sp>
      <p:sp>
        <p:nvSpPr>
          <p:cNvPr id="11" name="TextBox 2">
            <a:extLst>
              <a:ext uri="{FF2B5EF4-FFF2-40B4-BE49-F238E27FC236}">
                <a16:creationId xmlns:a16="http://schemas.microsoft.com/office/drawing/2014/main" id="{40452224-4042-EA64-B965-A40CB8D1AC7B}"/>
              </a:ext>
            </a:extLst>
          </p:cNvPr>
          <p:cNvSpPr txBox="1">
            <a:spLocks noChangeArrowheads="1"/>
          </p:cNvSpPr>
          <p:nvPr/>
        </p:nvSpPr>
        <p:spPr bwMode="auto">
          <a:xfrm>
            <a:off x="961423" y="7042553"/>
            <a:ext cx="13604021" cy="840679"/>
          </a:xfrm>
          <a:prstGeom prst="rect">
            <a:avLst/>
          </a:prstGeom>
          <a:solidFill>
            <a:srgbClr val="331858"/>
          </a:solidFill>
          <a:ln>
            <a:noFill/>
          </a:ln>
        </p:spPr>
        <p:txBody>
          <a:bodyPr wrap="square">
            <a:spAutoFit/>
          </a:bodyPr>
          <a:lstStyle/>
          <a:p>
            <a:pPr algn="ctr" eaLnBrk="1" hangingPunct="1"/>
            <a:r>
              <a:rPr lang="en-US" altLang="en-US" sz="4863" dirty="0">
                <a:solidFill>
                  <a:schemeClr val="bg1"/>
                </a:solidFill>
                <a:cs typeface="Times New Roman" panose="02020603050405020304" pitchFamily="18" charset="0"/>
              </a:rPr>
              <a:t>Introduction</a:t>
            </a:r>
          </a:p>
        </p:txBody>
      </p:sp>
      <p:sp>
        <p:nvSpPr>
          <p:cNvPr id="13" name="TextBox 12">
            <a:extLst>
              <a:ext uri="{FF2B5EF4-FFF2-40B4-BE49-F238E27FC236}">
                <a16:creationId xmlns:a16="http://schemas.microsoft.com/office/drawing/2014/main" id="{52C02978-B053-2446-CFD0-E38286616EC5}"/>
              </a:ext>
            </a:extLst>
          </p:cNvPr>
          <p:cNvSpPr txBox="1">
            <a:spLocks noChangeArrowheads="1"/>
          </p:cNvSpPr>
          <p:nvPr/>
        </p:nvSpPr>
        <p:spPr bwMode="auto">
          <a:xfrm>
            <a:off x="961423" y="14793488"/>
            <a:ext cx="13604021" cy="840679"/>
          </a:xfrm>
          <a:prstGeom prst="rect">
            <a:avLst/>
          </a:prstGeom>
          <a:solidFill>
            <a:srgbClr val="331858"/>
          </a:solidFill>
          <a:ln>
            <a:noFill/>
          </a:ln>
        </p:spPr>
        <p:txBody>
          <a:bodyPr wrap="square">
            <a:spAutoFit/>
          </a:bodyPr>
          <a:lstStyle/>
          <a:p>
            <a:pPr algn="ctr" eaLnBrk="1" hangingPunct="1"/>
            <a:r>
              <a:rPr lang="en-US" altLang="en-US" sz="4863" dirty="0">
                <a:solidFill>
                  <a:schemeClr val="bg1"/>
                </a:solidFill>
                <a:cs typeface="Times New Roman" panose="02020603050405020304" pitchFamily="18" charset="0"/>
              </a:rPr>
              <a:t>Proposed Methods</a:t>
            </a:r>
          </a:p>
        </p:txBody>
      </p:sp>
      <p:sp>
        <p:nvSpPr>
          <p:cNvPr id="19" name="TextBox 18">
            <a:extLst>
              <a:ext uri="{FF2B5EF4-FFF2-40B4-BE49-F238E27FC236}">
                <a16:creationId xmlns:a16="http://schemas.microsoft.com/office/drawing/2014/main" id="{065D6BAC-C60F-2DA2-4D29-C51EED42FEA8}"/>
              </a:ext>
            </a:extLst>
          </p:cNvPr>
          <p:cNvSpPr txBox="1"/>
          <p:nvPr/>
        </p:nvSpPr>
        <p:spPr>
          <a:xfrm>
            <a:off x="938924" y="15860942"/>
            <a:ext cx="13565921" cy="649408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 sequence of target array stimuli will be presented against a grey screen.</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Target array stimuli will vary in size (1cm, 2cm, 3cm, 4cm).</a:t>
            </a:r>
          </a:p>
          <a:p>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Data will be collected by a video-based eye tracking system (Eyelink 1000 Plus; SR Research, Ottawa, ON, Canada).</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Participants will be asked to participate in two sessions of 320 trials. Results will be compared between control and distractor conditions.</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CFEABED7-6EBF-A4E4-BDEB-D3E8F0D08ED5}"/>
              </a:ext>
            </a:extLst>
          </p:cNvPr>
          <p:cNvSpPr/>
          <p:nvPr/>
        </p:nvSpPr>
        <p:spPr>
          <a:xfrm>
            <a:off x="-83346" y="31979906"/>
            <a:ext cx="44048363" cy="1039596"/>
          </a:xfrm>
          <a:prstGeom prst="rect">
            <a:avLst/>
          </a:prstGeom>
          <a:solidFill>
            <a:srgbClr val="331858"/>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5" name="TextBox 34">
            <a:extLst>
              <a:ext uri="{FF2B5EF4-FFF2-40B4-BE49-F238E27FC236}">
                <a16:creationId xmlns:a16="http://schemas.microsoft.com/office/drawing/2014/main" id="{FB448054-B422-E8CF-6798-D3FDF38875F3}"/>
              </a:ext>
            </a:extLst>
          </p:cNvPr>
          <p:cNvSpPr txBox="1"/>
          <p:nvPr/>
        </p:nvSpPr>
        <p:spPr>
          <a:xfrm>
            <a:off x="900824" y="22697271"/>
            <a:ext cx="13604021"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During the Undergraduate Student Research Internship, the following tasks were completed:</a:t>
            </a:r>
          </a:p>
        </p:txBody>
      </p:sp>
      <p:pic>
        <p:nvPicPr>
          <p:cNvPr id="43" name="Picture 42" descr="Diagram&#10;&#10;Description automatically generated">
            <a:extLst>
              <a:ext uri="{FF2B5EF4-FFF2-40B4-BE49-F238E27FC236}">
                <a16:creationId xmlns:a16="http://schemas.microsoft.com/office/drawing/2014/main" id="{60A787E4-2FF0-AB5F-C03E-049E908CC8A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5803039" y="7160600"/>
            <a:ext cx="12827942" cy="8000585"/>
          </a:xfrm>
          <a:prstGeom prst="rect">
            <a:avLst/>
          </a:prstGeom>
        </p:spPr>
      </p:pic>
      <p:pic>
        <p:nvPicPr>
          <p:cNvPr id="45" name="Picture 44" descr="Diagram&#10;&#10;Description automatically generated">
            <a:extLst>
              <a:ext uri="{FF2B5EF4-FFF2-40B4-BE49-F238E27FC236}">
                <a16:creationId xmlns:a16="http://schemas.microsoft.com/office/drawing/2014/main" id="{CD2FD4A6-B3AE-174B-CCA2-34EBAAFE0930}"/>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16257228" y="14959540"/>
            <a:ext cx="11919563" cy="7312294"/>
          </a:xfrm>
          <a:prstGeom prst="rect">
            <a:avLst/>
          </a:prstGeom>
        </p:spPr>
      </p:pic>
      <p:sp>
        <p:nvSpPr>
          <p:cNvPr id="55" name="Rounded Rectangle 54">
            <a:extLst>
              <a:ext uri="{FF2B5EF4-FFF2-40B4-BE49-F238E27FC236}">
                <a16:creationId xmlns:a16="http://schemas.microsoft.com/office/drawing/2014/main" id="{1B9A76D9-FDCD-8476-192C-F01AD5820876}"/>
              </a:ext>
            </a:extLst>
          </p:cNvPr>
          <p:cNvSpPr/>
          <p:nvPr/>
        </p:nvSpPr>
        <p:spPr>
          <a:xfrm>
            <a:off x="991903" y="24081079"/>
            <a:ext cx="6710931" cy="838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bg1"/>
                </a:solidFill>
                <a:latin typeface="Arial" panose="020B0604020202020204" pitchFamily="34" charset="0"/>
                <a:cs typeface="Arial" panose="020B0604020202020204" pitchFamily="34" charset="0"/>
              </a:rPr>
              <a:t>Literature Search</a:t>
            </a:r>
          </a:p>
        </p:txBody>
      </p:sp>
      <p:sp>
        <p:nvSpPr>
          <p:cNvPr id="58" name="Rounded Rectangle 57">
            <a:extLst>
              <a:ext uri="{FF2B5EF4-FFF2-40B4-BE49-F238E27FC236}">
                <a16:creationId xmlns:a16="http://schemas.microsoft.com/office/drawing/2014/main" id="{873BA0BB-5D94-3501-8DA0-97BA136F1374}"/>
              </a:ext>
            </a:extLst>
          </p:cNvPr>
          <p:cNvSpPr/>
          <p:nvPr/>
        </p:nvSpPr>
        <p:spPr>
          <a:xfrm>
            <a:off x="961423" y="25873515"/>
            <a:ext cx="6710931" cy="838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bg1"/>
                </a:solidFill>
                <a:latin typeface="Arial" panose="020B0604020202020204" pitchFamily="34" charset="0"/>
                <a:cs typeface="Arial" panose="020B0604020202020204" pitchFamily="34" charset="0"/>
              </a:rPr>
              <a:t>Experiment Coding</a:t>
            </a:r>
          </a:p>
        </p:txBody>
      </p:sp>
      <p:sp>
        <p:nvSpPr>
          <p:cNvPr id="59" name="Rounded Rectangle 58">
            <a:extLst>
              <a:ext uri="{FF2B5EF4-FFF2-40B4-BE49-F238E27FC236}">
                <a16:creationId xmlns:a16="http://schemas.microsoft.com/office/drawing/2014/main" id="{57AFFF3A-6D82-FCCD-08E3-40103683A03A}"/>
              </a:ext>
            </a:extLst>
          </p:cNvPr>
          <p:cNvSpPr/>
          <p:nvPr/>
        </p:nvSpPr>
        <p:spPr>
          <a:xfrm>
            <a:off x="908444" y="27618926"/>
            <a:ext cx="6710931" cy="838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bg1"/>
                </a:solidFill>
                <a:latin typeface="Arial" panose="020B0604020202020204" pitchFamily="34" charset="0"/>
                <a:cs typeface="Arial" panose="020B0604020202020204" pitchFamily="34" charset="0"/>
              </a:rPr>
              <a:t>Protocol Development</a:t>
            </a:r>
          </a:p>
        </p:txBody>
      </p:sp>
      <p:sp>
        <p:nvSpPr>
          <p:cNvPr id="2063" name="Rounded Rectangle 2062">
            <a:extLst>
              <a:ext uri="{FF2B5EF4-FFF2-40B4-BE49-F238E27FC236}">
                <a16:creationId xmlns:a16="http://schemas.microsoft.com/office/drawing/2014/main" id="{3D306AFE-E4F2-2AE6-8DD7-2A0C9339F7A7}"/>
              </a:ext>
            </a:extLst>
          </p:cNvPr>
          <p:cNvSpPr/>
          <p:nvPr/>
        </p:nvSpPr>
        <p:spPr>
          <a:xfrm>
            <a:off x="961423" y="29421357"/>
            <a:ext cx="6710931" cy="838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bg1"/>
                </a:solidFill>
                <a:latin typeface="Arial" panose="020B0604020202020204" pitchFamily="34" charset="0"/>
                <a:cs typeface="Arial" panose="020B0604020202020204" pitchFamily="34" charset="0"/>
              </a:rPr>
              <a:t>Professional Development</a:t>
            </a:r>
          </a:p>
        </p:txBody>
      </p:sp>
      <p:sp>
        <p:nvSpPr>
          <p:cNvPr id="2072" name="Rounded Rectangle 2071">
            <a:extLst>
              <a:ext uri="{FF2B5EF4-FFF2-40B4-BE49-F238E27FC236}">
                <a16:creationId xmlns:a16="http://schemas.microsoft.com/office/drawing/2014/main" id="{5FD675D9-9F48-8DDA-D066-B3E78ADED06E}"/>
              </a:ext>
            </a:extLst>
          </p:cNvPr>
          <p:cNvSpPr/>
          <p:nvPr/>
        </p:nvSpPr>
        <p:spPr>
          <a:xfrm>
            <a:off x="29060894" y="8897595"/>
            <a:ext cx="6395037" cy="17543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bg1"/>
                </a:solidFill>
                <a:latin typeface="Arial" panose="020B0604020202020204" pitchFamily="34" charset="0"/>
                <a:cs typeface="Arial" panose="020B0604020202020204" pitchFamily="34" charset="0"/>
              </a:rPr>
              <a:t>Receive Ethics Approval</a:t>
            </a:r>
          </a:p>
        </p:txBody>
      </p:sp>
      <p:sp>
        <p:nvSpPr>
          <p:cNvPr id="2077" name="Rounded Rectangle 2076">
            <a:extLst>
              <a:ext uri="{FF2B5EF4-FFF2-40B4-BE49-F238E27FC236}">
                <a16:creationId xmlns:a16="http://schemas.microsoft.com/office/drawing/2014/main" id="{4C2C7A27-6F67-DD45-9B6E-A98E126B54AB}"/>
              </a:ext>
            </a:extLst>
          </p:cNvPr>
          <p:cNvSpPr/>
          <p:nvPr/>
        </p:nvSpPr>
        <p:spPr>
          <a:xfrm>
            <a:off x="35737799" y="10630878"/>
            <a:ext cx="7262473" cy="160795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bg1"/>
                </a:solidFill>
                <a:latin typeface="Arial" panose="020B0604020202020204" pitchFamily="34" charset="0"/>
                <a:cs typeface="Arial" panose="020B0604020202020204" pitchFamily="34" charset="0"/>
              </a:rPr>
              <a:t>Pilot Study</a:t>
            </a:r>
          </a:p>
        </p:txBody>
      </p:sp>
      <p:sp>
        <p:nvSpPr>
          <p:cNvPr id="2078" name="Rounded Rectangle 2077">
            <a:extLst>
              <a:ext uri="{FF2B5EF4-FFF2-40B4-BE49-F238E27FC236}">
                <a16:creationId xmlns:a16="http://schemas.microsoft.com/office/drawing/2014/main" id="{DCFF1AC7-C4AF-A417-1FF2-30B2E702ED50}"/>
              </a:ext>
            </a:extLst>
          </p:cNvPr>
          <p:cNvSpPr/>
          <p:nvPr/>
        </p:nvSpPr>
        <p:spPr>
          <a:xfrm>
            <a:off x="28985966" y="12321300"/>
            <a:ext cx="6474013" cy="17543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bg1"/>
                </a:solidFill>
                <a:latin typeface="Arial" panose="020B0604020202020204" pitchFamily="34" charset="0"/>
                <a:cs typeface="Arial" panose="020B0604020202020204" pitchFamily="34" charset="0"/>
              </a:rPr>
              <a:t>Consolidate edits and revisions</a:t>
            </a:r>
          </a:p>
        </p:txBody>
      </p:sp>
      <p:sp>
        <p:nvSpPr>
          <p:cNvPr id="2079" name="Rounded Rectangle 2078">
            <a:extLst>
              <a:ext uri="{FF2B5EF4-FFF2-40B4-BE49-F238E27FC236}">
                <a16:creationId xmlns:a16="http://schemas.microsoft.com/office/drawing/2014/main" id="{C7615BCA-B77B-2004-ED65-8525A04FFDC6}"/>
              </a:ext>
            </a:extLst>
          </p:cNvPr>
          <p:cNvSpPr/>
          <p:nvPr/>
        </p:nvSpPr>
        <p:spPr>
          <a:xfrm>
            <a:off x="35699698" y="14011722"/>
            <a:ext cx="7262473" cy="160795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bg1"/>
                </a:solidFill>
                <a:latin typeface="Arial" panose="020B0604020202020204" pitchFamily="34" charset="0"/>
                <a:cs typeface="Arial" panose="020B0604020202020204" pitchFamily="34" charset="0"/>
              </a:rPr>
              <a:t>Data Collection</a:t>
            </a:r>
          </a:p>
        </p:txBody>
      </p:sp>
      <p:sp>
        <p:nvSpPr>
          <p:cNvPr id="2080" name="Rounded Rectangle 2079">
            <a:extLst>
              <a:ext uri="{FF2B5EF4-FFF2-40B4-BE49-F238E27FC236}">
                <a16:creationId xmlns:a16="http://schemas.microsoft.com/office/drawing/2014/main" id="{B55BE40E-1A4E-1F53-573E-7B9EAEE5F08B}"/>
              </a:ext>
            </a:extLst>
          </p:cNvPr>
          <p:cNvSpPr/>
          <p:nvPr/>
        </p:nvSpPr>
        <p:spPr>
          <a:xfrm>
            <a:off x="29060894" y="15724381"/>
            <a:ext cx="6474013" cy="177138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bg1"/>
                </a:solidFill>
                <a:latin typeface="Arial" panose="020B0604020202020204" pitchFamily="34" charset="0"/>
                <a:cs typeface="Arial" panose="020B0604020202020204" pitchFamily="34" charset="0"/>
              </a:rPr>
              <a:t>Data Processing</a:t>
            </a:r>
          </a:p>
        </p:txBody>
      </p:sp>
      <p:sp>
        <p:nvSpPr>
          <p:cNvPr id="2082" name="TextBox 2081">
            <a:extLst>
              <a:ext uri="{FF2B5EF4-FFF2-40B4-BE49-F238E27FC236}">
                <a16:creationId xmlns:a16="http://schemas.microsoft.com/office/drawing/2014/main" id="{2A175B11-8413-977A-1C0B-3BD6F55F611F}"/>
              </a:ext>
            </a:extLst>
          </p:cNvPr>
          <p:cNvSpPr txBox="1"/>
          <p:nvPr/>
        </p:nvSpPr>
        <p:spPr>
          <a:xfrm>
            <a:off x="991251" y="30571157"/>
            <a:ext cx="12724097"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Engaged with professional development sessions.</a:t>
            </a:r>
          </a:p>
        </p:txBody>
      </p:sp>
      <p:sp>
        <p:nvSpPr>
          <p:cNvPr id="2083" name="TextBox 2082">
            <a:extLst>
              <a:ext uri="{FF2B5EF4-FFF2-40B4-BE49-F238E27FC236}">
                <a16:creationId xmlns:a16="http://schemas.microsoft.com/office/drawing/2014/main" id="{6AD8AB93-41AF-324B-6E03-463319495E95}"/>
              </a:ext>
            </a:extLst>
          </p:cNvPr>
          <p:cNvSpPr txBox="1"/>
          <p:nvPr/>
        </p:nvSpPr>
        <p:spPr>
          <a:xfrm>
            <a:off x="1030003" y="25069800"/>
            <a:ext cx="13143197"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Conducted a search and review of relevant literature.</a:t>
            </a:r>
          </a:p>
        </p:txBody>
      </p:sp>
      <p:sp>
        <p:nvSpPr>
          <p:cNvPr id="2084" name="TextBox 2083">
            <a:extLst>
              <a:ext uri="{FF2B5EF4-FFF2-40B4-BE49-F238E27FC236}">
                <a16:creationId xmlns:a16="http://schemas.microsoft.com/office/drawing/2014/main" id="{A416E742-BD89-167B-1D69-7B6F2E5349DC}"/>
              </a:ext>
            </a:extLst>
          </p:cNvPr>
          <p:cNvSpPr txBox="1"/>
          <p:nvPr/>
        </p:nvSpPr>
        <p:spPr>
          <a:xfrm>
            <a:off x="991251" y="26863702"/>
            <a:ext cx="13604673"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Created an experimental code using MATLAB Psychtoolbox.</a:t>
            </a:r>
          </a:p>
        </p:txBody>
      </p:sp>
      <p:sp>
        <p:nvSpPr>
          <p:cNvPr id="2085" name="TextBox 2084">
            <a:extLst>
              <a:ext uri="{FF2B5EF4-FFF2-40B4-BE49-F238E27FC236}">
                <a16:creationId xmlns:a16="http://schemas.microsoft.com/office/drawing/2014/main" id="{505A7598-7BFA-73CD-E760-12CFA8984A0C}"/>
              </a:ext>
            </a:extLst>
          </p:cNvPr>
          <p:cNvSpPr txBox="1"/>
          <p:nvPr/>
        </p:nvSpPr>
        <p:spPr>
          <a:xfrm>
            <a:off x="1030003" y="28598487"/>
            <a:ext cx="12685345"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Developed and refined experimental protocol.</a:t>
            </a:r>
          </a:p>
        </p:txBody>
      </p:sp>
      <p:sp>
        <p:nvSpPr>
          <p:cNvPr id="2086" name="TextBox 2085">
            <a:extLst>
              <a:ext uri="{FF2B5EF4-FFF2-40B4-BE49-F238E27FC236}">
                <a16:creationId xmlns:a16="http://schemas.microsoft.com/office/drawing/2014/main" id="{F2E2FA13-02E0-78D3-B4D9-C8BB9B8BF992}"/>
              </a:ext>
            </a:extLst>
          </p:cNvPr>
          <p:cNvSpPr txBox="1"/>
          <p:nvPr/>
        </p:nvSpPr>
        <p:spPr>
          <a:xfrm>
            <a:off x="15018401" y="22554791"/>
            <a:ext cx="13612580" cy="255454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Fig. 1 </a:t>
            </a:r>
            <a:r>
              <a:rPr lang="en-US" sz="3200" dirty="0">
                <a:latin typeface="Arial" panose="020B0604020202020204" pitchFamily="34" charset="0"/>
                <a:cs typeface="Arial" panose="020B0604020202020204" pitchFamily="34" charset="0"/>
              </a:rPr>
              <a:t>Proposed display sequence for distractor (A) and control (B) conditions. Participants will fixate gaze on a fixation cross for a randomized foreperiod between 1000-2000ms before the target stimuli is displayed for 50ms. The target stimuli is denoted by four surrounding red dots.</a:t>
            </a:r>
            <a:endParaRPr lang="en-US" sz="3200" b="1" dirty="0">
              <a:latin typeface="Arial" panose="020B0604020202020204" pitchFamily="34" charset="0"/>
              <a:cs typeface="Arial" panose="020B0604020202020204" pitchFamily="34" charset="0"/>
            </a:endParaRPr>
          </a:p>
        </p:txBody>
      </p:sp>
      <p:pic>
        <p:nvPicPr>
          <p:cNvPr id="2088" name="Picture 2087" descr="Shape, circle&#10;&#10;Description automatically generated">
            <a:extLst>
              <a:ext uri="{FF2B5EF4-FFF2-40B4-BE49-F238E27FC236}">
                <a16:creationId xmlns:a16="http://schemas.microsoft.com/office/drawing/2014/main" id="{1938B102-8B0D-54DA-58D6-95712CAF1A3C}"/>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15472146" y="25447484"/>
            <a:ext cx="5177601" cy="5151495"/>
          </a:xfrm>
          <a:prstGeom prst="rect">
            <a:avLst/>
          </a:prstGeom>
        </p:spPr>
      </p:pic>
      <p:pic>
        <p:nvPicPr>
          <p:cNvPr id="2090" name="Picture 2089" descr="Bubble chart&#10;&#10;Description automatically generated">
            <a:extLst>
              <a:ext uri="{FF2B5EF4-FFF2-40B4-BE49-F238E27FC236}">
                <a16:creationId xmlns:a16="http://schemas.microsoft.com/office/drawing/2014/main" id="{05AA9379-B87E-7131-0ED6-9C7D27280F4F}"/>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tretch>
            <a:fillRect/>
          </a:stretch>
        </p:blipFill>
        <p:spPr>
          <a:xfrm>
            <a:off x="22999190" y="25445238"/>
            <a:ext cx="5177601" cy="5153741"/>
          </a:xfrm>
          <a:prstGeom prst="rect">
            <a:avLst/>
          </a:prstGeom>
        </p:spPr>
      </p:pic>
      <p:sp>
        <p:nvSpPr>
          <p:cNvPr id="2091" name="TextBox 2090">
            <a:extLst>
              <a:ext uri="{FF2B5EF4-FFF2-40B4-BE49-F238E27FC236}">
                <a16:creationId xmlns:a16="http://schemas.microsoft.com/office/drawing/2014/main" id="{DEC575CC-1BA9-10AD-CF55-F2B192627AC6}"/>
              </a:ext>
            </a:extLst>
          </p:cNvPr>
          <p:cNvSpPr txBox="1"/>
          <p:nvPr/>
        </p:nvSpPr>
        <p:spPr>
          <a:xfrm>
            <a:off x="15557849" y="25481480"/>
            <a:ext cx="490379" cy="584775"/>
          </a:xfrm>
          <a:prstGeom prst="rect">
            <a:avLst/>
          </a:prstGeom>
          <a:noFill/>
        </p:spPr>
        <p:txBody>
          <a:bodyPr wrap="square" rtlCol="0">
            <a:spAutoFit/>
          </a:bodyPr>
          <a:lstStyle/>
          <a:p>
            <a:r>
              <a:rPr lang="en-US" sz="3200" b="1" dirty="0"/>
              <a:t>A</a:t>
            </a:r>
          </a:p>
        </p:txBody>
      </p:sp>
      <p:sp>
        <p:nvSpPr>
          <p:cNvPr id="2092" name="TextBox 2091">
            <a:extLst>
              <a:ext uri="{FF2B5EF4-FFF2-40B4-BE49-F238E27FC236}">
                <a16:creationId xmlns:a16="http://schemas.microsoft.com/office/drawing/2014/main" id="{661E0127-A717-CBE5-D97E-153ED595A75F}"/>
              </a:ext>
            </a:extLst>
          </p:cNvPr>
          <p:cNvSpPr txBox="1"/>
          <p:nvPr/>
        </p:nvSpPr>
        <p:spPr>
          <a:xfrm>
            <a:off x="23041343" y="25581127"/>
            <a:ext cx="490379" cy="584775"/>
          </a:xfrm>
          <a:prstGeom prst="rect">
            <a:avLst/>
          </a:prstGeom>
          <a:noFill/>
        </p:spPr>
        <p:txBody>
          <a:bodyPr wrap="square" rtlCol="0">
            <a:spAutoFit/>
          </a:bodyPr>
          <a:lstStyle/>
          <a:p>
            <a:r>
              <a:rPr lang="en-US" sz="3200" b="1" dirty="0"/>
              <a:t>B</a:t>
            </a:r>
          </a:p>
        </p:txBody>
      </p:sp>
      <p:sp>
        <p:nvSpPr>
          <p:cNvPr id="2093" name="TextBox 2092">
            <a:extLst>
              <a:ext uri="{FF2B5EF4-FFF2-40B4-BE49-F238E27FC236}">
                <a16:creationId xmlns:a16="http://schemas.microsoft.com/office/drawing/2014/main" id="{9674B7C7-7FCD-5D60-FC15-6E48974EB083}"/>
              </a:ext>
            </a:extLst>
          </p:cNvPr>
          <p:cNvSpPr txBox="1"/>
          <p:nvPr/>
        </p:nvSpPr>
        <p:spPr>
          <a:xfrm>
            <a:off x="15472146" y="30802785"/>
            <a:ext cx="14278778" cy="1077218"/>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Fig. 2 </a:t>
            </a:r>
            <a:r>
              <a:rPr lang="en-US" sz="3200" dirty="0">
                <a:latin typeface="Arial" panose="020B0604020202020204" pitchFamily="34" charset="0"/>
                <a:cs typeface="Arial" panose="020B0604020202020204" pitchFamily="34" charset="0"/>
              </a:rPr>
              <a:t>Example of target array stimuli for distractor (A) and control (B) conditions. Target sizes are 1cm, 2cm, 3cm, and 4cm, respectively.</a:t>
            </a:r>
            <a:endParaRPr lang="en-US" sz="3200" b="1" dirty="0">
              <a:latin typeface="Arial" panose="020B0604020202020204" pitchFamily="34" charset="0"/>
              <a:cs typeface="Arial" panose="020B0604020202020204" pitchFamily="34" charset="0"/>
            </a:endParaRPr>
          </a:p>
        </p:txBody>
      </p:sp>
      <p:sp>
        <p:nvSpPr>
          <p:cNvPr id="2144" name="Rounded Rectangle 2143">
            <a:extLst>
              <a:ext uri="{FF2B5EF4-FFF2-40B4-BE49-F238E27FC236}">
                <a16:creationId xmlns:a16="http://schemas.microsoft.com/office/drawing/2014/main" id="{F49E5783-5921-CFEB-553D-F48EC55052FE}"/>
              </a:ext>
            </a:extLst>
          </p:cNvPr>
          <p:cNvSpPr/>
          <p:nvPr/>
        </p:nvSpPr>
        <p:spPr>
          <a:xfrm>
            <a:off x="35737800" y="17458533"/>
            <a:ext cx="7214476" cy="160795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bg1"/>
                </a:solidFill>
                <a:latin typeface="Arial" panose="020B0604020202020204" pitchFamily="34" charset="0"/>
                <a:cs typeface="Arial" panose="020B0604020202020204" pitchFamily="34" charset="0"/>
              </a:rPr>
              <a:t>Quantitative Data Analysis</a:t>
            </a:r>
          </a:p>
        </p:txBody>
      </p:sp>
      <p:cxnSp>
        <p:nvCxnSpPr>
          <p:cNvPr id="2149" name="Elbow Connector 2148">
            <a:extLst>
              <a:ext uri="{FF2B5EF4-FFF2-40B4-BE49-F238E27FC236}">
                <a16:creationId xmlns:a16="http://schemas.microsoft.com/office/drawing/2014/main" id="{BCCA9974-12F2-99C6-2B86-88764644749D}"/>
              </a:ext>
            </a:extLst>
          </p:cNvPr>
          <p:cNvCxnSpPr>
            <a:cxnSpLocks/>
            <a:stCxn id="2072" idx="3"/>
            <a:endCxn id="2077" idx="0"/>
          </p:cNvCxnSpPr>
          <p:nvPr/>
        </p:nvCxnSpPr>
        <p:spPr>
          <a:xfrm>
            <a:off x="35455931" y="9774773"/>
            <a:ext cx="3913105" cy="856105"/>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151" name="Elbow Connector 2150">
            <a:extLst>
              <a:ext uri="{FF2B5EF4-FFF2-40B4-BE49-F238E27FC236}">
                <a16:creationId xmlns:a16="http://schemas.microsoft.com/office/drawing/2014/main" id="{9FEE0169-BADC-0032-80A4-2B6967081EED}"/>
              </a:ext>
            </a:extLst>
          </p:cNvPr>
          <p:cNvCxnSpPr>
            <a:stCxn id="2077" idx="1"/>
            <a:endCxn id="2078" idx="0"/>
          </p:cNvCxnSpPr>
          <p:nvPr/>
        </p:nvCxnSpPr>
        <p:spPr>
          <a:xfrm rot="10800000" flipV="1">
            <a:off x="32222973" y="11434858"/>
            <a:ext cx="3514826" cy="886442"/>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153" name="Elbow Connector 2152">
            <a:extLst>
              <a:ext uri="{FF2B5EF4-FFF2-40B4-BE49-F238E27FC236}">
                <a16:creationId xmlns:a16="http://schemas.microsoft.com/office/drawing/2014/main" id="{35A71DB3-D61C-017D-40EF-259A37BA6974}"/>
              </a:ext>
            </a:extLst>
          </p:cNvPr>
          <p:cNvCxnSpPr>
            <a:stCxn id="2078" idx="3"/>
            <a:endCxn id="2079" idx="0"/>
          </p:cNvCxnSpPr>
          <p:nvPr/>
        </p:nvCxnSpPr>
        <p:spPr>
          <a:xfrm>
            <a:off x="35459979" y="13198478"/>
            <a:ext cx="3870956" cy="81324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157" name="Elbow Connector 2156">
            <a:extLst>
              <a:ext uri="{FF2B5EF4-FFF2-40B4-BE49-F238E27FC236}">
                <a16:creationId xmlns:a16="http://schemas.microsoft.com/office/drawing/2014/main" id="{48107727-290F-8CB3-0910-D5BDF7D804EE}"/>
              </a:ext>
            </a:extLst>
          </p:cNvPr>
          <p:cNvCxnSpPr>
            <a:endCxn id="2080" idx="0"/>
          </p:cNvCxnSpPr>
          <p:nvPr/>
        </p:nvCxnSpPr>
        <p:spPr>
          <a:xfrm rot="10800000" flipV="1">
            <a:off x="32297901" y="14401797"/>
            <a:ext cx="3401800" cy="1322583"/>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159" name="Elbow Connector 2158">
            <a:extLst>
              <a:ext uri="{FF2B5EF4-FFF2-40B4-BE49-F238E27FC236}">
                <a16:creationId xmlns:a16="http://schemas.microsoft.com/office/drawing/2014/main" id="{1E04EBC9-7E9F-F9F4-50C3-C6A4283FE04D}"/>
              </a:ext>
            </a:extLst>
          </p:cNvPr>
          <p:cNvCxnSpPr>
            <a:cxnSpLocks/>
            <a:endCxn id="2144" idx="0"/>
          </p:cNvCxnSpPr>
          <p:nvPr/>
        </p:nvCxnSpPr>
        <p:spPr>
          <a:xfrm>
            <a:off x="35534907" y="16494979"/>
            <a:ext cx="3810131" cy="96355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2160" name="TextBox 2159">
            <a:extLst>
              <a:ext uri="{FF2B5EF4-FFF2-40B4-BE49-F238E27FC236}">
                <a16:creationId xmlns:a16="http://schemas.microsoft.com/office/drawing/2014/main" id="{7270B9A8-116A-3008-8BA7-917B01EC6EAD}"/>
              </a:ext>
            </a:extLst>
          </p:cNvPr>
          <p:cNvSpPr txBox="1"/>
          <p:nvPr/>
        </p:nvSpPr>
        <p:spPr>
          <a:xfrm>
            <a:off x="29107322" y="22929552"/>
            <a:ext cx="13513709" cy="255454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I would like to thank Dr. Matthew Heath for making my involvement in this project and the USRI program possible. Thank you to Benjamin Tari and others for additional guidance through this process. Thank you to all those who have contributed to this wonderful program including Western Research, Western Libraries, and Student Experience.</a:t>
            </a:r>
          </a:p>
        </p:txBody>
      </p:sp>
      <p:sp>
        <p:nvSpPr>
          <p:cNvPr id="2161" name="TextBox 2160">
            <a:extLst>
              <a:ext uri="{FF2B5EF4-FFF2-40B4-BE49-F238E27FC236}">
                <a16:creationId xmlns:a16="http://schemas.microsoft.com/office/drawing/2014/main" id="{E95CC680-DA36-F555-8516-0E77C75222B3}"/>
              </a:ext>
            </a:extLst>
          </p:cNvPr>
          <p:cNvSpPr txBox="1"/>
          <p:nvPr/>
        </p:nvSpPr>
        <p:spPr>
          <a:xfrm>
            <a:off x="29017010" y="28554765"/>
            <a:ext cx="12369800" cy="1569660"/>
          </a:xfrm>
          <a:prstGeom prst="rect">
            <a:avLst/>
          </a:prstGeom>
          <a:noFill/>
        </p:spPr>
        <p:txBody>
          <a:bodyPr wrap="square" rtlCol="0">
            <a:spAutoFit/>
          </a:bodyPr>
          <a:lstStyle/>
          <a:p>
            <a:pPr marL="514350" indent="-514350">
              <a:buAutoNum type="arabicPeriod"/>
            </a:pPr>
            <a:r>
              <a:rPr lang="en-US" sz="2400" dirty="0">
                <a:latin typeface="Arial" panose="020B0604020202020204" pitchFamily="34" charset="0"/>
                <a:cs typeface="Arial" panose="020B0604020202020204" pitchFamily="34" charset="0"/>
              </a:rPr>
              <a:t>Gillen, C., Heath, M. (2014). Perceptual averaging governs antisaccade endpoint bias. Exp Brain Res. 232:3201-3210.</a:t>
            </a:r>
          </a:p>
          <a:p>
            <a:pPr marL="514350" indent="-514350">
              <a:buAutoNum type="arabicPeriod"/>
            </a:pPr>
            <a:r>
              <a:rPr lang="en-US" sz="2400" dirty="0">
                <a:latin typeface="Arial" panose="020B0604020202020204" pitchFamily="34" charset="0"/>
                <a:cs typeface="Arial" panose="020B0604020202020204" pitchFamily="34" charset="0"/>
              </a:rPr>
              <a:t> Ariely, D. (2001). Seeing sets: representation by statistical properties. Psychol Sci 12: 157-162.</a:t>
            </a:r>
          </a:p>
        </p:txBody>
      </p:sp>
      <p:pic>
        <p:nvPicPr>
          <p:cNvPr id="2162" name="Picture 2161">
            <a:extLst>
              <a:ext uri="{FF2B5EF4-FFF2-40B4-BE49-F238E27FC236}">
                <a16:creationId xmlns:a16="http://schemas.microsoft.com/office/drawing/2014/main" id="{698C8381-9E3E-1A9A-962C-9A17097D505E}"/>
              </a:ext>
            </a:extLst>
          </p:cNvPr>
          <p:cNvPicPr>
            <a:picLocks noChangeAspect="1"/>
          </p:cNvPicPr>
          <p:nvPr/>
        </p:nvPicPr>
        <p:blipFill rotWithShape="1">
          <a:blip r:embed="rId11">
            <a:extLst>
              <a:ext uri="{28A0092B-C50C-407E-A947-70E740481C1C}">
                <a14:useLocalDpi xmlns:a14="http://schemas.microsoft.com/office/drawing/2010/main" val="0"/>
              </a:ext>
            </a:extLst>
          </a:blip>
          <a:srcRect l="-185861" t="-822997" r="241743" b="822997"/>
          <a:stretch/>
        </p:blipFill>
        <p:spPr>
          <a:xfrm>
            <a:off x="18059400" y="15773400"/>
            <a:ext cx="3429000" cy="1371600"/>
          </a:xfrm>
          <a:prstGeom prst="rect">
            <a:avLst/>
          </a:prstGeom>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6879</TotalTime>
  <Words>452</Words>
  <Application>Microsoft Macintosh PowerPoint</Application>
  <PresentationFormat>Custom</PresentationFormat>
  <Paragraphs>50</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Schulich School of Medicine &amp; Dentistry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Faith Hedges</cp:lastModifiedBy>
  <cp:revision>96</cp:revision>
  <dcterms:created xsi:type="dcterms:W3CDTF">2012-02-14T19:57:56Z</dcterms:created>
  <dcterms:modified xsi:type="dcterms:W3CDTF">2022-08-16T03:51:43Z</dcterms:modified>
</cp:coreProperties>
</file>