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4"/>
  </p:sldMasterIdLst>
  <p:sldIdLst>
    <p:sldId id="256" r:id="rId5"/>
  </p:sldIdLst>
  <p:sldSz cx="21674138" cy="180006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82055B8-5E3A-FEE1-525E-F4E828C4F51E}" name="Elias Boussoulas" initials="EB" userId="Elias Boussoulas"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4D2587"/>
    <a:srgbClr val="522890"/>
    <a:srgbClr val="4E268A"/>
    <a:srgbClr val="452179"/>
    <a:srgbClr val="5F2476"/>
    <a:srgbClr val="6F2A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D9DE2F-02E5-47AB-B106-DFF15E117A57}" v="56" dt="2022-08-15T22:30:44.561"/>
    <p1510:client id="{CEF105D1-316F-44B6-C127-FBEA017DD59B}" v="409" dt="2022-08-15T03:24:28.3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0" d="100"/>
          <a:sy n="40" d="100"/>
        </p:scale>
        <p:origin x="20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8/10/relationships/authors" Target="author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25564" y="2945946"/>
            <a:ext cx="18423017" cy="6266897"/>
          </a:xfrm>
        </p:spPr>
        <p:txBody>
          <a:bodyPr anchor="b"/>
          <a:lstStyle>
            <a:lvl1pPr algn="ctr">
              <a:defRPr sz="14222"/>
            </a:lvl1pPr>
          </a:lstStyle>
          <a:p>
            <a:r>
              <a:rPr lang="en-US"/>
              <a:t>Click to edit Master title style</a:t>
            </a:r>
            <a:endParaRPr lang="en-US" dirty="0"/>
          </a:p>
        </p:txBody>
      </p:sp>
      <p:sp>
        <p:nvSpPr>
          <p:cNvPr id="3" name="Subtitle 2"/>
          <p:cNvSpPr>
            <a:spLocks noGrp="1"/>
          </p:cNvSpPr>
          <p:nvPr>
            <p:ph type="subTitle" idx="1"/>
          </p:nvPr>
        </p:nvSpPr>
        <p:spPr>
          <a:xfrm>
            <a:off x="2709267" y="9454517"/>
            <a:ext cx="16255604" cy="4345992"/>
          </a:xfrm>
        </p:spPr>
        <p:txBody>
          <a:bodyPr/>
          <a:lstStyle>
            <a:lvl1pPr marL="0" indent="0" algn="ctr">
              <a:buNone/>
              <a:defRPr sz="5689"/>
            </a:lvl1pPr>
            <a:lvl2pPr marL="1083682" indent="0" algn="ctr">
              <a:buNone/>
              <a:defRPr sz="4741"/>
            </a:lvl2pPr>
            <a:lvl3pPr marL="2167363" indent="0" algn="ctr">
              <a:buNone/>
              <a:defRPr sz="4267"/>
            </a:lvl3pPr>
            <a:lvl4pPr marL="3251045" indent="0" algn="ctr">
              <a:buNone/>
              <a:defRPr sz="3792"/>
            </a:lvl4pPr>
            <a:lvl5pPr marL="4334727" indent="0" algn="ctr">
              <a:buNone/>
              <a:defRPr sz="3792"/>
            </a:lvl5pPr>
            <a:lvl6pPr marL="5418408" indent="0" algn="ctr">
              <a:buNone/>
              <a:defRPr sz="3792"/>
            </a:lvl6pPr>
            <a:lvl7pPr marL="6502091" indent="0" algn="ctr">
              <a:buNone/>
              <a:defRPr sz="3792"/>
            </a:lvl7pPr>
            <a:lvl8pPr marL="7585772" indent="0" algn="ctr">
              <a:buNone/>
              <a:defRPr sz="3792"/>
            </a:lvl8pPr>
            <a:lvl9pPr marL="8669453" indent="0" algn="ctr">
              <a:buNone/>
              <a:defRPr sz="379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2B99E5-7F88-4386-9D13-7C310DB48F9E}" type="datetimeFigureOut">
              <a:rPr lang="en-CA" smtClean="0"/>
              <a:t>2022-08-15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2041126-D33C-46FB-A746-0A84D0670F69}" type="slidenum">
              <a:rPr lang="en-CA" smtClean="0"/>
              <a:t>‹#›</a:t>
            </a:fld>
            <a:endParaRPr lang="en-CA"/>
          </a:p>
        </p:txBody>
      </p:sp>
    </p:spTree>
    <p:extLst>
      <p:ext uri="{BB962C8B-B14F-4D97-AF65-F5344CB8AC3E}">
        <p14:creationId xmlns:p14="http://schemas.microsoft.com/office/powerpoint/2010/main" val="4248159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2B99E5-7F88-4386-9D13-7C310DB48F9E}" type="datetimeFigureOut">
              <a:rPr lang="en-CA" smtClean="0"/>
              <a:t>2022-08-15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2041126-D33C-46FB-A746-0A84D0670F69}" type="slidenum">
              <a:rPr lang="en-CA" smtClean="0"/>
              <a:t>‹#›</a:t>
            </a:fld>
            <a:endParaRPr lang="en-CA"/>
          </a:p>
        </p:txBody>
      </p:sp>
    </p:spTree>
    <p:extLst>
      <p:ext uri="{BB962C8B-B14F-4D97-AF65-F5344CB8AC3E}">
        <p14:creationId xmlns:p14="http://schemas.microsoft.com/office/powerpoint/2010/main" val="1314327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10556" y="958369"/>
            <a:ext cx="4673486" cy="1525473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90101" y="958369"/>
            <a:ext cx="13749531" cy="1525473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2B99E5-7F88-4386-9D13-7C310DB48F9E}" type="datetimeFigureOut">
              <a:rPr lang="en-CA" smtClean="0"/>
              <a:t>2022-08-15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2041126-D33C-46FB-A746-0A84D0670F69}" type="slidenum">
              <a:rPr lang="en-CA" smtClean="0"/>
              <a:t>‹#›</a:t>
            </a:fld>
            <a:endParaRPr lang="en-CA"/>
          </a:p>
        </p:txBody>
      </p:sp>
    </p:spTree>
    <p:extLst>
      <p:ext uri="{BB962C8B-B14F-4D97-AF65-F5344CB8AC3E}">
        <p14:creationId xmlns:p14="http://schemas.microsoft.com/office/powerpoint/2010/main" val="1156666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2B99E5-7F88-4386-9D13-7C310DB48F9E}" type="datetimeFigureOut">
              <a:rPr lang="en-CA" smtClean="0"/>
              <a:t>2022-08-15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2041126-D33C-46FB-A746-0A84D0670F69}" type="slidenum">
              <a:rPr lang="en-CA" smtClean="0"/>
              <a:t>‹#›</a:t>
            </a:fld>
            <a:endParaRPr lang="en-CA"/>
          </a:p>
        </p:txBody>
      </p:sp>
    </p:spTree>
    <p:extLst>
      <p:ext uri="{BB962C8B-B14F-4D97-AF65-F5344CB8AC3E}">
        <p14:creationId xmlns:p14="http://schemas.microsoft.com/office/powerpoint/2010/main" val="1249635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78810" y="4487671"/>
            <a:ext cx="18693944" cy="7487774"/>
          </a:xfrm>
        </p:spPr>
        <p:txBody>
          <a:bodyPr anchor="b"/>
          <a:lstStyle>
            <a:lvl1pPr>
              <a:defRPr sz="14222"/>
            </a:lvl1pPr>
          </a:lstStyle>
          <a:p>
            <a:r>
              <a:rPr lang="en-US"/>
              <a:t>Click to edit Master title style</a:t>
            </a:r>
            <a:endParaRPr lang="en-US" dirty="0"/>
          </a:p>
        </p:txBody>
      </p:sp>
      <p:sp>
        <p:nvSpPr>
          <p:cNvPr id="3" name="Text Placeholder 2"/>
          <p:cNvSpPr>
            <a:spLocks noGrp="1"/>
          </p:cNvSpPr>
          <p:nvPr>
            <p:ph type="body" idx="1"/>
          </p:nvPr>
        </p:nvSpPr>
        <p:spPr>
          <a:xfrm>
            <a:off x="1478810" y="12046282"/>
            <a:ext cx="18693944" cy="3937644"/>
          </a:xfrm>
        </p:spPr>
        <p:txBody>
          <a:bodyPr/>
          <a:lstStyle>
            <a:lvl1pPr marL="0" indent="0">
              <a:buNone/>
              <a:defRPr sz="5689">
                <a:solidFill>
                  <a:schemeClr val="tx1"/>
                </a:solidFill>
              </a:defRPr>
            </a:lvl1pPr>
            <a:lvl2pPr marL="1083682" indent="0">
              <a:buNone/>
              <a:defRPr sz="4741">
                <a:solidFill>
                  <a:schemeClr val="tx1">
                    <a:tint val="75000"/>
                  </a:schemeClr>
                </a:solidFill>
              </a:defRPr>
            </a:lvl2pPr>
            <a:lvl3pPr marL="2167363" indent="0">
              <a:buNone/>
              <a:defRPr sz="4267">
                <a:solidFill>
                  <a:schemeClr val="tx1">
                    <a:tint val="75000"/>
                  </a:schemeClr>
                </a:solidFill>
              </a:defRPr>
            </a:lvl3pPr>
            <a:lvl4pPr marL="3251045" indent="0">
              <a:buNone/>
              <a:defRPr sz="3792">
                <a:solidFill>
                  <a:schemeClr val="tx1">
                    <a:tint val="75000"/>
                  </a:schemeClr>
                </a:solidFill>
              </a:defRPr>
            </a:lvl4pPr>
            <a:lvl5pPr marL="4334727" indent="0">
              <a:buNone/>
              <a:defRPr sz="3792">
                <a:solidFill>
                  <a:schemeClr val="tx1">
                    <a:tint val="75000"/>
                  </a:schemeClr>
                </a:solidFill>
              </a:defRPr>
            </a:lvl5pPr>
            <a:lvl6pPr marL="5418408" indent="0">
              <a:buNone/>
              <a:defRPr sz="3792">
                <a:solidFill>
                  <a:schemeClr val="tx1">
                    <a:tint val="75000"/>
                  </a:schemeClr>
                </a:solidFill>
              </a:defRPr>
            </a:lvl6pPr>
            <a:lvl7pPr marL="6502091" indent="0">
              <a:buNone/>
              <a:defRPr sz="3792">
                <a:solidFill>
                  <a:schemeClr val="tx1">
                    <a:tint val="75000"/>
                  </a:schemeClr>
                </a:solidFill>
              </a:defRPr>
            </a:lvl7pPr>
            <a:lvl8pPr marL="7585772" indent="0">
              <a:buNone/>
              <a:defRPr sz="3792">
                <a:solidFill>
                  <a:schemeClr val="tx1">
                    <a:tint val="75000"/>
                  </a:schemeClr>
                </a:solidFill>
              </a:defRPr>
            </a:lvl8pPr>
            <a:lvl9pPr marL="8669453" indent="0">
              <a:buNone/>
              <a:defRPr sz="379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2B99E5-7F88-4386-9D13-7C310DB48F9E}" type="datetimeFigureOut">
              <a:rPr lang="en-CA" smtClean="0"/>
              <a:t>2022-08-15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2041126-D33C-46FB-A746-0A84D0670F69}" type="slidenum">
              <a:rPr lang="en-CA" smtClean="0"/>
              <a:t>‹#›</a:t>
            </a:fld>
            <a:endParaRPr lang="en-CA"/>
          </a:p>
        </p:txBody>
      </p:sp>
    </p:spTree>
    <p:extLst>
      <p:ext uri="{BB962C8B-B14F-4D97-AF65-F5344CB8AC3E}">
        <p14:creationId xmlns:p14="http://schemas.microsoft.com/office/powerpoint/2010/main" val="2982830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90099" y="4791845"/>
            <a:ext cx="9211509" cy="114212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972535" y="4791845"/>
            <a:ext cx="9211509" cy="114212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2B99E5-7F88-4386-9D13-7C310DB48F9E}" type="datetimeFigureOut">
              <a:rPr lang="en-CA" smtClean="0"/>
              <a:t>2022-08-15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2041126-D33C-46FB-A746-0A84D0670F69}" type="slidenum">
              <a:rPr lang="en-CA" smtClean="0"/>
              <a:t>‹#›</a:t>
            </a:fld>
            <a:endParaRPr lang="en-CA"/>
          </a:p>
        </p:txBody>
      </p:sp>
    </p:spTree>
    <p:extLst>
      <p:ext uri="{BB962C8B-B14F-4D97-AF65-F5344CB8AC3E}">
        <p14:creationId xmlns:p14="http://schemas.microsoft.com/office/powerpoint/2010/main" val="650543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92920" y="958373"/>
            <a:ext cx="18693944" cy="347929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92924" y="4412665"/>
            <a:ext cx="9169175" cy="2162578"/>
          </a:xfrm>
        </p:spPr>
        <p:txBody>
          <a:bodyPr anchor="b"/>
          <a:lstStyle>
            <a:lvl1pPr marL="0" indent="0">
              <a:buNone/>
              <a:defRPr sz="5689" b="1"/>
            </a:lvl1pPr>
            <a:lvl2pPr marL="1083682" indent="0">
              <a:buNone/>
              <a:defRPr sz="4741" b="1"/>
            </a:lvl2pPr>
            <a:lvl3pPr marL="2167363" indent="0">
              <a:buNone/>
              <a:defRPr sz="4267" b="1"/>
            </a:lvl3pPr>
            <a:lvl4pPr marL="3251045" indent="0">
              <a:buNone/>
              <a:defRPr sz="3792" b="1"/>
            </a:lvl4pPr>
            <a:lvl5pPr marL="4334727" indent="0">
              <a:buNone/>
              <a:defRPr sz="3792" b="1"/>
            </a:lvl5pPr>
            <a:lvl6pPr marL="5418408" indent="0">
              <a:buNone/>
              <a:defRPr sz="3792" b="1"/>
            </a:lvl6pPr>
            <a:lvl7pPr marL="6502091" indent="0">
              <a:buNone/>
              <a:defRPr sz="3792" b="1"/>
            </a:lvl7pPr>
            <a:lvl8pPr marL="7585772" indent="0">
              <a:buNone/>
              <a:defRPr sz="3792" b="1"/>
            </a:lvl8pPr>
            <a:lvl9pPr marL="8669453" indent="0">
              <a:buNone/>
              <a:defRPr sz="3792" b="1"/>
            </a:lvl9pPr>
          </a:lstStyle>
          <a:p>
            <a:pPr lvl="0"/>
            <a:r>
              <a:rPr lang="en-US"/>
              <a:t>Click to edit Master text styles</a:t>
            </a:r>
          </a:p>
        </p:txBody>
      </p:sp>
      <p:sp>
        <p:nvSpPr>
          <p:cNvPr id="4" name="Content Placeholder 3"/>
          <p:cNvSpPr>
            <a:spLocks noGrp="1"/>
          </p:cNvSpPr>
          <p:nvPr>
            <p:ph sz="half" idx="2"/>
          </p:nvPr>
        </p:nvSpPr>
        <p:spPr>
          <a:xfrm>
            <a:off x="1492924" y="6575245"/>
            <a:ext cx="9169175" cy="96711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972534" y="4412665"/>
            <a:ext cx="9214332" cy="2162578"/>
          </a:xfrm>
        </p:spPr>
        <p:txBody>
          <a:bodyPr anchor="b"/>
          <a:lstStyle>
            <a:lvl1pPr marL="0" indent="0">
              <a:buNone/>
              <a:defRPr sz="5689" b="1"/>
            </a:lvl1pPr>
            <a:lvl2pPr marL="1083682" indent="0">
              <a:buNone/>
              <a:defRPr sz="4741" b="1"/>
            </a:lvl2pPr>
            <a:lvl3pPr marL="2167363" indent="0">
              <a:buNone/>
              <a:defRPr sz="4267" b="1"/>
            </a:lvl3pPr>
            <a:lvl4pPr marL="3251045" indent="0">
              <a:buNone/>
              <a:defRPr sz="3792" b="1"/>
            </a:lvl4pPr>
            <a:lvl5pPr marL="4334727" indent="0">
              <a:buNone/>
              <a:defRPr sz="3792" b="1"/>
            </a:lvl5pPr>
            <a:lvl6pPr marL="5418408" indent="0">
              <a:buNone/>
              <a:defRPr sz="3792" b="1"/>
            </a:lvl6pPr>
            <a:lvl7pPr marL="6502091" indent="0">
              <a:buNone/>
              <a:defRPr sz="3792" b="1"/>
            </a:lvl7pPr>
            <a:lvl8pPr marL="7585772" indent="0">
              <a:buNone/>
              <a:defRPr sz="3792" b="1"/>
            </a:lvl8pPr>
            <a:lvl9pPr marL="8669453" indent="0">
              <a:buNone/>
              <a:defRPr sz="3792" b="1"/>
            </a:lvl9pPr>
          </a:lstStyle>
          <a:p>
            <a:pPr lvl="0"/>
            <a:r>
              <a:rPr lang="en-US"/>
              <a:t>Click to edit Master text styles</a:t>
            </a:r>
          </a:p>
        </p:txBody>
      </p:sp>
      <p:sp>
        <p:nvSpPr>
          <p:cNvPr id="6" name="Content Placeholder 5"/>
          <p:cNvSpPr>
            <a:spLocks noGrp="1"/>
          </p:cNvSpPr>
          <p:nvPr>
            <p:ph sz="quarter" idx="4"/>
          </p:nvPr>
        </p:nvSpPr>
        <p:spPr>
          <a:xfrm>
            <a:off x="10972534" y="6575245"/>
            <a:ext cx="9214332" cy="96711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2B99E5-7F88-4386-9D13-7C310DB48F9E}" type="datetimeFigureOut">
              <a:rPr lang="en-CA" smtClean="0"/>
              <a:t>2022-08-15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72041126-D33C-46FB-A746-0A84D0670F69}" type="slidenum">
              <a:rPr lang="en-CA" smtClean="0"/>
              <a:t>‹#›</a:t>
            </a:fld>
            <a:endParaRPr lang="en-CA"/>
          </a:p>
        </p:txBody>
      </p:sp>
    </p:spTree>
    <p:extLst>
      <p:ext uri="{BB962C8B-B14F-4D97-AF65-F5344CB8AC3E}">
        <p14:creationId xmlns:p14="http://schemas.microsoft.com/office/powerpoint/2010/main" val="406302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2B99E5-7F88-4386-9D13-7C310DB48F9E}" type="datetimeFigureOut">
              <a:rPr lang="en-CA" smtClean="0"/>
              <a:t>2022-08-15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2041126-D33C-46FB-A746-0A84D0670F69}" type="slidenum">
              <a:rPr lang="en-CA" smtClean="0"/>
              <a:t>‹#›</a:t>
            </a:fld>
            <a:endParaRPr lang="en-CA"/>
          </a:p>
        </p:txBody>
      </p:sp>
    </p:spTree>
    <p:extLst>
      <p:ext uri="{BB962C8B-B14F-4D97-AF65-F5344CB8AC3E}">
        <p14:creationId xmlns:p14="http://schemas.microsoft.com/office/powerpoint/2010/main" val="374634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2B99E5-7F88-4386-9D13-7C310DB48F9E}" type="datetimeFigureOut">
              <a:rPr lang="en-CA" smtClean="0"/>
              <a:t>2022-08-15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72041126-D33C-46FB-A746-0A84D0670F69}" type="slidenum">
              <a:rPr lang="en-CA" smtClean="0"/>
              <a:t>‹#›</a:t>
            </a:fld>
            <a:endParaRPr lang="en-CA"/>
          </a:p>
        </p:txBody>
      </p:sp>
    </p:spTree>
    <p:extLst>
      <p:ext uri="{BB962C8B-B14F-4D97-AF65-F5344CB8AC3E}">
        <p14:creationId xmlns:p14="http://schemas.microsoft.com/office/powerpoint/2010/main" val="1216315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0" y="1200047"/>
            <a:ext cx="6990474" cy="4200155"/>
          </a:xfrm>
        </p:spPr>
        <p:txBody>
          <a:bodyPr anchor="b"/>
          <a:lstStyle>
            <a:lvl1pPr>
              <a:defRPr sz="7584"/>
            </a:lvl1pPr>
          </a:lstStyle>
          <a:p>
            <a:r>
              <a:rPr lang="en-US"/>
              <a:t>Click to edit Master title style</a:t>
            </a:r>
            <a:endParaRPr lang="en-US" dirty="0"/>
          </a:p>
        </p:txBody>
      </p:sp>
      <p:sp>
        <p:nvSpPr>
          <p:cNvPr id="3" name="Content Placeholder 2"/>
          <p:cNvSpPr>
            <a:spLocks noGrp="1"/>
          </p:cNvSpPr>
          <p:nvPr>
            <p:ph idx="1"/>
          </p:nvPr>
        </p:nvSpPr>
        <p:spPr>
          <a:xfrm>
            <a:off x="9214332" y="2591766"/>
            <a:ext cx="10972532" cy="12792138"/>
          </a:xfrm>
        </p:spPr>
        <p:txBody>
          <a:bodyPr/>
          <a:lstStyle>
            <a:lvl1pPr>
              <a:defRPr sz="7584"/>
            </a:lvl1pPr>
            <a:lvl2pPr>
              <a:defRPr sz="6638"/>
            </a:lvl2pPr>
            <a:lvl3pPr>
              <a:defRPr sz="5689"/>
            </a:lvl3pPr>
            <a:lvl4pPr>
              <a:defRPr sz="4741"/>
            </a:lvl4pPr>
            <a:lvl5pPr>
              <a:defRPr sz="4741"/>
            </a:lvl5pPr>
            <a:lvl6pPr>
              <a:defRPr sz="4741"/>
            </a:lvl6pPr>
            <a:lvl7pPr>
              <a:defRPr sz="4741"/>
            </a:lvl7pPr>
            <a:lvl8pPr>
              <a:defRPr sz="4741"/>
            </a:lvl8pPr>
            <a:lvl9pPr>
              <a:defRPr sz="474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92920" y="5400199"/>
            <a:ext cx="6990474" cy="10004536"/>
          </a:xfrm>
        </p:spPr>
        <p:txBody>
          <a:bodyPr/>
          <a:lstStyle>
            <a:lvl1pPr marL="0" indent="0">
              <a:buNone/>
              <a:defRPr sz="3792"/>
            </a:lvl1pPr>
            <a:lvl2pPr marL="1083682" indent="0">
              <a:buNone/>
              <a:defRPr sz="3318"/>
            </a:lvl2pPr>
            <a:lvl3pPr marL="2167363" indent="0">
              <a:buNone/>
              <a:defRPr sz="2844"/>
            </a:lvl3pPr>
            <a:lvl4pPr marL="3251045" indent="0">
              <a:buNone/>
              <a:defRPr sz="2370"/>
            </a:lvl4pPr>
            <a:lvl5pPr marL="4334727" indent="0">
              <a:buNone/>
              <a:defRPr sz="2370"/>
            </a:lvl5pPr>
            <a:lvl6pPr marL="5418408" indent="0">
              <a:buNone/>
              <a:defRPr sz="2370"/>
            </a:lvl6pPr>
            <a:lvl7pPr marL="6502091" indent="0">
              <a:buNone/>
              <a:defRPr sz="2370"/>
            </a:lvl7pPr>
            <a:lvl8pPr marL="7585772" indent="0">
              <a:buNone/>
              <a:defRPr sz="2370"/>
            </a:lvl8pPr>
            <a:lvl9pPr marL="8669453" indent="0">
              <a:buNone/>
              <a:defRPr sz="2370"/>
            </a:lvl9pPr>
          </a:lstStyle>
          <a:p>
            <a:pPr lvl="0"/>
            <a:r>
              <a:rPr lang="en-US"/>
              <a:t>Click to edit Master text styles</a:t>
            </a:r>
          </a:p>
        </p:txBody>
      </p:sp>
      <p:sp>
        <p:nvSpPr>
          <p:cNvPr id="5" name="Date Placeholder 4"/>
          <p:cNvSpPr>
            <a:spLocks noGrp="1"/>
          </p:cNvSpPr>
          <p:nvPr>
            <p:ph type="dt" sz="half" idx="10"/>
          </p:nvPr>
        </p:nvSpPr>
        <p:spPr/>
        <p:txBody>
          <a:bodyPr/>
          <a:lstStyle/>
          <a:p>
            <a:fld id="{8E2B99E5-7F88-4386-9D13-7C310DB48F9E}" type="datetimeFigureOut">
              <a:rPr lang="en-CA" smtClean="0"/>
              <a:t>2022-08-15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2041126-D33C-46FB-A746-0A84D0670F69}" type="slidenum">
              <a:rPr lang="en-CA" smtClean="0"/>
              <a:t>‹#›</a:t>
            </a:fld>
            <a:endParaRPr lang="en-CA"/>
          </a:p>
        </p:txBody>
      </p:sp>
    </p:spTree>
    <p:extLst>
      <p:ext uri="{BB962C8B-B14F-4D97-AF65-F5344CB8AC3E}">
        <p14:creationId xmlns:p14="http://schemas.microsoft.com/office/powerpoint/2010/main" val="884553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0" y="1200047"/>
            <a:ext cx="6990474" cy="4200155"/>
          </a:xfrm>
        </p:spPr>
        <p:txBody>
          <a:bodyPr anchor="b"/>
          <a:lstStyle>
            <a:lvl1pPr>
              <a:defRPr sz="7584"/>
            </a:lvl1pPr>
          </a:lstStyle>
          <a:p>
            <a:r>
              <a:rPr lang="en-US"/>
              <a:t>Click to edit Master title style</a:t>
            </a:r>
            <a:endParaRPr lang="en-US" dirty="0"/>
          </a:p>
        </p:txBody>
      </p:sp>
      <p:sp>
        <p:nvSpPr>
          <p:cNvPr id="3" name="Picture Placeholder 2"/>
          <p:cNvSpPr>
            <a:spLocks noGrp="1" noChangeAspect="1"/>
          </p:cNvSpPr>
          <p:nvPr>
            <p:ph type="pic" idx="1"/>
          </p:nvPr>
        </p:nvSpPr>
        <p:spPr>
          <a:xfrm>
            <a:off x="9214332" y="2591766"/>
            <a:ext cx="10972532" cy="12792138"/>
          </a:xfrm>
        </p:spPr>
        <p:txBody>
          <a:bodyPr anchor="t"/>
          <a:lstStyle>
            <a:lvl1pPr marL="0" indent="0">
              <a:buNone/>
              <a:defRPr sz="7584"/>
            </a:lvl1pPr>
            <a:lvl2pPr marL="1083682" indent="0">
              <a:buNone/>
              <a:defRPr sz="6638"/>
            </a:lvl2pPr>
            <a:lvl3pPr marL="2167363" indent="0">
              <a:buNone/>
              <a:defRPr sz="5689"/>
            </a:lvl3pPr>
            <a:lvl4pPr marL="3251045" indent="0">
              <a:buNone/>
              <a:defRPr sz="4741"/>
            </a:lvl4pPr>
            <a:lvl5pPr marL="4334727" indent="0">
              <a:buNone/>
              <a:defRPr sz="4741"/>
            </a:lvl5pPr>
            <a:lvl6pPr marL="5418408" indent="0">
              <a:buNone/>
              <a:defRPr sz="4741"/>
            </a:lvl6pPr>
            <a:lvl7pPr marL="6502091" indent="0">
              <a:buNone/>
              <a:defRPr sz="4741"/>
            </a:lvl7pPr>
            <a:lvl8pPr marL="7585772" indent="0">
              <a:buNone/>
              <a:defRPr sz="4741"/>
            </a:lvl8pPr>
            <a:lvl9pPr marL="8669453" indent="0">
              <a:buNone/>
              <a:defRPr sz="4741"/>
            </a:lvl9pPr>
          </a:lstStyle>
          <a:p>
            <a:r>
              <a:rPr lang="en-US"/>
              <a:t>Click icon to add picture</a:t>
            </a:r>
            <a:endParaRPr lang="en-US" dirty="0"/>
          </a:p>
        </p:txBody>
      </p:sp>
      <p:sp>
        <p:nvSpPr>
          <p:cNvPr id="4" name="Text Placeholder 3"/>
          <p:cNvSpPr>
            <a:spLocks noGrp="1"/>
          </p:cNvSpPr>
          <p:nvPr>
            <p:ph type="body" sz="half" idx="2"/>
          </p:nvPr>
        </p:nvSpPr>
        <p:spPr>
          <a:xfrm>
            <a:off x="1492920" y="5400199"/>
            <a:ext cx="6990474" cy="10004536"/>
          </a:xfrm>
        </p:spPr>
        <p:txBody>
          <a:bodyPr/>
          <a:lstStyle>
            <a:lvl1pPr marL="0" indent="0">
              <a:buNone/>
              <a:defRPr sz="3792"/>
            </a:lvl1pPr>
            <a:lvl2pPr marL="1083682" indent="0">
              <a:buNone/>
              <a:defRPr sz="3318"/>
            </a:lvl2pPr>
            <a:lvl3pPr marL="2167363" indent="0">
              <a:buNone/>
              <a:defRPr sz="2844"/>
            </a:lvl3pPr>
            <a:lvl4pPr marL="3251045" indent="0">
              <a:buNone/>
              <a:defRPr sz="2370"/>
            </a:lvl4pPr>
            <a:lvl5pPr marL="4334727" indent="0">
              <a:buNone/>
              <a:defRPr sz="2370"/>
            </a:lvl5pPr>
            <a:lvl6pPr marL="5418408" indent="0">
              <a:buNone/>
              <a:defRPr sz="2370"/>
            </a:lvl6pPr>
            <a:lvl7pPr marL="6502091" indent="0">
              <a:buNone/>
              <a:defRPr sz="2370"/>
            </a:lvl7pPr>
            <a:lvl8pPr marL="7585772" indent="0">
              <a:buNone/>
              <a:defRPr sz="2370"/>
            </a:lvl8pPr>
            <a:lvl9pPr marL="8669453" indent="0">
              <a:buNone/>
              <a:defRPr sz="2370"/>
            </a:lvl9pPr>
          </a:lstStyle>
          <a:p>
            <a:pPr lvl="0"/>
            <a:r>
              <a:rPr lang="en-US"/>
              <a:t>Click to edit Master text styles</a:t>
            </a:r>
          </a:p>
        </p:txBody>
      </p:sp>
      <p:sp>
        <p:nvSpPr>
          <p:cNvPr id="5" name="Date Placeholder 4"/>
          <p:cNvSpPr>
            <a:spLocks noGrp="1"/>
          </p:cNvSpPr>
          <p:nvPr>
            <p:ph type="dt" sz="half" idx="10"/>
          </p:nvPr>
        </p:nvSpPr>
        <p:spPr/>
        <p:txBody>
          <a:bodyPr/>
          <a:lstStyle/>
          <a:p>
            <a:fld id="{8E2B99E5-7F88-4386-9D13-7C310DB48F9E}" type="datetimeFigureOut">
              <a:rPr lang="en-CA" smtClean="0"/>
              <a:t>2022-08-15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2041126-D33C-46FB-A746-0A84D0670F69}" type="slidenum">
              <a:rPr lang="en-CA" smtClean="0"/>
              <a:t>‹#›</a:t>
            </a:fld>
            <a:endParaRPr lang="en-CA"/>
          </a:p>
        </p:txBody>
      </p:sp>
    </p:spTree>
    <p:extLst>
      <p:ext uri="{BB962C8B-B14F-4D97-AF65-F5344CB8AC3E}">
        <p14:creationId xmlns:p14="http://schemas.microsoft.com/office/powerpoint/2010/main" val="4213412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90097" y="958373"/>
            <a:ext cx="18693944" cy="347929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90097" y="4791845"/>
            <a:ext cx="18693944" cy="1142125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90099" y="16683955"/>
            <a:ext cx="4876681" cy="958369"/>
          </a:xfrm>
          <a:prstGeom prst="rect">
            <a:avLst/>
          </a:prstGeom>
        </p:spPr>
        <p:txBody>
          <a:bodyPr vert="horz" lIns="91440" tIns="45720" rIns="91440" bIns="45720" rtlCol="0" anchor="ctr"/>
          <a:lstStyle>
            <a:lvl1pPr algn="l">
              <a:defRPr sz="2844">
                <a:solidFill>
                  <a:schemeClr val="tx1">
                    <a:tint val="75000"/>
                  </a:schemeClr>
                </a:solidFill>
              </a:defRPr>
            </a:lvl1pPr>
          </a:lstStyle>
          <a:p>
            <a:fld id="{8E2B99E5-7F88-4386-9D13-7C310DB48F9E}" type="datetimeFigureOut">
              <a:rPr lang="en-CA" smtClean="0"/>
              <a:t>2022-08-15</a:t>
            </a:fld>
            <a:endParaRPr lang="en-CA"/>
          </a:p>
        </p:txBody>
      </p:sp>
      <p:sp>
        <p:nvSpPr>
          <p:cNvPr id="5" name="Footer Placeholder 4"/>
          <p:cNvSpPr>
            <a:spLocks noGrp="1"/>
          </p:cNvSpPr>
          <p:nvPr>
            <p:ph type="ftr" sz="quarter" idx="3"/>
          </p:nvPr>
        </p:nvSpPr>
        <p:spPr>
          <a:xfrm>
            <a:off x="7179558" y="16683955"/>
            <a:ext cx="7315022" cy="958369"/>
          </a:xfrm>
          <a:prstGeom prst="rect">
            <a:avLst/>
          </a:prstGeom>
        </p:spPr>
        <p:txBody>
          <a:bodyPr vert="horz" lIns="91440" tIns="45720" rIns="91440" bIns="45720" rtlCol="0" anchor="ctr"/>
          <a:lstStyle>
            <a:lvl1pPr algn="ctr">
              <a:defRPr sz="2844">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15307362" y="16683955"/>
            <a:ext cx="4876681" cy="958369"/>
          </a:xfrm>
          <a:prstGeom prst="rect">
            <a:avLst/>
          </a:prstGeom>
        </p:spPr>
        <p:txBody>
          <a:bodyPr vert="horz" lIns="91440" tIns="45720" rIns="91440" bIns="45720" rtlCol="0" anchor="ctr"/>
          <a:lstStyle>
            <a:lvl1pPr algn="r">
              <a:defRPr sz="2844">
                <a:solidFill>
                  <a:schemeClr val="tx1">
                    <a:tint val="75000"/>
                  </a:schemeClr>
                </a:solidFill>
              </a:defRPr>
            </a:lvl1pPr>
          </a:lstStyle>
          <a:p>
            <a:fld id="{72041126-D33C-46FB-A746-0A84D0670F69}" type="slidenum">
              <a:rPr lang="en-CA" smtClean="0"/>
              <a:t>‹#›</a:t>
            </a:fld>
            <a:endParaRPr lang="en-CA"/>
          </a:p>
        </p:txBody>
      </p:sp>
    </p:spTree>
    <p:extLst>
      <p:ext uri="{BB962C8B-B14F-4D97-AF65-F5344CB8AC3E}">
        <p14:creationId xmlns:p14="http://schemas.microsoft.com/office/powerpoint/2010/main" val="4212151714"/>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Lst>
  <p:txStyles>
    <p:titleStyle>
      <a:lvl1pPr algn="l" defTabSz="2167363" rtl="0" eaLnBrk="1" latinLnBrk="0" hangingPunct="1">
        <a:lnSpc>
          <a:spcPct val="90000"/>
        </a:lnSpc>
        <a:spcBef>
          <a:spcPct val="0"/>
        </a:spcBef>
        <a:buNone/>
        <a:defRPr sz="10429" kern="1200">
          <a:solidFill>
            <a:schemeClr val="tx1"/>
          </a:solidFill>
          <a:latin typeface="+mj-lt"/>
          <a:ea typeface="+mj-ea"/>
          <a:cs typeface="+mj-cs"/>
        </a:defRPr>
      </a:lvl1pPr>
    </p:titleStyle>
    <p:bodyStyle>
      <a:lvl1pPr marL="541841" indent="-541841" algn="l" defTabSz="2167363" rtl="0" eaLnBrk="1" latinLnBrk="0" hangingPunct="1">
        <a:lnSpc>
          <a:spcPct val="90000"/>
        </a:lnSpc>
        <a:spcBef>
          <a:spcPts val="2370"/>
        </a:spcBef>
        <a:buFont typeface="Arial" panose="020B0604020202020204" pitchFamily="34" charset="0"/>
        <a:buChar char="•"/>
        <a:defRPr sz="6638" kern="1200">
          <a:solidFill>
            <a:schemeClr val="tx1"/>
          </a:solidFill>
          <a:latin typeface="+mn-lt"/>
          <a:ea typeface="+mn-ea"/>
          <a:cs typeface="+mn-cs"/>
        </a:defRPr>
      </a:lvl1pPr>
      <a:lvl2pPr marL="1625523" indent="-541841" algn="l" defTabSz="2167363" rtl="0" eaLnBrk="1" latinLnBrk="0" hangingPunct="1">
        <a:lnSpc>
          <a:spcPct val="90000"/>
        </a:lnSpc>
        <a:spcBef>
          <a:spcPts val="1185"/>
        </a:spcBef>
        <a:buFont typeface="Arial" panose="020B0604020202020204" pitchFamily="34" charset="0"/>
        <a:buChar char="•"/>
        <a:defRPr sz="5689" kern="1200">
          <a:solidFill>
            <a:schemeClr val="tx1"/>
          </a:solidFill>
          <a:latin typeface="+mn-lt"/>
          <a:ea typeface="+mn-ea"/>
          <a:cs typeface="+mn-cs"/>
        </a:defRPr>
      </a:lvl2pPr>
      <a:lvl3pPr marL="2709205" indent="-541841" algn="l" defTabSz="2167363" rtl="0" eaLnBrk="1" latinLnBrk="0" hangingPunct="1">
        <a:lnSpc>
          <a:spcPct val="90000"/>
        </a:lnSpc>
        <a:spcBef>
          <a:spcPts val="1185"/>
        </a:spcBef>
        <a:buFont typeface="Arial" panose="020B0604020202020204" pitchFamily="34" charset="0"/>
        <a:buChar char="•"/>
        <a:defRPr sz="4741" kern="1200">
          <a:solidFill>
            <a:schemeClr val="tx1"/>
          </a:solidFill>
          <a:latin typeface="+mn-lt"/>
          <a:ea typeface="+mn-ea"/>
          <a:cs typeface="+mn-cs"/>
        </a:defRPr>
      </a:lvl3pPr>
      <a:lvl4pPr marL="3792886" indent="-541841" algn="l" defTabSz="2167363" rtl="0" eaLnBrk="1" latinLnBrk="0" hangingPunct="1">
        <a:lnSpc>
          <a:spcPct val="90000"/>
        </a:lnSpc>
        <a:spcBef>
          <a:spcPts val="1185"/>
        </a:spcBef>
        <a:buFont typeface="Arial" panose="020B0604020202020204" pitchFamily="34" charset="0"/>
        <a:buChar char="•"/>
        <a:defRPr sz="4267" kern="1200">
          <a:solidFill>
            <a:schemeClr val="tx1"/>
          </a:solidFill>
          <a:latin typeface="+mn-lt"/>
          <a:ea typeface="+mn-ea"/>
          <a:cs typeface="+mn-cs"/>
        </a:defRPr>
      </a:lvl4pPr>
      <a:lvl5pPr marL="4876568" indent="-541841" algn="l" defTabSz="2167363" rtl="0" eaLnBrk="1" latinLnBrk="0" hangingPunct="1">
        <a:lnSpc>
          <a:spcPct val="90000"/>
        </a:lnSpc>
        <a:spcBef>
          <a:spcPts val="1185"/>
        </a:spcBef>
        <a:buFont typeface="Arial" panose="020B0604020202020204" pitchFamily="34" charset="0"/>
        <a:buChar char="•"/>
        <a:defRPr sz="4267" kern="1200">
          <a:solidFill>
            <a:schemeClr val="tx1"/>
          </a:solidFill>
          <a:latin typeface="+mn-lt"/>
          <a:ea typeface="+mn-ea"/>
          <a:cs typeface="+mn-cs"/>
        </a:defRPr>
      </a:lvl5pPr>
      <a:lvl6pPr marL="5960249" indent="-541841" algn="l" defTabSz="2167363" rtl="0" eaLnBrk="1" latinLnBrk="0" hangingPunct="1">
        <a:lnSpc>
          <a:spcPct val="90000"/>
        </a:lnSpc>
        <a:spcBef>
          <a:spcPts val="1185"/>
        </a:spcBef>
        <a:buFont typeface="Arial" panose="020B0604020202020204" pitchFamily="34" charset="0"/>
        <a:buChar char="•"/>
        <a:defRPr sz="4267" kern="1200">
          <a:solidFill>
            <a:schemeClr val="tx1"/>
          </a:solidFill>
          <a:latin typeface="+mn-lt"/>
          <a:ea typeface="+mn-ea"/>
          <a:cs typeface="+mn-cs"/>
        </a:defRPr>
      </a:lvl6pPr>
      <a:lvl7pPr marL="7043932" indent="-541841" algn="l" defTabSz="2167363" rtl="0" eaLnBrk="1" latinLnBrk="0" hangingPunct="1">
        <a:lnSpc>
          <a:spcPct val="90000"/>
        </a:lnSpc>
        <a:spcBef>
          <a:spcPts val="1185"/>
        </a:spcBef>
        <a:buFont typeface="Arial" panose="020B0604020202020204" pitchFamily="34" charset="0"/>
        <a:buChar char="•"/>
        <a:defRPr sz="4267" kern="1200">
          <a:solidFill>
            <a:schemeClr val="tx1"/>
          </a:solidFill>
          <a:latin typeface="+mn-lt"/>
          <a:ea typeface="+mn-ea"/>
          <a:cs typeface="+mn-cs"/>
        </a:defRPr>
      </a:lvl7pPr>
      <a:lvl8pPr marL="8127613" indent="-541841" algn="l" defTabSz="2167363" rtl="0" eaLnBrk="1" latinLnBrk="0" hangingPunct="1">
        <a:lnSpc>
          <a:spcPct val="90000"/>
        </a:lnSpc>
        <a:spcBef>
          <a:spcPts val="1185"/>
        </a:spcBef>
        <a:buFont typeface="Arial" panose="020B0604020202020204" pitchFamily="34" charset="0"/>
        <a:buChar char="•"/>
        <a:defRPr sz="4267" kern="1200">
          <a:solidFill>
            <a:schemeClr val="tx1"/>
          </a:solidFill>
          <a:latin typeface="+mn-lt"/>
          <a:ea typeface="+mn-ea"/>
          <a:cs typeface="+mn-cs"/>
        </a:defRPr>
      </a:lvl8pPr>
      <a:lvl9pPr marL="9211294" indent="-541841" algn="l" defTabSz="2167363" rtl="0" eaLnBrk="1" latinLnBrk="0" hangingPunct="1">
        <a:lnSpc>
          <a:spcPct val="90000"/>
        </a:lnSpc>
        <a:spcBef>
          <a:spcPts val="1185"/>
        </a:spcBef>
        <a:buFont typeface="Arial" panose="020B0604020202020204" pitchFamily="34" charset="0"/>
        <a:buChar char="•"/>
        <a:defRPr sz="4267" kern="1200">
          <a:solidFill>
            <a:schemeClr val="tx1"/>
          </a:solidFill>
          <a:latin typeface="+mn-lt"/>
          <a:ea typeface="+mn-ea"/>
          <a:cs typeface="+mn-cs"/>
        </a:defRPr>
      </a:lvl9pPr>
    </p:bodyStyle>
    <p:otherStyle>
      <a:defPPr>
        <a:defRPr lang="en-US"/>
      </a:defPPr>
      <a:lvl1pPr marL="0" algn="l" defTabSz="2167363" rtl="0" eaLnBrk="1" latinLnBrk="0" hangingPunct="1">
        <a:defRPr sz="4267" kern="1200">
          <a:solidFill>
            <a:schemeClr val="tx1"/>
          </a:solidFill>
          <a:latin typeface="+mn-lt"/>
          <a:ea typeface="+mn-ea"/>
          <a:cs typeface="+mn-cs"/>
        </a:defRPr>
      </a:lvl1pPr>
      <a:lvl2pPr marL="1083682" algn="l" defTabSz="2167363" rtl="0" eaLnBrk="1" latinLnBrk="0" hangingPunct="1">
        <a:defRPr sz="4267" kern="1200">
          <a:solidFill>
            <a:schemeClr val="tx1"/>
          </a:solidFill>
          <a:latin typeface="+mn-lt"/>
          <a:ea typeface="+mn-ea"/>
          <a:cs typeface="+mn-cs"/>
        </a:defRPr>
      </a:lvl2pPr>
      <a:lvl3pPr marL="2167363" algn="l" defTabSz="2167363" rtl="0" eaLnBrk="1" latinLnBrk="0" hangingPunct="1">
        <a:defRPr sz="4267" kern="1200">
          <a:solidFill>
            <a:schemeClr val="tx1"/>
          </a:solidFill>
          <a:latin typeface="+mn-lt"/>
          <a:ea typeface="+mn-ea"/>
          <a:cs typeface="+mn-cs"/>
        </a:defRPr>
      </a:lvl3pPr>
      <a:lvl4pPr marL="3251045" algn="l" defTabSz="2167363" rtl="0" eaLnBrk="1" latinLnBrk="0" hangingPunct="1">
        <a:defRPr sz="4267" kern="1200">
          <a:solidFill>
            <a:schemeClr val="tx1"/>
          </a:solidFill>
          <a:latin typeface="+mn-lt"/>
          <a:ea typeface="+mn-ea"/>
          <a:cs typeface="+mn-cs"/>
        </a:defRPr>
      </a:lvl4pPr>
      <a:lvl5pPr marL="4334727" algn="l" defTabSz="2167363" rtl="0" eaLnBrk="1" latinLnBrk="0" hangingPunct="1">
        <a:defRPr sz="4267" kern="1200">
          <a:solidFill>
            <a:schemeClr val="tx1"/>
          </a:solidFill>
          <a:latin typeface="+mn-lt"/>
          <a:ea typeface="+mn-ea"/>
          <a:cs typeface="+mn-cs"/>
        </a:defRPr>
      </a:lvl5pPr>
      <a:lvl6pPr marL="5418408" algn="l" defTabSz="2167363" rtl="0" eaLnBrk="1" latinLnBrk="0" hangingPunct="1">
        <a:defRPr sz="4267" kern="1200">
          <a:solidFill>
            <a:schemeClr val="tx1"/>
          </a:solidFill>
          <a:latin typeface="+mn-lt"/>
          <a:ea typeface="+mn-ea"/>
          <a:cs typeface="+mn-cs"/>
        </a:defRPr>
      </a:lvl6pPr>
      <a:lvl7pPr marL="6502091" algn="l" defTabSz="2167363" rtl="0" eaLnBrk="1" latinLnBrk="0" hangingPunct="1">
        <a:defRPr sz="4267" kern="1200">
          <a:solidFill>
            <a:schemeClr val="tx1"/>
          </a:solidFill>
          <a:latin typeface="+mn-lt"/>
          <a:ea typeface="+mn-ea"/>
          <a:cs typeface="+mn-cs"/>
        </a:defRPr>
      </a:lvl7pPr>
      <a:lvl8pPr marL="7585772" algn="l" defTabSz="2167363" rtl="0" eaLnBrk="1" latinLnBrk="0" hangingPunct="1">
        <a:defRPr sz="4267" kern="1200">
          <a:solidFill>
            <a:schemeClr val="tx1"/>
          </a:solidFill>
          <a:latin typeface="+mn-lt"/>
          <a:ea typeface="+mn-ea"/>
          <a:cs typeface="+mn-cs"/>
        </a:defRPr>
      </a:lvl8pPr>
      <a:lvl9pPr marL="8669453" algn="l" defTabSz="2167363" rtl="0" eaLnBrk="1" latinLnBrk="0" hangingPunct="1">
        <a:defRPr sz="42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C1CF3D08-10AE-DD86-B039-F3F39300C44E}"/>
              </a:ext>
            </a:extLst>
          </p:cNvPr>
          <p:cNvSpPr/>
          <p:nvPr/>
        </p:nvSpPr>
        <p:spPr>
          <a:xfrm>
            <a:off x="12831740" y="2911498"/>
            <a:ext cx="8502173" cy="787840"/>
          </a:xfrm>
          <a:prstGeom prst="rect">
            <a:avLst/>
          </a:prstGeom>
          <a:solidFill>
            <a:srgbClr val="4D258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2658" dirty="0"/>
          </a:p>
        </p:txBody>
      </p:sp>
      <p:sp>
        <p:nvSpPr>
          <p:cNvPr id="9" name="Rectangle 8">
            <a:extLst>
              <a:ext uri="{FF2B5EF4-FFF2-40B4-BE49-F238E27FC236}">
                <a16:creationId xmlns:a16="http://schemas.microsoft.com/office/drawing/2014/main" id="{F53F940A-6355-07AF-EF8A-F57951AD8250}"/>
              </a:ext>
            </a:extLst>
          </p:cNvPr>
          <p:cNvSpPr/>
          <p:nvPr/>
        </p:nvSpPr>
        <p:spPr>
          <a:xfrm>
            <a:off x="21572850" y="2584001"/>
            <a:ext cx="5262287" cy="15388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 name="Rectangle 2">
            <a:extLst>
              <a:ext uri="{FF2B5EF4-FFF2-40B4-BE49-F238E27FC236}">
                <a16:creationId xmlns:a16="http://schemas.microsoft.com/office/drawing/2014/main" id="{D6055B08-B58A-1A54-4015-C5BFE215147A}"/>
              </a:ext>
            </a:extLst>
          </p:cNvPr>
          <p:cNvSpPr/>
          <p:nvPr/>
        </p:nvSpPr>
        <p:spPr>
          <a:xfrm>
            <a:off x="-5165261" y="2322956"/>
            <a:ext cx="5165261" cy="156777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ectangle 7">
            <a:extLst>
              <a:ext uri="{FF2B5EF4-FFF2-40B4-BE49-F238E27FC236}">
                <a16:creationId xmlns:a16="http://schemas.microsoft.com/office/drawing/2014/main" id="{22702FDB-FF9B-C0BB-58BD-B5E67AF8C53C}"/>
              </a:ext>
            </a:extLst>
          </p:cNvPr>
          <p:cNvSpPr/>
          <p:nvPr/>
        </p:nvSpPr>
        <p:spPr>
          <a:xfrm>
            <a:off x="-4831693" y="2880965"/>
            <a:ext cx="8489708" cy="865026"/>
          </a:xfrm>
          <a:prstGeom prst="rect">
            <a:avLst/>
          </a:prstGeom>
          <a:solidFill>
            <a:srgbClr val="4D258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2658"/>
          </a:p>
        </p:txBody>
      </p:sp>
      <p:sp>
        <p:nvSpPr>
          <p:cNvPr id="5" name="Rectangle 4">
            <a:extLst>
              <a:ext uri="{FF2B5EF4-FFF2-40B4-BE49-F238E27FC236}">
                <a16:creationId xmlns:a16="http://schemas.microsoft.com/office/drawing/2014/main" id="{0737E357-1DB4-DB93-8C74-C23A5F99DAEC}"/>
              </a:ext>
            </a:extLst>
          </p:cNvPr>
          <p:cNvSpPr/>
          <p:nvPr/>
        </p:nvSpPr>
        <p:spPr>
          <a:xfrm>
            <a:off x="-4813481" y="8912327"/>
            <a:ext cx="8485973" cy="787840"/>
          </a:xfrm>
          <a:prstGeom prst="rect">
            <a:avLst/>
          </a:prstGeom>
          <a:solidFill>
            <a:srgbClr val="4D258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2658" dirty="0"/>
          </a:p>
        </p:txBody>
      </p:sp>
      <p:sp>
        <p:nvSpPr>
          <p:cNvPr id="2" name="Rectangle 1">
            <a:extLst>
              <a:ext uri="{FF2B5EF4-FFF2-40B4-BE49-F238E27FC236}">
                <a16:creationId xmlns:a16="http://schemas.microsoft.com/office/drawing/2014/main" id="{56A1D9DB-5C62-243F-FAF7-0F3DC8634BFC}"/>
              </a:ext>
            </a:extLst>
          </p:cNvPr>
          <p:cNvSpPr/>
          <p:nvPr/>
        </p:nvSpPr>
        <p:spPr>
          <a:xfrm>
            <a:off x="-5165261" y="69418"/>
            <a:ext cx="32000398" cy="2601593"/>
          </a:xfrm>
          <a:prstGeom prst="rect">
            <a:avLst/>
          </a:prstGeom>
          <a:solidFill>
            <a:srgbClr val="4D258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2658" dirty="0"/>
          </a:p>
        </p:txBody>
      </p:sp>
      <p:sp>
        <p:nvSpPr>
          <p:cNvPr id="4" name="TextBox 3">
            <a:extLst>
              <a:ext uri="{FF2B5EF4-FFF2-40B4-BE49-F238E27FC236}">
                <a16:creationId xmlns:a16="http://schemas.microsoft.com/office/drawing/2014/main" id="{D46BB7A7-EC95-83D9-3B82-2D0FBBCAFFE3}"/>
              </a:ext>
            </a:extLst>
          </p:cNvPr>
          <p:cNvSpPr txBox="1"/>
          <p:nvPr/>
        </p:nvSpPr>
        <p:spPr>
          <a:xfrm>
            <a:off x="-926008" y="389443"/>
            <a:ext cx="23526153" cy="1446550"/>
          </a:xfrm>
          <a:prstGeom prst="rect">
            <a:avLst/>
          </a:prstGeom>
          <a:noFill/>
        </p:spPr>
        <p:txBody>
          <a:bodyPr wrap="square" rtlCol="0">
            <a:spAutoFit/>
          </a:bodyPr>
          <a:lstStyle/>
          <a:p>
            <a:pPr algn="ctr"/>
            <a:r>
              <a:rPr lang="en-CA" sz="4400" b="1" dirty="0">
                <a:solidFill>
                  <a:schemeClr val="bg1"/>
                </a:solidFill>
                <a:latin typeface="Arial" panose="020B0604020202020204" pitchFamily="34" charset="0"/>
                <a:cs typeface="Arial" panose="020B0604020202020204" pitchFamily="34" charset="0"/>
              </a:rPr>
              <a:t>A Review of Accessibility and Return to Sport (COVID-19) Policy in Provincial and Territorial Sport Organizations across Canada</a:t>
            </a:r>
          </a:p>
        </p:txBody>
      </p:sp>
      <p:sp>
        <p:nvSpPr>
          <p:cNvPr id="6" name="TextBox 5">
            <a:extLst>
              <a:ext uri="{FF2B5EF4-FFF2-40B4-BE49-F238E27FC236}">
                <a16:creationId xmlns:a16="http://schemas.microsoft.com/office/drawing/2014/main" id="{FDB8E93C-1CED-848B-E652-C04167CAFC2C}"/>
              </a:ext>
            </a:extLst>
          </p:cNvPr>
          <p:cNvSpPr txBox="1"/>
          <p:nvPr/>
        </p:nvSpPr>
        <p:spPr>
          <a:xfrm>
            <a:off x="-4838942" y="3762110"/>
            <a:ext cx="8485974" cy="5060747"/>
          </a:xfrm>
          <a:prstGeom prst="rect">
            <a:avLst/>
          </a:prstGeom>
          <a:noFill/>
          <a:ln>
            <a:solidFill>
              <a:schemeClr val="tx1"/>
            </a:solidFill>
          </a:ln>
        </p:spPr>
        <p:txBody>
          <a:bodyPr wrap="square" lIns="135005" tIns="67502" rIns="135005" bIns="67502" rtlCol="0" anchor="t">
            <a:spAutoFit/>
          </a:bodyPr>
          <a:lstStyle/>
          <a:p>
            <a:pPr marL="675029" indent="-675029">
              <a:buFont typeface="Arial"/>
              <a:buChar char="•"/>
            </a:pPr>
            <a:r>
              <a:rPr lang="en-CA" sz="2000" dirty="0">
                <a:latin typeface="Arial"/>
                <a:cs typeface="Arial"/>
              </a:rPr>
              <a:t>Issues with lack of accessibility in sport for those with both physical and mental disabilities have been prevalent throughout Canada. In order to understand and address these concerns, we must first review the provincial and territorial sport structure as well as accessibility policy in each provincial/territorial sport organization across Canada. </a:t>
            </a:r>
          </a:p>
          <a:p>
            <a:pPr marL="675029" indent="-675029">
              <a:buFont typeface="Arial"/>
              <a:buChar char="•"/>
            </a:pPr>
            <a:r>
              <a:rPr lang="en-CA" sz="2000" dirty="0">
                <a:latin typeface="Arial"/>
                <a:cs typeface="Arial"/>
              </a:rPr>
              <a:t>As a result of COVID-19, many provincial and territorial sport organizations found challenges in returning to play successfully while following provincial and territorial phased plans. </a:t>
            </a:r>
          </a:p>
          <a:p>
            <a:pPr marL="675029" indent="-675029">
              <a:buFont typeface="Arial"/>
              <a:buChar char="•"/>
            </a:pPr>
            <a:r>
              <a:rPr lang="en-CA" sz="2000" dirty="0">
                <a:latin typeface="Arial"/>
                <a:cs typeface="Arial"/>
              </a:rPr>
              <a:t>The setbacks and restrictions put in place created a difficult environment for organizations to return to play, and without a sport-specific Return to Sport plan many COVID-19 related issues arose that could not be easily addressed. </a:t>
            </a:r>
          </a:p>
          <a:p>
            <a:pPr marL="675029" indent="-675029">
              <a:buFont typeface="Arial"/>
              <a:buChar char="•"/>
            </a:pPr>
            <a:r>
              <a:rPr lang="en-CA" sz="2000" dirty="0">
                <a:latin typeface="Arial"/>
                <a:cs typeface="Arial"/>
              </a:rPr>
              <a:t>Currently, sports restrictions have been lifted across Canada. However, COVID-19 still remains, and having updated COVID-19 policies would help address ongoing concerns. </a:t>
            </a:r>
          </a:p>
        </p:txBody>
      </p:sp>
      <p:sp>
        <p:nvSpPr>
          <p:cNvPr id="7" name="TextBox 6">
            <a:extLst>
              <a:ext uri="{FF2B5EF4-FFF2-40B4-BE49-F238E27FC236}">
                <a16:creationId xmlns:a16="http://schemas.microsoft.com/office/drawing/2014/main" id="{5E5907C0-B5C0-B84E-2215-AFFDC61194E6}"/>
              </a:ext>
            </a:extLst>
          </p:cNvPr>
          <p:cNvSpPr txBox="1"/>
          <p:nvPr/>
        </p:nvSpPr>
        <p:spPr>
          <a:xfrm>
            <a:off x="-4831694" y="8911955"/>
            <a:ext cx="8521245" cy="3152533"/>
          </a:xfrm>
          <a:prstGeom prst="rect">
            <a:avLst/>
          </a:prstGeom>
          <a:noFill/>
          <a:ln>
            <a:solidFill>
              <a:schemeClr val="tx1"/>
            </a:solidFill>
          </a:ln>
        </p:spPr>
        <p:txBody>
          <a:bodyPr wrap="square" lIns="135005" tIns="67502" rIns="135005" bIns="67502" rtlCol="0" anchor="t">
            <a:spAutoFit/>
          </a:bodyPr>
          <a:lstStyle/>
          <a:p>
            <a:pPr algn="ctr"/>
            <a:r>
              <a:rPr lang="en-CA" sz="3200" dirty="0">
                <a:solidFill>
                  <a:schemeClr val="bg1"/>
                </a:solidFill>
                <a:latin typeface="Arial" panose="020B0604020202020204" pitchFamily="34" charset="0"/>
                <a:cs typeface="Arial" panose="020B0604020202020204" pitchFamily="34" charset="0"/>
              </a:rPr>
              <a:t>Objectives</a:t>
            </a:r>
          </a:p>
          <a:p>
            <a:endParaRPr lang="en-CA" sz="2400" dirty="0">
              <a:solidFill>
                <a:schemeClr val="bg1"/>
              </a:solidFill>
              <a:latin typeface="Arial" panose="020B0604020202020204" pitchFamily="34" charset="0"/>
              <a:cs typeface="Arial" panose="020B0604020202020204" pitchFamily="34" charset="0"/>
            </a:endParaRPr>
          </a:p>
          <a:p>
            <a:pPr marL="421893" indent="-421893">
              <a:buFont typeface="Arial" panose="020B0604020202020204" pitchFamily="34" charset="0"/>
              <a:buChar char="•"/>
            </a:pPr>
            <a:r>
              <a:rPr lang="en-CA" sz="2000" dirty="0">
                <a:latin typeface="Arial"/>
                <a:cs typeface="Arial"/>
              </a:rPr>
              <a:t>To understand the specific issues surrounding accessibility in sport across Canada by analyzing language and implementation of accessibility policies. </a:t>
            </a:r>
          </a:p>
          <a:p>
            <a:pPr marL="421893" indent="-421893">
              <a:buFont typeface="Arial" panose="020B0604020202020204" pitchFamily="34" charset="0"/>
              <a:buChar char="•"/>
            </a:pPr>
            <a:r>
              <a:rPr lang="en-CA" sz="2000" dirty="0">
                <a:latin typeface="Arial"/>
                <a:cs typeface="Arial"/>
              </a:rPr>
              <a:t>To review return to sport plan implementation and current COVID-19 policies in all organizations. </a:t>
            </a:r>
          </a:p>
          <a:p>
            <a:pPr marL="421893" indent="-421893">
              <a:buFont typeface="Arial" panose="020B0604020202020204" pitchFamily="34" charset="0"/>
              <a:buChar char="•"/>
            </a:pPr>
            <a:r>
              <a:rPr lang="en-CA" sz="2000" dirty="0">
                <a:latin typeface="Arial"/>
                <a:cs typeface="Arial"/>
              </a:rPr>
              <a:t>To compare provinces and territories to understand the variation in policy implementation between jurisdictions.</a:t>
            </a:r>
          </a:p>
        </p:txBody>
      </p:sp>
      <p:pic>
        <p:nvPicPr>
          <p:cNvPr id="15" name="Picture 14">
            <a:extLst>
              <a:ext uri="{FF2B5EF4-FFF2-40B4-BE49-F238E27FC236}">
                <a16:creationId xmlns:a16="http://schemas.microsoft.com/office/drawing/2014/main" id="{E9B4394B-E87E-9683-467A-74CE027BC605}"/>
              </a:ext>
            </a:extLst>
          </p:cNvPr>
          <p:cNvPicPr>
            <a:picLocks noChangeAspect="1"/>
          </p:cNvPicPr>
          <p:nvPr/>
        </p:nvPicPr>
        <p:blipFill>
          <a:blip r:embed="rId2"/>
          <a:stretch>
            <a:fillRect/>
          </a:stretch>
        </p:blipFill>
        <p:spPr>
          <a:xfrm>
            <a:off x="23816146" y="258108"/>
            <a:ext cx="1802989" cy="2329707"/>
          </a:xfrm>
          <a:prstGeom prst="rect">
            <a:avLst/>
          </a:prstGeom>
        </p:spPr>
      </p:pic>
      <p:sp>
        <p:nvSpPr>
          <p:cNvPr id="17" name="TextBox 16">
            <a:extLst>
              <a:ext uri="{FF2B5EF4-FFF2-40B4-BE49-F238E27FC236}">
                <a16:creationId xmlns:a16="http://schemas.microsoft.com/office/drawing/2014/main" id="{98C882D2-550D-DE05-1619-C27961D211BE}"/>
              </a:ext>
            </a:extLst>
          </p:cNvPr>
          <p:cNvSpPr txBox="1"/>
          <p:nvPr/>
        </p:nvSpPr>
        <p:spPr>
          <a:xfrm>
            <a:off x="781889" y="1799735"/>
            <a:ext cx="20106098" cy="523220"/>
          </a:xfrm>
          <a:prstGeom prst="rect">
            <a:avLst/>
          </a:prstGeom>
          <a:noFill/>
        </p:spPr>
        <p:txBody>
          <a:bodyPr wrap="square" rtlCol="0">
            <a:spAutoFit/>
          </a:bodyPr>
          <a:lstStyle/>
          <a:p>
            <a:pPr algn="ctr"/>
            <a:r>
              <a:rPr lang="en-CA" sz="2800" dirty="0">
                <a:solidFill>
                  <a:schemeClr val="bg1"/>
                </a:solidFill>
                <a:latin typeface="Arial" panose="020B0604020202020204" pitchFamily="34" charset="0"/>
                <a:cs typeface="Arial" panose="020B0604020202020204" pitchFamily="34" charset="0"/>
              </a:rPr>
              <a:t>Elias Boussoulas, BSc Candidate, Laura </a:t>
            </a:r>
            <a:r>
              <a:rPr lang="en-CA" sz="2800" dirty="0" err="1">
                <a:solidFill>
                  <a:schemeClr val="bg1"/>
                </a:solidFill>
                <a:latin typeface="Arial" panose="020B0604020202020204" pitchFamily="34" charset="0"/>
                <a:cs typeface="Arial" panose="020B0604020202020204" pitchFamily="34" charset="0"/>
              </a:rPr>
              <a:t>Misener</a:t>
            </a:r>
            <a:r>
              <a:rPr lang="en-CA" sz="2800" dirty="0">
                <a:solidFill>
                  <a:schemeClr val="bg1"/>
                </a:solidFill>
                <a:latin typeface="Arial" panose="020B0604020202020204" pitchFamily="34" charset="0"/>
                <a:cs typeface="Arial" panose="020B0604020202020204" pitchFamily="34" charset="0"/>
              </a:rPr>
              <a:t>, PhD</a:t>
            </a:r>
          </a:p>
        </p:txBody>
      </p:sp>
      <p:sp>
        <p:nvSpPr>
          <p:cNvPr id="10" name="Rectangle 9">
            <a:extLst>
              <a:ext uri="{FF2B5EF4-FFF2-40B4-BE49-F238E27FC236}">
                <a16:creationId xmlns:a16="http://schemas.microsoft.com/office/drawing/2014/main" id="{8C67F370-AD9B-79A0-3F11-7783372531DB}"/>
              </a:ext>
            </a:extLst>
          </p:cNvPr>
          <p:cNvSpPr/>
          <p:nvPr/>
        </p:nvSpPr>
        <p:spPr>
          <a:xfrm>
            <a:off x="4035406" y="2898949"/>
            <a:ext cx="8502173" cy="787840"/>
          </a:xfrm>
          <a:prstGeom prst="rect">
            <a:avLst/>
          </a:prstGeom>
          <a:solidFill>
            <a:srgbClr val="4D258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2658" dirty="0"/>
          </a:p>
        </p:txBody>
      </p:sp>
      <p:sp>
        <p:nvSpPr>
          <p:cNvPr id="11" name="TextBox 10">
            <a:extLst>
              <a:ext uri="{FF2B5EF4-FFF2-40B4-BE49-F238E27FC236}">
                <a16:creationId xmlns:a16="http://schemas.microsoft.com/office/drawing/2014/main" id="{D6CBF759-6C36-D84C-E934-ADA5AAF98D2E}"/>
              </a:ext>
            </a:extLst>
          </p:cNvPr>
          <p:cNvSpPr txBox="1"/>
          <p:nvPr/>
        </p:nvSpPr>
        <p:spPr>
          <a:xfrm>
            <a:off x="4623575" y="2991036"/>
            <a:ext cx="6839060" cy="628765"/>
          </a:xfrm>
          <a:prstGeom prst="rect">
            <a:avLst/>
          </a:prstGeom>
          <a:noFill/>
          <a:ln>
            <a:noFill/>
          </a:ln>
        </p:spPr>
        <p:txBody>
          <a:bodyPr wrap="square" lIns="135005" tIns="67502" rIns="135005" bIns="67502" rtlCol="0" anchor="t">
            <a:spAutoFit/>
          </a:bodyPr>
          <a:lstStyle/>
          <a:p>
            <a:pPr algn="ctr"/>
            <a:r>
              <a:rPr lang="en-CA" sz="3200" dirty="0">
                <a:solidFill>
                  <a:schemeClr val="bg1"/>
                </a:solidFill>
                <a:latin typeface="Arial" panose="020B0604020202020204" pitchFamily="34" charset="0"/>
                <a:cs typeface="Arial" panose="020B0604020202020204" pitchFamily="34" charset="0"/>
              </a:rPr>
              <a:t>Accessibility Policy Review </a:t>
            </a:r>
          </a:p>
        </p:txBody>
      </p:sp>
      <p:sp>
        <p:nvSpPr>
          <p:cNvPr id="12" name="TextBox 11">
            <a:extLst>
              <a:ext uri="{FF2B5EF4-FFF2-40B4-BE49-F238E27FC236}">
                <a16:creationId xmlns:a16="http://schemas.microsoft.com/office/drawing/2014/main" id="{8E95F06C-CFA7-0154-1F27-593C3277C0EC}"/>
              </a:ext>
            </a:extLst>
          </p:cNvPr>
          <p:cNvSpPr txBox="1"/>
          <p:nvPr/>
        </p:nvSpPr>
        <p:spPr>
          <a:xfrm>
            <a:off x="4043289" y="3711139"/>
            <a:ext cx="8486405" cy="13142059"/>
          </a:xfrm>
          <a:prstGeom prst="rect">
            <a:avLst/>
          </a:prstGeom>
          <a:noFill/>
          <a:ln>
            <a:solidFill>
              <a:schemeClr val="tx1"/>
            </a:solidFill>
          </a:ln>
        </p:spPr>
        <p:txBody>
          <a:bodyPr wrap="square" rtlCol="0">
            <a:spAutoFit/>
          </a:bodyPr>
          <a:lstStyle/>
          <a:p>
            <a:pPr marL="457176" indent="-457176">
              <a:buFont typeface="Arial" panose="020B0604020202020204" pitchFamily="34" charset="0"/>
              <a:buChar char="•"/>
            </a:pPr>
            <a:r>
              <a:rPr lang="en-CA" sz="2000" dirty="0">
                <a:latin typeface="Arial" panose="020B0604020202020204" pitchFamily="34" charset="0"/>
                <a:cs typeface="Arial" panose="020B0604020202020204" pitchFamily="34" charset="0"/>
              </a:rPr>
              <a:t>The majority of organizations in each province and territory do not have adequate accessibility policies, with the main outlier being Ontario (Figure 1). This is due to the AODA (Accessibility for Ontarians with Disabilities Act) that mandates accessibility policies for each individual organization </a:t>
            </a:r>
            <a:r>
              <a:rPr lang="en-CA" sz="2400" baseline="30000" dirty="0">
                <a:effectLst/>
                <a:latin typeface="Calibri" panose="020F0502020204030204" pitchFamily="34" charset="0"/>
                <a:ea typeface="Calibri" panose="020F0502020204030204" pitchFamily="34" charset="0"/>
                <a:cs typeface="Times New Roman" panose="02020603050405020304" pitchFamily="18" charset="0"/>
              </a:rPr>
              <a:t>2</a:t>
            </a:r>
            <a:endParaRPr lang="en-CA" sz="2400" dirty="0">
              <a:latin typeface="Arial" panose="020B0604020202020204" pitchFamily="34" charset="0"/>
              <a:cs typeface="Arial" panose="020B0604020202020204" pitchFamily="34" charset="0"/>
            </a:endParaRPr>
          </a:p>
          <a:p>
            <a:pPr marL="457176" indent="-457176">
              <a:buFont typeface="Arial" panose="020B0604020202020204" pitchFamily="34" charset="0"/>
              <a:buChar char="•"/>
            </a:pPr>
            <a:r>
              <a:rPr lang="en-CA" sz="2000" dirty="0">
                <a:latin typeface="Arial" panose="020B0604020202020204" pitchFamily="34" charset="0"/>
                <a:cs typeface="Arial" panose="020B0604020202020204" pitchFamily="34" charset="0"/>
              </a:rPr>
              <a:t>BC is another outlier. BC’s organizations are mandated through </a:t>
            </a:r>
            <a:r>
              <a:rPr lang="en-CA" sz="2000" dirty="0" err="1">
                <a:latin typeface="Arial" panose="020B0604020202020204" pitchFamily="34" charset="0"/>
                <a:cs typeface="Arial" panose="020B0604020202020204" pitchFamily="34" charset="0"/>
              </a:rPr>
              <a:t>VIAsport</a:t>
            </a:r>
            <a:r>
              <a:rPr lang="en-CA" sz="2000" dirty="0">
                <a:latin typeface="Arial" panose="020B0604020202020204" pitchFamily="34" charset="0"/>
                <a:cs typeface="Arial" panose="020B0604020202020204" pitchFamily="34" charset="0"/>
              </a:rPr>
              <a:t> to provide proper accessibility to all sport participants. </a:t>
            </a:r>
            <a:r>
              <a:rPr lang="en-CA" sz="2000" dirty="0" err="1">
                <a:latin typeface="Arial" panose="020B0604020202020204" pitchFamily="34" charset="0"/>
                <a:cs typeface="Arial" panose="020B0604020202020204" pitchFamily="34" charset="0"/>
              </a:rPr>
              <a:t>VIAsport</a:t>
            </a:r>
            <a:r>
              <a:rPr lang="en-CA" sz="2000" dirty="0">
                <a:latin typeface="Arial" panose="020B0604020202020204" pitchFamily="34" charset="0"/>
                <a:cs typeface="Arial" panose="020B0604020202020204" pitchFamily="34" charset="0"/>
              </a:rPr>
              <a:t> oversees all provincial sport organizations in BC </a:t>
            </a:r>
            <a:r>
              <a:rPr lang="en-CA" sz="2400" baseline="30000" dirty="0">
                <a:latin typeface="Calibri" panose="020F0502020204030204" pitchFamily="34" charset="0"/>
                <a:cs typeface="Times New Roman" panose="02020603050405020304" pitchFamily="18" charset="0"/>
              </a:rPr>
              <a:t>1  </a:t>
            </a:r>
            <a:endParaRPr lang="en-CA" sz="2400" dirty="0">
              <a:latin typeface="Arial" panose="020B0604020202020204" pitchFamily="34" charset="0"/>
              <a:cs typeface="Arial" panose="020B0604020202020204" pitchFamily="34" charset="0"/>
            </a:endParaRPr>
          </a:p>
          <a:p>
            <a:pPr marL="457176" indent="-457176">
              <a:buFont typeface="Arial" panose="020B0604020202020204" pitchFamily="34" charset="0"/>
              <a:buChar char="•"/>
            </a:pPr>
            <a:r>
              <a:rPr lang="en-CA" sz="2000" dirty="0">
                <a:latin typeface="Arial" panose="020B0604020202020204" pitchFamily="34" charset="0"/>
                <a:cs typeface="Arial" panose="020B0604020202020204" pitchFamily="34" charset="0"/>
              </a:rPr>
              <a:t>All other provinces and territories show a lack of accessibility policies. </a:t>
            </a:r>
          </a:p>
          <a:p>
            <a:pPr marL="457176" indent="-457176">
              <a:buFont typeface="Arial" panose="020B0604020202020204" pitchFamily="34" charset="0"/>
              <a:buChar char="•"/>
            </a:pPr>
            <a:r>
              <a:rPr lang="en-CA" sz="2000" dirty="0">
                <a:latin typeface="Arial" panose="020B0604020202020204" pitchFamily="34" charset="0"/>
                <a:cs typeface="Arial" panose="020B0604020202020204" pitchFamily="34" charset="0"/>
              </a:rPr>
              <a:t>Many organizations that do not include policies on accessibility also have poor language surrounding EDI. Organizations that have proper EDI policy and EDI language also consistently included proper accessibility policy and language surrounding accessibility.  </a:t>
            </a:r>
          </a:p>
          <a:p>
            <a:pPr marL="457176" indent="-457176">
              <a:buFont typeface="Arial" panose="020B0604020202020204" pitchFamily="34" charset="0"/>
              <a:buChar char="•"/>
            </a:pPr>
            <a:r>
              <a:rPr lang="en-CA" sz="2000" dirty="0">
                <a:latin typeface="Arial" panose="020B0604020202020204" pitchFamily="34" charset="0"/>
                <a:cs typeface="Arial" panose="020B0604020202020204" pitchFamily="34" charset="0"/>
              </a:rPr>
              <a:t>While many organizations have a lack of accessibility policies, this can be explained in part by low pressure on the organizations to include any. In Ontario and British Columbia, pressure is put on the organizations through the province (AODA in Ontario, </a:t>
            </a:r>
            <a:r>
              <a:rPr lang="en-CA" sz="2000" dirty="0" err="1">
                <a:latin typeface="Arial" panose="020B0604020202020204" pitchFamily="34" charset="0"/>
                <a:cs typeface="Arial" panose="020B0604020202020204" pitchFamily="34" charset="0"/>
              </a:rPr>
              <a:t>VIAsport</a:t>
            </a:r>
            <a:r>
              <a:rPr lang="en-CA" sz="2000" dirty="0">
                <a:latin typeface="Arial" panose="020B0604020202020204" pitchFamily="34" charset="0"/>
                <a:cs typeface="Arial" panose="020B0604020202020204" pitchFamily="34" charset="0"/>
              </a:rPr>
              <a:t> in BC).  In Alberta and Saskatchewan—there are no overarching organizations, and no provincial government mandates that require accessibility policies. When the process of implementation depends on grassroots implementers (in this case the organizations themselves), the implementation of these policies may either be rejected or failed to be implemented for various reasons </a:t>
            </a:r>
            <a:r>
              <a:rPr lang="en-CA" baseline="30000" dirty="0">
                <a:latin typeface="Arial" panose="020B0604020202020204" pitchFamily="34" charset="0"/>
                <a:cs typeface="Arial" panose="020B0604020202020204" pitchFamily="34" charset="0"/>
              </a:rPr>
              <a:t>3, 4</a:t>
            </a:r>
            <a:endParaRPr lang="en-CA" sz="2000" dirty="0">
              <a:latin typeface="Arial" panose="020B0604020202020204" pitchFamily="34" charset="0"/>
              <a:cs typeface="Arial" panose="020B0604020202020204" pitchFamily="34" charset="0"/>
            </a:endParaRPr>
          </a:p>
          <a:p>
            <a:pPr marL="457176" indent="-457176">
              <a:buFont typeface="Arial" panose="020B0604020202020204" pitchFamily="34" charset="0"/>
              <a:buChar char="•"/>
            </a:pPr>
            <a:r>
              <a:rPr lang="en-CA" sz="2000" dirty="0">
                <a:latin typeface="Arial" panose="020B0604020202020204" pitchFamily="34" charset="0"/>
                <a:cs typeface="Arial" panose="020B0604020202020204" pitchFamily="34" charset="0"/>
              </a:rPr>
              <a:t>An example of policy that has had success being implemented on a national level is the Safe Sport policy. This policy addresses the issue of maltreatment of athletes in sport across Canada</a:t>
            </a:r>
            <a:r>
              <a:rPr lang="en-CA" sz="1800" baseline="30000" dirty="0">
                <a:effectLst/>
                <a:latin typeface="Calibri" panose="020F0502020204030204" pitchFamily="34" charset="0"/>
                <a:ea typeface="Calibri" panose="020F0502020204030204" pitchFamily="34" charset="0"/>
                <a:cs typeface="Times New Roman" panose="02020603050405020304" pitchFamily="18" charset="0"/>
              </a:rPr>
              <a:t>5</a:t>
            </a:r>
            <a:r>
              <a:rPr lang="en-CA" sz="2000" dirty="0">
                <a:latin typeface="Arial" panose="020B0604020202020204" pitchFamily="34" charset="0"/>
                <a:cs typeface="Arial" panose="020B0604020202020204" pitchFamily="34" charset="0"/>
              </a:rPr>
              <a:t>. By using the Safe Sport implementation strategy as an example, we can start to understand why accessibility policy has not been implemented in the same way. The Safe Sport policy has found success due to several reasons:</a:t>
            </a:r>
          </a:p>
          <a:p>
            <a:pPr lvl="1"/>
            <a:r>
              <a:rPr lang="en-CA" sz="2000" dirty="0">
                <a:latin typeface="Arial" panose="020B0604020202020204" pitchFamily="34" charset="0"/>
                <a:cs typeface="Arial" panose="020B0604020202020204" pitchFamily="34" charset="0"/>
              </a:rPr>
              <a:t>1. It is mandated on a national level. Implementation of safe sport policy is a condition for all federally funded sport organizations. Accessibility policy is not the same. While accessibility policies are  required of all national sport organizations, the frameworks for implementation have not trickled down to the provincial level </a:t>
            </a:r>
            <a:r>
              <a:rPr lang="en-CA" sz="1800" baseline="30000" dirty="0">
                <a:effectLst/>
                <a:latin typeface="Calibri" panose="020F0502020204030204" pitchFamily="34" charset="0"/>
                <a:ea typeface="Calibri" panose="020F0502020204030204" pitchFamily="34" charset="0"/>
                <a:cs typeface="Times New Roman" panose="02020603050405020304" pitchFamily="18" charset="0"/>
              </a:rPr>
              <a:t>6</a:t>
            </a:r>
            <a:endParaRPr lang="en-CA" sz="2000" dirty="0">
              <a:latin typeface="Arial" panose="020B0604020202020204" pitchFamily="34" charset="0"/>
              <a:cs typeface="Arial" panose="020B0604020202020204" pitchFamily="34" charset="0"/>
            </a:endParaRPr>
          </a:p>
          <a:p>
            <a:pPr lvl="1"/>
            <a:r>
              <a:rPr lang="en-CA" sz="2000" dirty="0">
                <a:latin typeface="Arial" panose="020B0604020202020204" pitchFamily="34" charset="0"/>
                <a:cs typeface="Arial" panose="020B0604020202020204" pitchFamily="34" charset="0"/>
              </a:rPr>
              <a:t>2. It is a core component of training for all coaches in Canada. It is required by the Coaching Association of Canada as mandatory training.</a:t>
            </a:r>
            <a:r>
              <a:rPr lang="en-CA" sz="1800" baseline="30000" dirty="0">
                <a:effectLst/>
                <a:latin typeface="Calibri" panose="020F0502020204030204" pitchFamily="34" charset="0"/>
                <a:ea typeface="Calibri" panose="020F0502020204030204" pitchFamily="34" charset="0"/>
                <a:cs typeface="Times New Roman" panose="02020603050405020304" pitchFamily="18" charset="0"/>
              </a:rPr>
              <a:t> 5</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CA" sz="2000" dirty="0">
                <a:latin typeface="Arial" panose="020B0604020202020204" pitchFamily="34" charset="0"/>
                <a:cs typeface="Arial" panose="020B0604020202020204" pitchFamily="34" charset="0"/>
              </a:rPr>
              <a:t>3. It is consistent across each sport. Challenges of accessibility include that each sport requires a unique action plan on how they will implement accessibility, and each disability is different.</a:t>
            </a:r>
          </a:p>
        </p:txBody>
      </p:sp>
      <p:sp>
        <p:nvSpPr>
          <p:cNvPr id="13" name="TextBox 12">
            <a:extLst>
              <a:ext uri="{FF2B5EF4-FFF2-40B4-BE49-F238E27FC236}">
                <a16:creationId xmlns:a16="http://schemas.microsoft.com/office/drawing/2014/main" id="{113C2744-9ECA-357C-BB7C-62665377028E}"/>
              </a:ext>
            </a:extLst>
          </p:cNvPr>
          <p:cNvSpPr txBox="1"/>
          <p:nvPr/>
        </p:nvSpPr>
        <p:spPr>
          <a:xfrm>
            <a:off x="-4813481" y="17330192"/>
            <a:ext cx="8517943" cy="646331"/>
          </a:xfrm>
          <a:prstGeom prst="rect">
            <a:avLst/>
          </a:prstGeom>
          <a:noFill/>
        </p:spPr>
        <p:txBody>
          <a:bodyPr wrap="square" rtlCol="0">
            <a:spAutoFit/>
          </a:bodyPr>
          <a:lstStyle/>
          <a:p>
            <a:r>
              <a:rPr lang="en-CA" dirty="0">
                <a:latin typeface="Times New Roman" panose="02020603050405020304" pitchFamily="18" charset="0"/>
                <a:cs typeface="Times New Roman" panose="02020603050405020304" pitchFamily="18" charset="0"/>
              </a:rPr>
              <a:t>Figure 1. Percentage of organizations that have their own accessibility policy in each province and territory</a:t>
            </a:r>
          </a:p>
        </p:txBody>
      </p:sp>
      <p:pic>
        <p:nvPicPr>
          <p:cNvPr id="24" name="Picture 23">
            <a:extLst>
              <a:ext uri="{FF2B5EF4-FFF2-40B4-BE49-F238E27FC236}">
                <a16:creationId xmlns:a16="http://schemas.microsoft.com/office/drawing/2014/main" id="{B2878747-5F81-1E39-4B60-016451AB26EF}"/>
              </a:ext>
            </a:extLst>
          </p:cNvPr>
          <p:cNvPicPr>
            <a:picLocks noChangeAspect="1"/>
          </p:cNvPicPr>
          <p:nvPr/>
        </p:nvPicPr>
        <p:blipFill>
          <a:blip r:embed="rId3"/>
          <a:stretch>
            <a:fillRect/>
          </a:stretch>
        </p:blipFill>
        <p:spPr>
          <a:xfrm>
            <a:off x="-4813480" y="12483506"/>
            <a:ext cx="8503032" cy="4823825"/>
          </a:xfrm>
          <a:prstGeom prst="rect">
            <a:avLst/>
          </a:prstGeom>
        </p:spPr>
      </p:pic>
      <p:pic>
        <p:nvPicPr>
          <p:cNvPr id="25" name="Picture 24">
            <a:extLst>
              <a:ext uri="{FF2B5EF4-FFF2-40B4-BE49-F238E27FC236}">
                <a16:creationId xmlns:a16="http://schemas.microsoft.com/office/drawing/2014/main" id="{F1064DD6-6AF0-4291-AF2A-3F09274D33C9}"/>
              </a:ext>
            </a:extLst>
          </p:cNvPr>
          <p:cNvPicPr>
            <a:picLocks noChangeAspect="1"/>
          </p:cNvPicPr>
          <p:nvPr/>
        </p:nvPicPr>
        <p:blipFill>
          <a:blip r:embed="rId4"/>
          <a:stretch>
            <a:fillRect/>
          </a:stretch>
        </p:blipFill>
        <p:spPr>
          <a:xfrm>
            <a:off x="12831273" y="9991449"/>
            <a:ext cx="8570586" cy="4888928"/>
          </a:xfrm>
          <a:prstGeom prst="rect">
            <a:avLst/>
          </a:prstGeom>
        </p:spPr>
      </p:pic>
      <p:sp>
        <p:nvSpPr>
          <p:cNvPr id="27" name="TextBox 26">
            <a:extLst>
              <a:ext uri="{FF2B5EF4-FFF2-40B4-BE49-F238E27FC236}">
                <a16:creationId xmlns:a16="http://schemas.microsoft.com/office/drawing/2014/main" id="{3E7B3617-449D-9898-7608-63318D94B858}"/>
              </a:ext>
            </a:extLst>
          </p:cNvPr>
          <p:cNvSpPr txBox="1"/>
          <p:nvPr/>
        </p:nvSpPr>
        <p:spPr>
          <a:xfrm>
            <a:off x="12831273" y="15112531"/>
            <a:ext cx="8570586" cy="646331"/>
          </a:xfrm>
          <a:prstGeom prst="rect">
            <a:avLst/>
          </a:prstGeom>
          <a:noFill/>
        </p:spPr>
        <p:txBody>
          <a:bodyPr wrap="square">
            <a:spAutoFit/>
          </a:bodyPr>
          <a:lstStyle/>
          <a:p>
            <a:r>
              <a:rPr lang="en-CA" dirty="0">
                <a:latin typeface="Times New Roman" panose="02020603050405020304" pitchFamily="18" charset="0"/>
                <a:cs typeface="Times New Roman" panose="02020603050405020304" pitchFamily="18" charset="0"/>
              </a:rPr>
              <a:t>Figure 2. Percentage of organizations that have their own COVID-19 policy or updated return to sport plan in each province and territory</a:t>
            </a:r>
          </a:p>
        </p:txBody>
      </p:sp>
      <p:sp>
        <p:nvSpPr>
          <p:cNvPr id="30" name="TextBox 29">
            <a:extLst>
              <a:ext uri="{FF2B5EF4-FFF2-40B4-BE49-F238E27FC236}">
                <a16:creationId xmlns:a16="http://schemas.microsoft.com/office/drawing/2014/main" id="{08D53601-FDCC-CE61-067A-3845DB983B5E}"/>
              </a:ext>
            </a:extLst>
          </p:cNvPr>
          <p:cNvSpPr txBox="1"/>
          <p:nvPr/>
        </p:nvSpPr>
        <p:spPr>
          <a:xfrm>
            <a:off x="13476160" y="2978486"/>
            <a:ext cx="7095183" cy="628765"/>
          </a:xfrm>
          <a:prstGeom prst="rect">
            <a:avLst/>
          </a:prstGeom>
          <a:noFill/>
          <a:ln>
            <a:noFill/>
          </a:ln>
        </p:spPr>
        <p:txBody>
          <a:bodyPr wrap="square" lIns="135005" tIns="67502" rIns="135005" bIns="67502" rtlCol="0" anchor="t">
            <a:spAutoFit/>
          </a:bodyPr>
          <a:lstStyle/>
          <a:p>
            <a:pPr algn="ctr"/>
            <a:r>
              <a:rPr lang="en-CA" sz="3200" dirty="0">
                <a:solidFill>
                  <a:schemeClr val="bg1"/>
                </a:solidFill>
                <a:latin typeface="Arial" panose="020B0604020202020204" pitchFamily="34" charset="0"/>
                <a:cs typeface="Arial" panose="020B0604020202020204" pitchFamily="34" charset="0"/>
              </a:rPr>
              <a:t>COVID-19 Policy Review </a:t>
            </a:r>
          </a:p>
        </p:txBody>
      </p:sp>
      <p:sp>
        <p:nvSpPr>
          <p:cNvPr id="32" name="TextBox 31">
            <a:extLst>
              <a:ext uri="{FF2B5EF4-FFF2-40B4-BE49-F238E27FC236}">
                <a16:creationId xmlns:a16="http://schemas.microsoft.com/office/drawing/2014/main" id="{BFC17B99-6467-93BA-310A-0CB161940C16}"/>
              </a:ext>
            </a:extLst>
          </p:cNvPr>
          <p:cNvSpPr txBox="1"/>
          <p:nvPr/>
        </p:nvSpPr>
        <p:spPr>
          <a:xfrm>
            <a:off x="-4139323" y="2999095"/>
            <a:ext cx="6839060" cy="628765"/>
          </a:xfrm>
          <a:prstGeom prst="rect">
            <a:avLst/>
          </a:prstGeom>
          <a:noFill/>
          <a:ln>
            <a:noFill/>
          </a:ln>
        </p:spPr>
        <p:txBody>
          <a:bodyPr wrap="square" lIns="135005" tIns="67502" rIns="135005" bIns="67502" rtlCol="0" anchor="t">
            <a:spAutoFit/>
          </a:bodyPr>
          <a:lstStyle/>
          <a:p>
            <a:pPr algn="ctr"/>
            <a:r>
              <a:rPr lang="en-CA" sz="3200" dirty="0">
                <a:solidFill>
                  <a:schemeClr val="bg1"/>
                </a:solidFill>
                <a:latin typeface="Arial" panose="020B0604020202020204" pitchFamily="34" charset="0"/>
                <a:cs typeface="Arial" panose="020B0604020202020204" pitchFamily="34" charset="0"/>
              </a:rPr>
              <a:t>Introduction</a:t>
            </a:r>
          </a:p>
        </p:txBody>
      </p:sp>
      <p:sp>
        <p:nvSpPr>
          <p:cNvPr id="33" name="TextBox 32">
            <a:extLst>
              <a:ext uri="{FF2B5EF4-FFF2-40B4-BE49-F238E27FC236}">
                <a16:creationId xmlns:a16="http://schemas.microsoft.com/office/drawing/2014/main" id="{C26248A0-CECF-2EF6-AD50-F197FECA8910}"/>
              </a:ext>
            </a:extLst>
          </p:cNvPr>
          <p:cNvSpPr txBox="1"/>
          <p:nvPr/>
        </p:nvSpPr>
        <p:spPr>
          <a:xfrm>
            <a:off x="12831273" y="3697605"/>
            <a:ext cx="8502173" cy="5940088"/>
          </a:xfrm>
          <a:prstGeom prst="rect">
            <a:avLst/>
          </a:prstGeom>
          <a:noFill/>
          <a:ln>
            <a:solidFill>
              <a:schemeClr val="tx1"/>
            </a:solidFill>
          </a:ln>
        </p:spPr>
        <p:txBody>
          <a:bodyPr wrap="square" rtlCol="0">
            <a:spAutoFit/>
          </a:bodyPr>
          <a:lstStyle/>
          <a:p>
            <a:pPr marL="342900" indent="-342900">
              <a:buFont typeface="Arial" panose="020B0604020202020204" pitchFamily="34" charset="0"/>
              <a:buChar char="•"/>
            </a:pPr>
            <a:r>
              <a:rPr lang="en-CA" sz="2000" dirty="0">
                <a:latin typeface="Arial" panose="020B0604020202020204" pitchFamily="34" charset="0"/>
                <a:cs typeface="Arial" panose="020B0604020202020204" pitchFamily="34" charset="0"/>
              </a:rPr>
              <a:t>Across all provinces and territories, the greatest percentage of COVID-19 policy or return to sport plans was in Manitoba, however this still fell below 50% (Figure 2).</a:t>
            </a:r>
          </a:p>
          <a:p>
            <a:pPr marL="342900" indent="-342900">
              <a:buFont typeface="Arial" panose="020B0604020202020204" pitchFamily="34" charset="0"/>
              <a:buChar char="•"/>
            </a:pPr>
            <a:r>
              <a:rPr lang="en-CA" sz="2000" dirty="0">
                <a:latin typeface="Arial" panose="020B0604020202020204" pitchFamily="34" charset="0"/>
                <a:cs typeface="Arial" panose="020B0604020202020204" pitchFamily="34" charset="0"/>
              </a:rPr>
              <a:t>Within the organizations that included COVID-19 return to sport plans, many had very general statements and policies and did not include specific step-by-step plans. </a:t>
            </a:r>
          </a:p>
          <a:p>
            <a:pPr marL="342900" indent="-342900">
              <a:buFont typeface="Arial" panose="020B0604020202020204" pitchFamily="34" charset="0"/>
              <a:buChar char="•"/>
            </a:pPr>
            <a:r>
              <a:rPr lang="en-CA" sz="2000" dirty="0">
                <a:latin typeface="Arial" panose="020B0604020202020204" pitchFamily="34" charset="0"/>
                <a:cs typeface="Arial" panose="020B0604020202020204" pitchFamily="34" charset="0"/>
              </a:rPr>
              <a:t>The organizations that included updated COVID-19 policies often had detailed return to sport plans in place.</a:t>
            </a:r>
          </a:p>
          <a:p>
            <a:pPr marL="342900" indent="-342900">
              <a:buFont typeface="Arial" panose="020B0604020202020204" pitchFamily="34" charset="0"/>
              <a:buChar char="•"/>
            </a:pPr>
            <a:r>
              <a:rPr lang="en-CA" sz="2000" dirty="0">
                <a:latin typeface="Arial" panose="020B0604020202020204" pitchFamily="34" charset="0"/>
                <a:cs typeface="Arial" panose="020B0604020202020204" pitchFamily="34" charset="0"/>
              </a:rPr>
              <a:t>Each province had different restrictions and mandates, and no organizations were required to have their own return to sport plans. They were recommended in several provinces, but no pressure was put on the organizations to implement them.</a:t>
            </a:r>
          </a:p>
          <a:p>
            <a:pPr marL="342900" indent="-342900">
              <a:buFont typeface="Arial" panose="020B0604020202020204" pitchFamily="34" charset="0"/>
              <a:buChar char="•"/>
            </a:pPr>
            <a:r>
              <a:rPr lang="en-CA" sz="2000" dirty="0">
                <a:latin typeface="Arial" panose="020B0604020202020204" pitchFamily="34" charset="0"/>
                <a:cs typeface="Arial" panose="020B0604020202020204" pitchFamily="34" charset="0"/>
              </a:rPr>
              <a:t>Guidelines for sport organizations that were provided by provincial and territorial governments were very general and non-specific to sport, let alone individual sport organizations. </a:t>
            </a:r>
          </a:p>
          <a:p>
            <a:pPr marL="342900" indent="-342900">
              <a:buFont typeface="Arial" panose="020B0604020202020204" pitchFamily="34" charset="0"/>
              <a:buChar char="•"/>
            </a:pPr>
            <a:r>
              <a:rPr lang="en-CA" sz="2000" dirty="0">
                <a:latin typeface="Arial" panose="020B0604020202020204" pitchFamily="34" charset="0"/>
                <a:cs typeface="Arial" panose="020B0604020202020204" pitchFamily="34" charset="0"/>
              </a:rPr>
              <a:t>Many websites throughout PEI, NL, NB, and the territories were not updated. Several were Facebook groups instead of websites. This impairs communication and policy development overall, and is not just specific to COVID-19. </a:t>
            </a:r>
            <a:endParaRPr lang="en-CA" sz="1400" dirty="0">
              <a:latin typeface="Arial" panose="020B0604020202020204" pitchFamily="34" charset="0"/>
              <a:cs typeface="Arial" panose="020B0604020202020204" pitchFamily="34" charset="0"/>
            </a:endParaRPr>
          </a:p>
        </p:txBody>
      </p:sp>
      <p:sp>
        <p:nvSpPr>
          <p:cNvPr id="39" name="Rectangle 38">
            <a:extLst>
              <a:ext uri="{FF2B5EF4-FFF2-40B4-BE49-F238E27FC236}">
                <a16:creationId xmlns:a16="http://schemas.microsoft.com/office/drawing/2014/main" id="{44D59E83-F2B5-512A-68AB-4D52AC47847F}"/>
              </a:ext>
            </a:extLst>
          </p:cNvPr>
          <p:cNvSpPr/>
          <p:nvPr/>
        </p:nvSpPr>
        <p:spPr>
          <a:xfrm>
            <a:off x="21670328" y="2918821"/>
            <a:ext cx="4858671" cy="787840"/>
          </a:xfrm>
          <a:prstGeom prst="rect">
            <a:avLst/>
          </a:prstGeom>
          <a:solidFill>
            <a:srgbClr val="4D258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2658" dirty="0"/>
          </a:p>
        </p:txBody>
      </p:sp>
      <p:sp>
        <p:nvSpPr>
          <p:cNvPr id="14" name="TextBox 13">
            <a:extLst>
              <a:ext uri="{FF2B5EF4-FFF2-40B4-BE49-F238E27FC236}">
                <a16:creationId xmlns:a16="http://schemas.microsoft.com/office/drawing/2014/main" id="{DE692FF8-539E-974F-22D4-796B25113A50}"/>
              </a:ext>
            </a:extLst>
          </p:cNvPr>
          <p:cNvSpPr txBox="1"/>
          <p:nvPr/>
        </p:nvSpPr>
        <p:spPr>
          <a:xfrm>
            <a:off x="21614775" y="2991036"/>
            <a:ext cx="4962311" cy="628765"/>
          </a:xfrm>
          <a:prstGeom prst="rect">
            <a:avLst/>
          </a:prstGeom>
          <a:noFill/>
          <a:ln>
            <a:noFill/>
          </a:ln>
        </p:spPr>
        <p:txBody>
          <a:bodyPr wrap="square" lIns="135005" tIns="67502" rIns="135005" bIns="67502" rtlCol="0" anchor="t">
            <a:spAutoFit/>
          </a:bodyPr>
          <a:lstStyle/>
          <a:p>
            <a:pPr algn="ctr"/>
            <a:r>
              <a:rPr lang="en-CA" sz="3200" dirty="0">
                <a:solidFill>
                  <a:schemeClr val="bg1"/>
                </a:solidFill>
                <a:latin typeface="Arial" panose="020B0604020202020204" pitchFamily="34" charset="0"/>
                <a:cs typeface="Arial" panose="020B0604020202020204" pitchFamily="34" charset="0"/>
              </a:rPr>
              <a:t>Acknowledgements </a:t>
            </a:r>
          </a:p>
        </p:txBody>
      </p:sp>
      <p:sp>
        <p:nvSpPr>
          <p:cNvPr id="16" name="TextBox 15">
            <a:extLst>
              <a:ext uri="{FF2B5EF4-FFF2-40B4-BE49-F238E27FC236}">
                <a16:creationId xmlns:a16="http://schemas.microsoft.com/office/drawing/2014/main" id="{1D3A3F05-99D6-D2BB-0BA0-D50168536CCD}"/>
              </a:ext>
            </a:extLst>
          </p:cNvPr>
          <p:cNvSpPr txBox="1"/>
          <p:nvPr/>
        </p:nvSpPr>
        <p:spPr>
          <a:xfrm>
            <a:off x="21677112" y="3737808"/>
            <a:ext cx="4848155" cy="1631216"/>
          </a:xfrm>
          <a:prstGeom prst="rect">
            <a:avLst/>
          </a:prstGeom>
          <a:noFill/>
          <a:ln>
            <a:solidFill>
              <a:schemeClr val="tx1"/>
            </a:solidFill>
          </a:ln>
        </p:spPr>
        <p:txBody>
          <a:bodyPr wrap="square" rtlCol="0">
            <a:spAutoFit/>
          </a:bodyPr>
          <a:lstStyle/>
          <a:p>
            <a:r>
              <a:rPr lang="en-CA" sz="2000" dirty="0">
                <a:latin typeface="Arial" panose="020B0604020202020204" pitchFamily="34" charset="0"/>
                <a:cs typeface="Arial" panose="020B0604020202020204" pitchFamily="34" charset="0"/>
              </a:rPr>
              <a:t>I would like to thank Dr. Laura Misener for her support throughout the summer internship. I would also like to acknowledge and thank the USRI program for this incredible opportunity. </a:t>
            </a:r>
          </a:p>
        </p:txBody>
      </p:sp>
      <p:sp>
        <p:nvSpPr>
          <p:cNvPr id="18" name="TextBox 17">
            <a:extLst>
              <a:ext uri="{FF2B5EF4-FFF2-40B4-BE49-F238E27FC236}">
                <a16:creationId xmlns:a16="http://schemas.microsoft.com/office/drawing/2014/main" id="{36275063-06CC-64C5-B324-321224BA5959}"/>
              </a:ext>
            </a:extLst>
          </p:cNvPr>
          <p:cNvSpPr txBox="1"/>
          <p:nvPr/>
        </p:nvSpPr>
        <p:spPr>
          <a:xfrm>
            <a:off x="21677112" y="6370120"/>
            <a:ext cx="4858671" cy="9017853"/>
          </a:xfrm>
          <a:prstGeom prst="rect">
            <a:avLst/>
          </a:prstGeom>
          <a:noFill/>
          <a:ln>
            <a:solidFill>
              <a:schemeClr val="tx1"/>
            </a:solidFill>
          </a:ln>
        </p:spPr>
        <p:txBody>
          <a:bodyPr wrap="square" rtlCol="0">
            <a:spAutoFit/>
          </a:bodyPr>
          <a:lstStyle/>
          <a:p>
            <a:endParaRPr lang="en-US" sz="2000" i="1" dirty="0">
              <a:effectLst/>
            </a:endParaRPr>
          </a:p>
          <a:p>
            <a:r>
              <a:rPr lang="en-US" sz="2000" i="1" dirty="0">
                <a:effectLst/>
              </a:rPr>
              <a:t>1. Inclusion</a:t>
            </a:r>
            <a:r>
              <a:rPr lang="en-US" sz="2000" dirty="0">
                <a:effectLst/>
              </a:rPr>
              <a:t>. </a:t>
            </a:r>
            <a:r>
              <a:rPr lang="en-US" sz="2000" dirty="0" err="1">
                <a:effectLst/>
              </a:rPr>
              <a:t>viaSport</a:t>
            </a:r>
            <a:r>
              <a:rPr lang="en-US" sz="2000" dirty="0">
                <a:effectLst/>
              </a:rPr>
              <a:t>.. Retrieved August 15, 2022, from https://www.viasport.ca/inclusion </a:t>
            </a:r>
          </a:p>
          <a:p>
            <a:r>
              <a:rPr lang="en-CA" sz="2000" dirty="0">
                <a:latin typeface="Arial" panose="020B0604020202020204" pitchFamily="34" charset="0"/>
                <a:cs typeface="Arial" panose="020B0604020202020204" pitchFamily="34" charset="0"/>
              </a:rPr>
              <a:t>2. </a:t>
            </a:r>
            <a:r>
              <a:rPr lang="en-US" sz="2000" i="1" dirty="0">
                <a:effectLst/>
              </a:rPr>
              <a:t>How to train your staff on Accessibility</a:t>
            </a:r>
            <a:r>
              <a:rPr lang="en-US" sz="2000" dirty="0">
                <a:effectLst/>
              </a:rPr>
              <a:t>. ontario.ca. Retrieved August 15, 2022, from https://www.ontario.ca/page/how-train-your-staff-accessibility </a:t>
            </a:r>
          </a:p>
          <a:p>
            <a:r>
              <a:rPr lang="en-CA" sz="2000" dirty="0">
                <a:latin typeface="Arial" panose="020B0604020202020204" pitchFamily="34" charset="0"/>
                <a:cs typeface="Arial" panose="020B0604020202020204" pitchFamily="34" charset="0"/>
              </a:rPr>
              <a:t>3. </a:t>
            </a:r>
            <a:r>
              <a:rPr lang="en-US" sz="2000" dirty="0" err="1">
                <a:effectLst/>
              </a:rPr>
              <a:t>Skille</a:t>
            </a:r>
            <a:r>
              <a:rPr lang="en-US" sz="2000" dirty="0">
                <a:effectLst/>
              </a:rPr>
              <a:t>, E. Å. (2008). Understanding sport clubs as sport policy implementers. </a:t>
            </a:r>
            <a:r>
              <a:rPr lang="en-US" sz="2000" i="1" dirty="0">
                <a:effectLst/>
              </a:rPr>
              <a:t>International Review for the Sociology of Sport</a:t>
            </a:r>
            <a:r>
              <a:rPr lang="en-US" sz="2000" dirty="0">
                <a:effectLst/>
              </a:rPr>
              <a:t>, </a:t>
            </a:r>
            <a:r>
              <a:rPr lang="en-US" sz="2000" i="1" dirty="0">
                <a:effectLst/>
              </a:rPr>
              <a:t>43</a:t>
            </a:r>
            <a:r>
              <a:rPr lang="en-US" sz="2000" dirty="0">
                <a:effectLst/>
              </a:rPr>
              <a:t>(2), 181–200. https://doi.org/10.1177/1012690208096035 </a:t>
            </a:r>
          </a:p>
          <a:p>
            <a:r>
              <a:rPr lang="en-CA" sz="2000" dirty="0">
                <a:latin typeface="Arial" panose="020B0604020202020204" pitchFamily="34" charset="0"/>
                <a:cs typeface="Arial" panose="020B0604020202020204" pitchFamily="34" charset="0"/>
              </a:rPr>
              <a:t>4. </a:t>
            </a:r>
            <a:r>
              <a:rPr lang="en-US" sz="2000" dirty="0">
                <a:effectLst/>
              </a:rPr>
              <a:t>Houlihan, B. (2005). Public sector sport policy. </a:t>
            </a:r>
            <a:r>
              <a:rPr lang="en-US" sz="2000" i="1" dirty="0">
                <a:effectLst/>
              </a:rPr>
              <a:t>International Review for the Sociology of Sport</a:t>
            </a:r>
            <a:r>
              <a:rPr lang="en-US" sz="2000" dirty="0">
                <a:effectLst/>
              </a:rPr>
              <a:t>, </a:t>
            </a:r>
            <a:r>
              <a:rPr lang="en-US" sz="2000" i="1" dirty="0">
                <a:effectLst/>
              </a:rPr>
              <a:t>40</a:t>
            </a:r>
            <a:r>
              <a:rPr lang="en-US" sz="2000" dirty="0">
                <a:effectLst/>
              </a:rPr>
              <a:t>(2), 163–185. https://doi.org/10.1177/1012690205057193 </a:t>
            </a:r>
          </a:p>
          <a:p>
            <a:r>
              <a:rPr lang="en-CA" sz="2000" dirty="0">
                <a:latin typeface="Arial" panose="020B0604020202020204" pitchFamily="34" charset="0"/>
                <a:cs typeface="Arial" panose="020B0604020202020204" pitchFamily="34" charset="0"/>
              </a:rPr>
              <a:t>5. </a:t>
            </a:r>
            <a:r>
              <a:rPr lang="en-US" sz="2000" i="1" dirty="0">
                <a:effectLst/>
              </a:rPr>
              <a:t>Safe sport training</a:t>
            </a:r>
            <a:r>
              <a:rPr lang="en-US" sz="2000" dirty="0">
                <a:effectLst/>
              </a:rPr>
              <a:t>. </a:t>
            </a:r>
            <a:r>
              <a:rPr lang="en-US" sz="2000" dirty="0" err="1">
                <a:effectLst/>
              </a:rPr>
              <a:t>Safesport</a:t>
            </a:r>
            <a:r>
              <a:rPr lang="en-US" sz="2000" dirty="0">
                <a:effectLst/>
              </a:rPr>
              <a:t>. Retrieved August 15, 2022, from https://safesport.coach.ca/ </a:t>
            </a:r>
          </a:p>
          <a:p>
            <a:r>
              <a:rPr lang="en-US" sz="2000" dirty="0">
                <a:effectLst/>
              </a:rPr>
              <a:t>6. Heritage, C. (2022, July 11). </a:t>
            </a:r>
            <a:r>
              <a:rPr lang="en-US" sz="2000" i="1" dirty="0">
                <a:effectLst/>
              </a:rPr>
              <a:t>Government of Canada</a:t>
            </a:r>
            <a:r>
              <a:rPr lang="en-US" sz="2000" dirty="0">
                <a:effectLst/>
              </a:rPr>
              <a:t>. Canada.ca. Retrieved August 15, 2022, from https://www.canada.ca/en/canadian-heritage/services/sport-policies-acts-regulations/policy-persons-with-disability.html </a:t>
            </a:r>
          </a:p>
          <a:p>
            <a:endParaRPr lang="en-US" sz="2000" dirty="0">
              <a:effectLst/>
            </a:endParaRPr>
          </a:p>
          <a:p>
            <a:endParaRPr lang="en-CA" sz="2000" dirty="0">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4ED6DB54-74AC-E7B2-6BF0-A4BEED010781}"/>
              </a:ext>
            </a:extLst>
          </p:cNvPr>
          <p:cNvSpPr/>
          <p:nvPr/>
        </p:nvSpPr>
        <p:spPr>
          <a:xfrm>
            <a:off x="21674138" y="5582280"/>
            <a:ext cx="4858671" cy="787840"/>
          </a:xfrm>
          <a:prstGeom prst="rect">
            <a:avLst/>
          </a:prstGeom>
          <a:solidFill>
            <a:srgbClr val="4D258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2658" dirty="0"/>
          </a:p>
        </p:txBody>
      </p:sp>
      <p:sp>
        <p:nvSpPr>
          <p:cNvPr id="21" name="TextBox 20">
            <a:extLst>
              <a:ext uri="{FF2B5EF4-FFF2-40B4-BE49-F238E27FC236}">
                <a16:creationId xmlns:a16="http://schemas.microsoft.com/office/drawing/2014/main" id="{36143F5F-CC40-B51E-8A5C-0722F18A5D33}"/>
              </a:ext>
            </a:extLst>
          </p:cNvPr>
          <p:cNvSpPr txBox="1"/>
          <p:nvPr/>
        </p:nvSpPr>
        <p:spPr>
          <a:xfrm>
            <a:off x="22402973" y="5655374"/>
            <a:ext cx="3385913" cy="628765"/>
          </a:xfrm>
          <a:prstGeom prst="rect">
            <a:avLst/>
          </a:prstGeom>
          <a:noFill/>
          <a:ln>
            <a:noFill/>
          </a:ln>
        </p:spPr>
        <p:txBody>
          <a:bodyPr wrap="square" lIns="135005" tIns="67502" rIns="135005" bIns="67502" rtlCol="0" anchor="t">
            <a:spAutoFit/>
          </a:bodyPr>
          <a:lstStyle/>
          <a:p>
            <a:pPr algn="ctr"/>
            <a:r>
              <a:rPr lang="en-CA" sz="3200" dirty="0">
                <a:solidFill>
                  <a:schemeClr val="bg1"/>
                </a:solidFill>
                <a:latin typeface="Arial" panose="020B0604020202020204" pitchFamily="34" charset="0"/>
                <a:cs typeface="Arial" panose="020B0604020202020204" pitchFamily="34" charset="0"/>
              </a:rPr>
              <a:t>References</a:t>
            </a:r>
          </a:p>
        </p:txBody>
      </p:sp>
    </p:spTree>
    <p:extLst>
      <p:ext uri="{BB962C8B-B14F-4D97-AF65-F5344CB8AC3E}">
        <p14:creationId xmlns:p14="http://schemas.microsoft.com/office/powerpoint/2010/main" val="6693136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A2A7F899F282746B199CEDF7FAE8DEF" ma:contentTypeVersion="13" ma:contentTypeDescription="Create a new document." ma:contentTypeScope="" ma:versionID="afd7a4b3b013f181fb8fa0dbe48e4bb0">
  <xsd:schema xmlns:xsd="http://www.w3.org/2001/XMLSchema" xmlns:xs="http://www.w3.org/2001/XMLSchema" xmlns:p="http://schemas.microsoft.com/office/2006/metadata/properties" xmlns:ns3="521c4318-e212-437a-bfee-08842a788acc" xmlns:ns4="0c5e4306-81fd-4001-89ec-3f1a5e9edad3" targetNamespace="http://schemas.microsoft.com/office/2006/metadata/properties" ma:root="true" ma:fieldsID="02ccda76ea13c1c93bb097a39daed566" ns3:_="" ns4:_="">
    <xsd:import namespace="521c4318-e212-437a-bfee-08842a788acc"/>
    <xsd:import namespace="0c5e4306-81fd-4001-89ec-3f1a5e9edad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KeyPoints" minOccurs="0"/>
                <xsd:element ref="ns4:MediaServiceKeyPoints" minOccurs="0"/>
                <xsd:element ref="ns4:MediaLengthInSeconds"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1c4318-e212-437a-bfee-08842a788ac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c5e4306-81fd-4001-89ec-3f1a5e9edad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5FCBED1-D8DB-44CB-8C93-D7610C323548}">
  <ds:schemaRefs>
    <ds:schemaRef ds:uri="http://schemas.microsoft.com/sharepoint/v3/contenttype/forms"/>
  </ds:schemaRefs>
</ds:datastoreItem>
</file>

<file path=customXml/itemProps2.xml><?xml version="1.0" encoding="utf-8"?>
<ds:datastoreItem xmlns:ds="http://schemas.openxmlformats.org/officeDocument/2006/customXml" ds:itemID="{60D2D79D-D84B-4D56-B0C4-211ACDD3C6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1c4318-e212-437a-bfee-08842a788acc"/>
    <ds:schemaRef ds:uri="0c5e4306-81fd-4001-89ec-3f1a5e9eda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6127DFC-8B18-46F0-A779-F59A4FDBD6EF}">
  <ds:schemaRefs>
    <ds:schemaRef ds:uri="http://schemas.microsoft.com/office/2006/documentManagement/types"/>
    <ds:schemaRef ds:uri="521c4318-e212-437a-bfee-08842a788acc"/>
    <ds:schemaRef ds:uri="http://schemas.microsoft.com/office/infopath/2007/PartnerControls"/>
    <ds:schemaRef ds:uri="http://purl.org/dc/dcmitype/"/>
    <ds:schemaRef ds:uri="http://schemas.openxmlformats.org/package/2006/metadata/core-properties"/>
    <ds:schemaRef ds:uri="http://purl.org/dc/terms/"/>
    <ds:schemaRef ds:uri="http://www.w3.org/XML/1998/namespace"/>
    <ds:schemaRef ds:uri="0c5e4306-81fd-4001-89ec-3f1a5e9edad3"/>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465</TotalTime>
  <Words>1113</Words>
  <Application>Microsoft Office PowerPoint</Application>
  <PresentationFormat>Custom</PresentationFormat>
  <Paragraphs>41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Elias Boussoulas</dc:creator>
  <cp:lastModifiedBy>Elias Boussoulas</cp:lastModifiedBy>
  <cp:revision>7</cp:revision>
  <dcterms:created xsi:type="dcterms:W3CDTF">2022-08-14T19:35:31Z</dcterms:created>
  <dcterms:modified xsi:type="dcterms:W3CDTF">2022-08-16T03:04:52Z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0x0101007A2A7F899F282746B199CEDF7FAE8DEF</vt:lpwstr>
  </property>
</Properties>
</file>