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51206400" cy="28803600"/>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2475186" indent="-1959373" algn="l" rtl="0" fontAlgn="base">
      <a:spcBef>
        <a:spcPct val="0"/>
      </a:spcBef>
      <a:spcAft>
        <a:spcPct val="0"/>
      </a:spcAft>
      <a:defRPr kern="1200">
        <a:solidFill>
          <a:schemeClr val="tx1"/>
        </a:solidFill>
        <a:latin typeface="Arial" charset="0"/>
        <a:ea typeface="+mn-ea"/>
        <a:cs typeface="+mn-cs"/>
      </a:defRPr>
    </a:lvl2pPr>
    <a:lvl3pPr marL="4950372" indent="-3918746" algn="l" rtl="0" fontAlgn="base">
      <a:spcBef>
        <a:spcPct val="0"/>
      </a:spcBef>
      <a:spcAft>
        <a:spcPct val="0"/>
      </a:spcAft>
      <a:defRPr kern="1200">
        <a:solidFill>
          <a:schemeClr val="tx1"/>
        </a:solidFill>
        <a:latin typeface="Arial" charset="0"/>
        <a:ea typeface="+mn-ea"/>
        <a:cs typeface="+mn-cs"/>
      </a:defRPr>
    </a:lvl3pPr>
    <a:lvl4pPr marL="7427350" indent="-5879911" algn="l" rtl="0" fontAlgn="base">
      <a:spcBef>
        <a:spcPct val="0"/>
      </a:spcBef>
      <a:spcAft>
        <a:spcPct val="0"/>
      </a:spcAft>
      <a:defRPr kern="1200">
        <a:solidFill>
          <a:schemeClr val="tx1"/>
        </a:solidFill>
        <a:latin typeface="Arial" charset="0"/>
        <a:ea typeface="+mn-ea"/>
        <a:cs typeface="+mn-cs"/>
      </a:defRPr>
    </a:lvl4pPr>
    <a:lvl5pPr marL="9902536" indent="-7839284" algn="l" rtl="0" fontAlgn="base">
      <a:spcBef>
        <a:spcPct val="0"/>
      </a:spcBef>
      <a:spcAft>
        <a:spcPct val="0"/>
      </a:spcAft>
      <a:defRPr kern="1200">
        <a:solidFill>
          <a:schemeClr val="tx1"/>
        </a:solidFill>
        <a:latin typeface="Arial" charset="0"/>
        <a:ea typeface="+mn-ea"/>
        <a:cs typeface="+mn-cs"/>
      </a:defRPr>
    </a:lvl5pPr>
    <a:lvl6pPr marL="2579065" algn="l" defTabSz="1031626" rtl="0" eaLnBrk="1" latinLnBrk="0" hangingPunct="1">
      <a:defRPr kern="1200">
        <a:solidFill>
          <a:schemeClr val="tx1"/>
        </a:solidFill>
        <a:latin typeface="Arial" charset="0"/>
        <a:ea typeface="+mn-ea"/>
        <a:cs typeface="+mn-cs"/>
      </a:defRPr>
    </a:lvl6pPr>
    <a:lvl7pPr marL="3094878" algn="l" defTabSz="1031626" rtl="0" eaLnBrk="1" latinLnBrk="0" hangingPunct="1">
      <a:defRPr kern="1200">
        <a:solidFill>
          <a:schemeClr val="tx1"/>
        </a:solidFill>
        <a:latin typeface="Arial" charset="0"/>
        <a:ea typeface="+mn-ea"/>
        <a:cs typeface="+mn-cs"/>
      </a:defRPr>
    </a:lvl7pPr>
    <a:lvl8pPr marL="3610691" algn="l" defTabSz="1031626" rtl="0" eaLnBrk="1" latinLnBrk="0" hangingPunct="1">
      <a:defRPr kern="1200">
        <a:solidFill>
          <a:schemeClr val="tx1"/>
        </a:solidFill>
        <a:latin typeface="Arial" charset="0"/>
        <a:ea typeface="+mn-ea"/>
        <a:cs typeface="+mn-cs"/>
      </a:defRPr>
    </a:lvl8pPr>
    <a:lvl9pPr marL="4126504" algn="l" defTabSz="1031626"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9072" userDrawn="1">
          <p15:clr>
            <a:srgbClr val="A4A3A4"/>
          </p15:clr>
        </p15:guide>
        <p15:guide id="2" pos="161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2582"/>
    <a:srgbClr val="C8AE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84" autoAdjust="0"/>
    <p:restoredTop sz="89082" autoAdjust="0"/>
  </p:normalViewPr>
  <p:slideViewPr>
    <p:cSldViewPr>
      <p:cViewPr varScale="1">
        <p:scale>
          <a:sx n="35" d="100"/>
          <a:sy n="35" d="100"/>
        </p:scale>
        <p:origin x="1290" y="120"/>
      </p:cViewPr>
      <p:guideLst>
        <p:guide orient="horz" pos="9072"/>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Patrick\Documents\USRI%202022\USRI%20Celt%20Project\Celt%20Graph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2794136527486792E-2"/>
          <c:y val="9.0737266903395966E-2"/>
          <c:w val="0.9565277407430921"/>
          <c:h val="0.67936142396829147"/>
        </c:manualLayout>
      </c:layout>
      <c:barChart>
        <c:barDir val="col"/>
        <c:grouping val="clustered"/>
        <c:varyColors val="0"/>
        <c:ser>
          <c:idx val="0"/>
          <c:order val="0"/>
          <c:spPr>
            <a:solidFill>
              <a:schemeClr val="accent6">
                <a:lumMod val="60000"/>
                <a:lumOff val="40000"/>
              </a:schemeClr>
            </a:solidFill>
            <a:ln>
              <a:noFill/>
            </a:ln>
            <a:effectLst/>
          </c:spPr>
          <c:invertIfNegative val="0"/>
          <c:cat>
            <c:strRef>
              <c:f>(Sheet1!$A$2:$A$4,Sheet1!$A$7:$A$18,Sheet1!$A$20:$A$22,Sheet1!$A$24:$A$28)</c:f>
              <c:strCache>
                <c:ptCount val="23"/>
                <c:pt idx="0">
                  <c:v>House 1</c:v>
                </c:pt>
                <c:pt idx="1">
                  <c:v>House 1 (Pref.)</c:v>
                </c:pt>
                <c:pt idx="2">
                  <c:v>House 2</c:v>
                </c:pt>
                <c:pt idx="3">
                  <c:v>House 5</c:v>
                </c:pt>
                <c:pt idx="4">
                  <c:v>House 6</c:v>
                </c:pt>
                <c:pt idx="5">
                  <c:v>House 6 (Frags)</c:v>
                </c:pt>
                <c:pt idx="6">
                  <c:v>House 6 (Pref.)</c:v>
                </c:pt>
                <c:pt idx="7">
                  <c:v>House 7</c:v>
                </c:pt>
                <c:pt idx="8">
                  <c:v>House 8</c:v>
                </c:pt>
                <c:pt idx="9">
                  <c:v>House 9</c:v>
                </c:pt>
                <c:pt idx="10">
                  <c:v>House 10</c:v>
                </c:pt>
                <c:pt idx="11">
                  <c:v>House 11</c:v>
                </c:pt>
                <c:pt idx="12">
                  <c:v>House 12</c:v>
                </c:pt>
                <c:pt idx="13">
                  <c:v>House 13</c:v>
                </c:pt>
                <c:pt idx="14">
                  <c:v>House 13 (Pref.)</c:v>
                </c:pt>
                <c:pt idx="15">
                  <c:v>House 15</c:v>
                </c:pt>
                <c:pt idx="16">
                  <c:v>House 15 (Pref.)</c:v>
                </c:pt>
                <c:pt idx="17">
                  <c:v>House 16</c:v>
                </c:pt>
                <c:pt idx="18">
                  <c:v>Backdirt</c:v>
                </c:pt>
                <c:pt idx="19">
                  <c:v>Outside F241</c:v>
                </c:pt>
                <c:pt idx="20">
                  <c:v>Outside F338</c:v>
                </c:pt>
                <c:pt idx="21">
                  <c:v>Outside F360</c:v>
                </c:pt>
                <c:pt idx="22">
                  <c:v>Outside F375</c:v>
                </c:pt>
              </c:strCache>
              <c:extLst/>
            </c:strRef>
          </c:cat>
          <c:val>
            <c:numRef>
              <c:f>(Sheet1!$B$2:$B$4,Sheet1!$B$7:$B$18,Sheet1!$B$20:$B$22,Sheet1!$B$24:$B$28)</c:f>
              <c:numCache>
                <c:formatCode>General</c:formatCode>
                <c:ptCount val="23"/>
                <c:pt idx="0">
                  <c:v>1</c:v>
                </c:pt>
                <c:pt idx="1">
                  <c:v>1</c:v>
                </c:pt>
                <c:pt idx="2">
                  <c:v>6</c:v>
                </c:pt>
                <c:pt idx="3">
                  <c:v>2</c:v>
                </c:pt>
                <c:pt idx="4">
                  <c:v>1</c:v>
                </c:pt>
                <c:pt idx="5">
                  <c:v>2</c:v>
                </c:pt>
                <c:pt idx="6">
                  <c:v>3</c:v>
                </c:pt>
                <c:pt idx="7">
                  <c:v>1</c:v>
                </c:pt>
                <c:pt idx="8">
                  <c:v>1</c:v>
                </c:pt>
                <c:pt idx="9">
                  <c:v>1</c:v>
                </c:pt>
                <c:pt idx="10">
                  <c:v>1</c:v>
                </c:pt>
                <c:pt idx="11">
                  <c:v>5</c:v>
                </c:pt>
                <c:pt idx="12">
                  <c:v>3</c:v>
                </c:pt>
                <c:pt idx="13">
                  <c:v>1</c:v>
                </c:pt>
                <c:pt idx="14">
                  <c:v>2</c:v>
                </c:pt>
                <c:pt idx="15">
                  <c:v>1</c:v>
                </c:pt>
                <c:pt idx="16">
                  <c:v>1</c:v>
                </c:pt>
                <c:pt idx="17">
                  <c:v>3</c:v>
                </c:pt>
                <c:pt idx="18">
                  <c:v>1</c:v>
                </c:pt>
                <c:pt idx="19">
                  <c:v>1</c:v>
                </c:pt>
                <c:pt idx="20">
                  <c:v>2</c:v>
                </c:pt>
                <c:pt idx="21">
                  <c:v>1</c:v>
                </c:pt>
                <c:pt idx="22">
                  <c:v>1</c:v>
                </c:pt>
              </c:numCache>
              <c:extLst/>
            </c:numRef>
          </c:val>
          <c:extLst>
            <c:ext xmlns:c16="http://schemas.microsoft.com/office/drawing/2014/chart" uri="{C3380CC4-5D6E-409C-BE32-E72D297353CC}">
              <c16:uniqueId val="{00000000-1156-4424-A7CD-E3A498260BB0}"/>
            </c:ext>
          </c:extLst>
        </c:ser>
        <c:dLbls>
          <c:showLegendKey val="0"/>
          <c:showVal val="0"/>
          <c:showCatName val="0"/>
          <c:showSerName val="0"/>
          <c:showPercent val="0"/>
          <c:showBubbleSize val="0"/>
        </c:dLbls>
        <c:gapWidth val="199"/>
        <c:axId val="734734984"/>
        <c:axId val="734735312"/>
      </c:barChart>
      <c:catAx>
        <c:axId val="73473498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0"/>
          <a:lstStyle/>
          <a:p>
            <a:pPr>
              <a:defRPr sz="2500" b="1" i="0" u="none" strike="noStrike" kern="1200" cap="none" spc="0" normalizeH="0" baseline="0">
                <a:solidFill>
                  <a:schemeClr val="tx1">
                    <a:lumMod val="65000"/>
                    <a:lumOff val="35000"/>
                  </a:schemeClr>
                </a:solidFill>
                <a:latin typeface="+mn-lt"/>
                <a:ea typeface="+mn-ea"/>
                <a:cs typeface="+mn-cs"/>
              </a:defRPr>
            </a:pPr>
            <a:endParaRPr lang="en-US"/>
          </a:p>
        </c:txPr>
        <c:crossAx val="734735312"/>
        <c:crosses val="autoZero"/>
        <c:auto val="1"/>
        <c:lblAlgn val="ctr"/>
        <c:lblOffset val="100"/>
        <c:noMultiLvlLbl val="0"/>
      </c:catAx>
      <c:valAx>
        <c:axId val="734735312"/>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500" b="0" i="0" u="none" strike="noStrike" kern="1200" baseline="0">
                <a:solidFill>
                  <a:schemeClr val="tx1">
                    <a:lumMod val="65000"/>
                    <a:lumOff val="35000"/>
                  </a:schemeClr>
                </a:solidFill>
                <a:latin typeface="+mn-lt"/>
                <a:ea typeface="+mn-ea"/>
                <a:cs typeface="+mn-cs"/>
              </a:defRPr>
            </a:pPr>
            <a:endParaRPr lang="en-US"/>
          </a:p>
        </c:txPr>
        <c:crossAx val="7347349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76200">
      <a:solidFill>
        <a:srgbClr val="4E2582"/>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Sheet1!$O$1</c:f>
              <c:strCache>
                <c:ptCount val="1"/>
                <c:pt idx="0">
                  <c:v>Quantity</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986-4C03-A439-F6C153CDE02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986-4C03-A439-F6C153CDE02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986-4C03-A439-F6C153CDE02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986-4C03-A439-F6C153CDE028}"/>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986-4C03-A439-F6C153CDE028}"/>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F986-4C03-A439-F6C153CDE028}"/>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F986-4C03-A439-F6C153CDE028}"/>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F986-4C03-A439-F6C153CDE028}"/>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F986-4C03-A439-F6C153CDE028}"/>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F986-4C03-A439-F6C153CDE028}"/>
              </c:ext>
            </c:extLst>
          </c:dPt>
          <c:cat>
            <c:strRef>
              <c:f>Sheet1!$N$2:$N$11</c:f>
              <c:strCache>
                <c:ptCount val="10"/>
                <c:pt idx="0">
                  <c:v>Schist</c:v>
                </c:pt>
                <c:pt idx="1">
                  <c:v>Basalt</c:v>
                </c:pt>
                <c:pt idx="2">
                  <c:v>Serpentinite</c:v>
                </c:pt>
                <c:pt idx="3">
                  <c:v>Gabbro</c:v>
                </c:pt>
                <c:pt idx="4">
                  <c:v>Diorite</c:v>
                </c:pt>
                <c:pt idx="5">
                  <c:v>Quartz Mica Schist</c:v>
                </c:pt>
                <c:pt idx="6">
                  <c:v>Biotite Granite</c:v>
                </c:pt>
                <c:pt idx="7">
                  <c:v>Slate</c:v>
                </c:pt>
                <c:pt idx="8">
                  <c:v>Green Slate</c:v>
                </c:pt>
                <c:pt idx="9">
                  <c:v>Banded Slate</c:v>
                </c:pt>
              </c:strCache>
            </c:strRef>
          </c:cat>
          <c:val>
            <c:numRef>
              <c:f>Sheet1!$O$2:$O$11</c:f>
              <c:numCache>
                <c:formatCode>General</c:formatCode>
                <c:ptCount val="10"/>
                <c:pt idx="0">
                  <c:v>12</c:v>
                </c:pt>
                <c:pt idx="1">
                  <c:v>15</c:v>
                </c:pt>
                <c:pt idx="2">
                  <c:v>1</c:v>
                </c:pt>
                <c:pt idx="3">
                  <c:v>2</c:v>
                </c:pt>
                <c:pt idx="4">
                  <c:v>1</c:v>
                </c:pt>
                <c:pt idx="5">
                  <c:v>1</c:v>
                </c:pt>
                <c:pt idx="6">
                  <c:v>1</c:v>
                </c:pt>
                <c:pt idx="7">
                  <c:v>2</c:v>
                </c:pt>
                <c:pt idx="8">
                  <c:v>1</c:v>
                </c:pt>
                <c:pt idx="9">
                  <c:v>1</c:v>
                </c:pt>
              </c:numCache>
            </c:numRef>
          </c:val>
          <c:extLst>
            <c:ext xmlns:c16="http://schemas.microsoft.com/office/drawing/2014/chart" uri="{C3380CC4-5D6E-409C-BE32-E72D297353CC}">
              <c16:uniqueId val="{00000014-F986-4C03-A439-F6C153CDE028}"/>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76200">
      <a:solidFill>
        <a:srgbClr val="4E2582"/>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3647C39F-0F79-BB48-A660-67B267091A9B}" type="datetimeFigureOut">
              <a:rPr lang="en-US" smtClean="0"/>
              <a:t>8/15/2022</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F2FFA26F-AEB4-E14A-ADF4-B9D773C1BDA1}" type="slidenum">
              <a:rPr lang="en-US" smtClean="0"/>
              <a:t>‹#›</a:t>
            </a:fld>
            <a:endParaRPr lang="en-US"/>
          </a:p>
        </p:txBody>
      </p:sp>
    </p:spTree>
    <p:extLst>
      <p:ext uri="{BB962C8B-B14F-4D97-AF65-F5344CB8AC3E}">
        <p14:creationId xmlns:p14="http://schemas.microsoft.com/office/powerpoint/2010/main" val="3072594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FFA26F-AEB4-E14A-ADF4-B9D773C1BDA1}" type="slidenum">
              <a:rPr lang="en-US" smtClean="0"/>
              <a:t>1</a:t>
            </a:fld>
            <a:endParaRPr lang="en-US"/>
          </a:p>
        </p:txBody>
      </p:sp>
    </p:spTree>
    <p:extLst>
      <p:ext uri="{BB962C8B-B14F-4D97-AF65-F5344CB8AC3E}">
        <p14:creationId xmlns:p14="http://schemas.microsoft.com/office/powerpoint/2010/main" val="3231246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1" y="8947790"/>
            <a:ext cx="43525440" cy="6174106"/>
          </a:xfrm>
          <a:prstGeom prst="rect">
            <a:avLst/>
          </a:prstGeom>
        </p:spPr>
        <p:txBody>
          <a:bodyPr lIns="438912" tIns="219456" rIns="438912" bIns="219456"/>
          <a:lstStyle/>
          <a:p>
            <a:r>
              <a:rPr lang="en-US"/>
              <a:t>Click to edit Master title style</a:t>
            </a:r>
          </a:p>
        </p:txBody>
      </p:sp>
      <p:sp>
        <p:nvSpPr>
          <p:cNvPr id="3" name="Subtitle 2"/>
          <p:cNvSpPr>
            <a:spLocks noGrp="1"/>
          </p:cNvSpPr>
          <p:nvPr>
            <p:ph type="subTitle" idx="1"/>
          </p:nvPr>
        </p:nvSpPr>
        <p:spPr>
          <a:xfrm>
            <a:off x="7680961" y="16322040"/>
            <a:ext cx="35844481" cy="7360920"/>
          </a:xfrm>
          <a:prstGeom prst="rect">
            <a:avLst/>
          </a:prstGeom>
        </p:spPr>
        <p:txBody>
          <a:bodyPr lIns="438912" tIns="219456" rIns="438912" bIns="219456"/>
          <a:lstStyle>
            <a:lvl1pPr marL="0" indent="0" algn="ctr">
              <a:buNone/>
              <a:defRPr/>
            </a:lvl1pPr>
            <a:lvl2pPr marL="2305948" indent="0" algn="ctr">
              <a:buNone/>
              <a:defRPr/>
            </a:lvl2pPr>
            <a:lvl3pPr marL="4611895" indent="0" algn="ctr">
              <a:buNone/>
              <a:defRPr/>
            </a:lvl3pPr>
            <a:lvl4pPr marL="6917842" indent="0" algn="ctr">
              <a:buNone/>
              <a:defRPr/>
            </a:lvl4pPr>
            <a:lvl5pPr marL="9223789" indent="0" algn="ctr">
              <a:buNone/>
              <a:defRPr/>
            </a:lvl5pPr>
            <a:lvl6pPr marL="11529737" indent="0" algn="ctr">
              <a:buNone/>
              <a:defRPr/>
            </a:lvl6pPr>
            <a:lvl7pPr marL="13835685" indent="0" algn="ctr">
              <a:buNone/>
              <a:defRPr/>
            </a:lvl7pPr>
            <a:lvl8pPr marL="16141630" indent="0" algn="ctr">
              <a:buNone/>
              <a:defRPr/>
            </a:lvl8pPr>
            <a:lvl9pPr marL="18447579" indent="0" algn="ctr">
              <a:buNone/>
              <a:defRPr/>
            </a:lvl9pPr>
          </a:lstStyle>
          <a:p>
            <a:r>
              <a:rPr lang="en-US"/>
              <a:t>Click to edit Master subtitle style</a:t>
            </a:r>
          </a:p>
        </p:txBody>
      </p:sp>
    </p:spTree>
    <p:extLst>
      <p:ext uri="{BB962C8B-B14F-4D97-AF65-F5344CB8AC3E}">
        <p14:creationId xmlns:p14="http://schemas.microsoft.com/office/powerpoint/2010/main" val="2000777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60321" y="1153480"/>
            <a:ext cx="46085761" cy="4800600"/>
          </a:xfrm>
          <a:prstGeom prst="rect">
            <a:avLst/>
          </a:prstGeom>
        </p:spPr>
        <p:txBody>
          <a:bodyPr lIns="438912" tIns="219456" rIns="438912" bIns="219456"/>
          <a:lstStyle/>
          <a:p>
            <a:r>
              <a:rPr lang="en-US"/>
              <a:t>Click to edit Master title style</a:t>
            </a:r>
          </a:p>
        </p:txBody>
      </p:sp>
      <p:sp>
        <p:nvSpPr>
          <p:cNvPr id="3" name="Vertical Text Placeholder 2"/>
          <p:cNvSpPr>
            <a:spLocks noGrp="1"/>
          </p:cNvSpPr>
          <p:nvPr>
            <p:ph type="body" orient="vert" idx="1"/>
          </p:nvPr>
        </p:nvSpPr>
        <p:spPr>
          <a:xfrm>
            <a:off x="2560321" y="6720843"/>
            <a:ext cx="46085761" cy="19009044"/>
          </a:xfrm>
          <a:prstGeom prst="rect">
            <a:avLst/>
          </a:prstGeom>
        </p:spPr>
        <p:txBody>
          <a:bodyPr vert="eaVert" lIns="438912" tIns="219456" rIns="438912" bIns="219456"/>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96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3" y="1153484"/>
            <a:ext cx="11521440" cy="24576406"/>
          </a:xfrm>
          <a:prstGeom prst="rect">
            <a:avLst/>
          </a:prstGeom>
        </p:spPr>
        <p:txBody>
          <a:bodyPr vert="eaVert" lIns="438912" tIns="219456" rIns="438912" bIns="219456"/>
          <a:lstStyle/>
          <a:p>
            <a:r>
              <a:rPr lang="en-US"/>
              <a:t>Click to edit Master title style</a:t>
            </a:r>
          </a:p>
        </p:txBody>
      </p:sp>
      <p:sp>
        <p:nvSpPr>
          <p:cNvPr id="3" name="Vertical Text Placeholder 2"/>
          <p:cNvSpPr>
            <a:spLocks noGrp="1"/>
          </p:cNvSpPr>
          <p:nvPr>
            <p:ph type="body" orient="vert" idx="1"/>
          </p:nvPr>
        </p:nvSpPr>
        <p:spPr>
          <a:xfrm>
            <a:off x="2560320" y="1153484"/>
            <a:ext cx="33710880" cy="24576406"/>
          </a:xfrm>
          <a:prstGeom prst="rect">
            <a:avLst/>
          </a:prstGeom>
        </p:spPr>
        <p:txBody>
          <a:bodyPr vert="eaVert" lIns="438912" tIns="219456" rIns="438912" bIns="219456"/>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1588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60321" y="1153480"/>
            <a:ext cx="46085761" cy="4800600"/>
          </a:xfrm>
          <a:prstGeom prst="rect">
            <a:avLst/>
          </a:prstGeom>
        </p:spPr>
        <p:txBody>
          <a:bodyPr lIns="438912" tIns="219456" rIns="438912" bIns="219456"/>
          <a:lstStyle/>
          <a:p>
            <a:r>
              <a:rPr lang="en-US"/>
              <a:t>Click to edit Master title style</a:t>
            </a:r>
          </a:p>
        </p:txBody>
      </p:sp>
      <p:sp>
        <p:nvSpPr>
          <p:cNvPr id="3" name="Content Placeholder 2"/>
          <p:cNvSpPr>
            <a:spLocks noGrp="1"/>
          </p:cNvSpPr>
          <p:nvPr>
            <p:ph idx="1"/>
          </p:nvPr>
        </p:nvSpPr>
        <p:spPr>
          <a:xfrm>
            <a:off x="2560321" y="6720843"/>
            <a:ext cx="46085761" cy="19009044"/>
          </a:xfrm>
          <a:prstGeom prst="rect">
            <a:avLst/>
          </a:prstGeom>
        </p:spPr>
        <p:txBody>
          <a:bodyPr lIns="438912" tIns="219456" rIns="438912" bIns="219456"/>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4400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2" y="18508984"/>
            <a:ext cx="43525440" cy="5720715"/>
          </a:xfrm>
          <a:prstGeom prst="rect">
            <a:avLst/>
          </a:prstGeom>
        </p:spPr>
        <p:txBody>
          <a:bodyPr lIns="438912" tIns="219456" rIns="438912" bIns="219456" anchor="t"/>
          <a:lstStyle>
            <a:lvl1pPr algn="l">
              <a:defRPr sz="20174" b="1" cap="all"/>
            </a:lvl1pPr>
          </a:lstStyle>
          <a:p>
            <a:r>
              <a:rPr lang="en-US"/>
              <a:t>Click to edit Master title style</a:t>
            </a:r>
          </a:p>
        </p:txBody>
      </p:sp>
      <p:sp>
        <p:nvSpPr>
          <p:cNvPr id="3" name="Text Placeholder 2"/>
          <p:cNvSpPr>
            <a:spLocks noGrp="1"/>
          </p:cNvSpPr>
          <p:nvPr>
            <p:ph type="body" idx="1"/>
          </p:nvPr>
        </p:nvSpPr>
        <p:spPr>
          <a:xfrm>
            <a:off x="4044952" y="12208198"/>
            <a:ext cx="43525440" cy="6300786"/>
          </a:xfrm>
          <a:prstGeom prst="rect">
            <a:avLst/>
          </a:prstGeom>
        </p:spPr>
        <p:txBody>
          <a:bodyPr lIns="438912" tIns="219456" rIns="438912" bIns="219456" anchor="b"/>
          <a:lstStyle>
            <a:lvl1pPr marL="0" indent="0">
              <a:buNone/>
              <a:defRPr sz="10086"/>
            </a:lvl1pPr>
            <a:lvl2pPr marL="2305948" indent="0">
              <a:buNone/>
              <a:defRPr sz="9037"/>
            </a:lvl2pPr>
            <a:lvl3pPr marL="4611895" indent="0">
              <a:buNone/>
              <a:defRPr sz="8090"/>
            </a:lvl3pPr>
            <a:lvl4pPr marL="6917842" indent="0">
              <a:buNone/>
              <a:defRPr sz="7042"/>
            </a:lvl4pPr>
            <a:lvl5pPr marL="9223789" indent="0">
              <a:buNone/>
              <a:defRPr sz="7042"/>
            </a:lvl5pPr>
            <a:lvl6pPr marL="11529737" indent="0">
              <a:buNone/>
              <a:defRPr sz="7042"/>
            </a:lvl6pPr>
            <a:lvl7pPr marL="13835685" indent="0">
              <a:buNone/>
              <a:defRPr sz="7042"/>
            </a:lvl7pPr>
            <a:lvl8pPr marL="16141630" indent="0">
              <a:buNone/>
              <a:defRPr sz="7042"/>
            </a:lvl8pPr>
            <a:lvl9pPr marL="18447579" indent="0">
              <a:buNone/>
              <a:defRPr sz="7042"/>
            </a:lvl9pPr>
          </a:lstStyle>
          <a:p>
            <a:pPr lvl="0"/>
            <a:r>
              <a:rPr lang="en-US"/>
              <a:t>Click to edit Master text styles</a:t>
            </a:r>
          </a:p>
        </p:txBody>
      </p:sp>
    </p:spTree>
    <p:extLst>
      <p:ext uri="{BB962C8B-B14F-4D97-AF65-F5344CB8AC3E}">
        <p14:creationId xmlns:p14="http://schemas.microsoft.com/office/powerpoint/2010/main" val="277400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60321" y="1153480"/>
            <a:ext cx="46085761" cy="4800600"/>
          </a:xfrm>
          <a:prstGeom prst="rect">
            <a:avLst/>
          </a:prstGeom>
        </p:spPr>
        <p:txBody>
          <a:bodyPr lIns="438912" tIns="219456" rIns="438912" bIns="219456"/>
          <a:lstStyle/>
          <a:p>
            <a:r>
              <a:rPr lang="en-US"/>
              <a:t>Click to edit Master title style</a:t>
            </a:r>
          </a:p>
        </p:txBody>
      </p:sp>
      <p:sp>
        <p:nvSpPr>
          <p:cNvPr id="3" name="Content Placeholder 2"/>
          <p:cNvSpPr>
            <a:spLocks noGrp="1"/>
          </p:cNvSpPr>
          <p:nvPr>
            <p:ph sz="half" idx="1"/>
          </p:nvPr>
        </p:nvSpPr>
        <p:spPr>
          <a:xfrm>
            <a:off x="2560323" y="6720843"/>
            <a:ext cx="22616160" cy="19009044"/>
          </a:xfrm>
          <a:prstGeom prst="rect">
            <a:avLst/>
          </a:prstGeom>
        </p:spPr>
        <p:txBody>
          <a:bodyPr lIns="438912" tIns="219456" rIns="438912" bIns="219456"/>
          <a:lstStyle>
            <a:lvl1pPr>
              <a:defRPr sz="14080"/>
            </a:lvl1pPr>
            <a:lvl2pPr>
              <a:defRPr sz="12085"/>
            </a:lvl2pPr>
            <a:lvl3pPr>
              <a:defRPr sz="10086"/>
            </a:lvl3pPr>
            <a:lvl4pPr>
              <a:defRPr sz="9037"/>
            </a:lvl4pPr>
            <a:lvl5pPr>
              <a:defRPr sz="9037"/>
            </a:lvl5pPr>
            <a:lvl6pPr>
              <a:defRPr sz="9037"/>
            </a:lvl6pPr>
            <a:lvl7pPr>
              <a:defRPr sz="9037"/>
            </a:lvl7pPr>
            <a:lvl8pPr>
              <a:defRPr sz="9037"/>
            </a:lvl8pPr>
            <a:lvl9pPr>
              <a:defRPr sz="903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029921" y="6720843"/>
            <a:ext cx="22616160" cy="19009044"/>
          </a:xfrm>
          <a:prstGeom prst="rect">
            <a:avLst/>
          </a:prstGeom>
        </p:spPr>
        <p:txBody>
          <a:bodyPr lIns="438912" tIns="219456" rIns="438912" bIns="219456"/>
          <a:lstStyle>
            <a:lvl1pPr>
              <a:defRPr sz="14080"/>
            </a:lvl1pPr>
            <a:lvl2pPr>
              <a:defRPr sz="12085"/>
            </a:lvl2pPr>
            <a:lvl3pPr>
              <a:defRPr sz="10086"/>
            </a:lvl3pPr>
            <a:lvl4pPr>
              <a:defRPr sz="9037"/>
            </a:lvl4pPr>
            <a:lvl5pPr>
              <a:defRPr sz="9037"/>
            </a:lvl5pPr>
            <a:lvl6pPr>
              <a:defRPr sz="9037"/>
            </a:lvl6pPr>
            <a:lvl7pPr>
              <a:defRPr sz="9037"/>
            </a:lvl7pPr>
            <a:lvl8pPr>
              <a:defRPr sz="9037"/>
            </a:lvl8pPr>
            <a:lvl9pPr>
              <a:defRPr sz="903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73768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1" y="1153480"/>
            <a:ext cx="46085761" cy="4800600"/>
          </a:xfrm>
          <a:prstGeom prst="rect">
            <a:avLst/>
          </a:prstGeom>
        </p:spPr>
        <p:txBody>
          <a:bodyPr lIns="438912" tIns="219456" rIns="438912" bIns="219456"/>
          <a:lstStyle>
            <a:lvl1pPr>
              <a:defRPr/>
            </a:lvl1pPr>
          </a:lstStyle>
          <a:p>
            <a:r>
              <a:rPr lang="en-US"/>
              <a:t>Click to edit Master title style</a:t>
            </a:r>
          </a:p>
        </p:txBody>
      </p:sp>
      <p:sp>
        <p:nvSpPr>
          <p:cNvPr id="3" name="Text Placeholder 2"/>
          <p:cNvSpPr>
            <a:spLocks noGrp="1"/>
          </p:cNvSpPr>
          <p:nvPr>
            <p:ph type="body" idx="1"/>
          </p:nvPr>
        </p:nvSpPr>
        <p:spPr>
          <a:xfrm>
            <a:off x="2560325" y="6447477"/>
            <a:ext cx="22625052" cy="2687000"/>
          </a:xfrm>
          <a:prstGeom prst="rect">
            <a:avLst/>
          </a:prstGeom>
        </p:spPr>
        <p:txBody>
          <a:bodyPr lIns="438912" tIns="219456" rIns="438912" bIns="219456" anchor="b"/>
          <a:lstStyle>
            <a:lvl1pPr marL="0" indent="0">
              <a:buNone/>
              <a:defRPr sz="12085" b="1"/>
            </a:lvl1pPr>
            <a:lvl2pPr marL="2305948" indent="0">
              <a:buNone/>
              <a:defRPr sz="10086" b="1"/>
            </a:lvl2pPr>
            <a:lvl3pPr marL="4611895" indent="0">
              <a:buNone/>
              <a:defRPr sz="9037" b="1"/>
            </a:lvl3pPr>
            <a:lvl4pPr marL="6917842" indent="0">
              <a:buNone/>
              <a:defRPr sz="8090" b="1"/>
            </a:lvl4pPr>
            <a:lvl5pPr marL="9223789" indent="0">
              <a:buNone/>
              <a:defRPr sz="8090" b="1"/>
            </a:lvl5pPr>
            <a:lvl6pPr marL="11529737" indent="0">
              <a:buNone/>
              <a:defRPr sz="8090" b="1"/>
            </a:lvl6pPr>
            <a:lvl7pPr marL="13835685" indent="0">
              <a:buNone/>
              <a:defRPr sz="8090" b="1"/>
            </a:lvl7pPr>
            <a:lvl8pPr marL="16141630" indent="0">
              <a:buNone/>
              <a:defRPr sz="8090" b="1"/>
            </a:lvl8pPr>
            <a:lvl9pPr marL="18447579" indent="0">
              <a:buNone/>
              <a:defRPr sz="8090" b="1"/>
            </a:lvl9pPr>
          </a:lstStyle>
          <a:p>
            <a:pPr lvl="0"/>
            <a:r>
              <a:rPr lang="en-US"/>
              <a:t>Click to edit Master text styles</a:t>
            </a:r>
          </a:p>
        </p:txBody>
      </p:sp>
      <p:sp>
        <p:nvSpPr>
          <p:cNvPr id="4" name="Content Placeholder 3"/>
          <p:cNvSpPr>
            <a:spLocks noGrp="1"/>
          </p:cNvSpPr>
          <p:nvPr>
            <p:ph sz="half" idx="2"/>
          </p:nvPr>
        </p:nvSpPr>
        <p:spPr>
          <a:xfrm>
            <a:off x="2560325" y="9134477"/>
            <a:ext cx="22625052" cy="16595410"/>
          </a:xfrm>
          <a:prstGeom prst="rect">
            <a:avLst/>
          </a:prstGeom>
        </p:spPr>
        <p:txBody>
          <a:bodyPr lIns="438912" tIns="219456" rIns="438912" bIns="219456"/>
          <a:lstStyle>
            <a:lvl1pPr>
              <a:defRPr sz="12085"/>
            </a:lvl1pPr>
            <a:lvl2pPr>
              <a:defRPr sz="10086"/>
            </a:lvl2pPr>
            <a:lvl3pPr>
              <a:defRPr sz="9037"/>
            </a:lvl3pPr>
            <a:lvl4pPr>
              <a:defRPr sz="8090"/>
            </a:lvl4pPr>
            <a:lvl5pPr>
              <a:defRPr sz="8090"/>
            </a:lvl5pPr>
            <a:lvl6pPr>
              <a:defRPr sz="8090"/>
            </a:lvl6pPr>
            <a:lvl7pPr>
              <a:defRPr sz="8090"/>
            </a:lvl7pPr>
            <a:lvl8pPr>
              <a:defRPr sz="8090"/>
            </a:lvl8pPr>
            <a:lvl9pPr>
              <a:defRPr sz="80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6" y="6447477"/>
            <a:ext cx="22633941" cy="2687000"/>
          </a:xfrm>
          <a:prstGeom prst="rect">
            <a:avLst/>
          </a:prstGeom>
        </p:spPr>
        <p:txBody>
          <a:bodyPr lIns="438912" tIns="219456" rIns="438912" bIns="219456" anchor="b"/>
          <a:lstStyle>
            <a:lvl1pPr marL="0" indent="0">
              <a:buNone/>
              <a:defRPr sz="12085" b="1"/>
            </a:lvl1pPr>
            <a:lvl2pPr marL="2305948" indent="0">
              <a:buNone/>
              <a:defRPr sz="10086" b="1"/>
            </a:lvl2pPr>
            <a:lvl3pPr marL="4611895" indent="0">
              <a:buNone/>
              <a:defRPr sz="9037" b="1"/>
            </a:lvl3pPr>
            <a:lvl4pPr marL="6917842" indent="0">
              <a:buNone/>
              <a:defRPr sz="8090" b="1"/>
            </a:lvl4pPr>
            <a:lvl5pPr marL="9223789" indent="0">
              <a:buNone/>
              <a:defRPr sz="8090" b="1"/>
            </a:lvl5pPr>
            <a:lvl6pPr marL="11529737" indent="0">
              <a:buNone/>
              <a:defRPr sz="8090" b="1"/>
            </a:lvl6pPr>
            <a:lvl7pPr marL="13835685" indent="0">
              <a:buNone/>
              <a:defRPr sz="8090" b="1"/>
            </a:lvl7pPr>
            <a:lvl8pPr marL="16141630" indent="0">
              <a:buNone/>
              <a:defRPr sz="8090" b="1"/>
            </a:lvl8pPr>
            <a:lvl9pPr marL="18447579" indent="0">
              <a:buNone/>
              <a:defRPr sz="8090" b="1"/>
            </a:lvl9pPr>
          </a:lstStyle>
          <a:p>
            <a:pPr lvl="0"/>
            <a:r>
              <a:rPr lang="en-US"/>
              <a:t>Click to edit Master text styles</a:t>
            </a:r>
          </a:p>
        </p:txBody>
      </p:sp>
      <p:sp>
        <p:nvSpPr>
          <p:cNvPr id="6" name="Content Placeholder 5"/>
          <p:cNvSpPr>
            <a:spLocks noGrp="1"/>
          </p:cNvSpPr>
          <p:nvPr>
            <p:ph sz="quarter" idx="4"/>
          </p:nvPr>
        </p:nvSpPr>
        <p:spPr>
          <a:xfrm>
            <a:off x="26012146" y="9134477"/>
            <a:ext cx="22633941" cy="16595410"/>
          </a:xfrm>
          <a:prstGeom prst="rect">
            <a:avLst/>
          </a:prstGeom>
        </p:spPr>
        <p:txBody>
          <a:bodyPr lIns="438912" tIns="219456" rIns="438912" bIns="219456"/>
          <a:lstStyle>
            <a:lvl1pPr>
              <a:defRPr sz="12085"/>
            </a:lvl1pPr>
            <a:lvl2pPr>
              <a:defRPr sz="10086"/>
            </a:lvl2pPr>
            <a:lvl3pPr>
              <a:defRPr sz="9037"/>
            </a:lvl3pPr>
            <a:lvl4pPr>
              <a:defRPr sz="8090"/>
            </a:lvl4pPr>
            <a:lvl5pPr>
              <a:defRPr sz="8090"/>
            </a:lvl5pPr>
            <a:lvl6pPr>
              <a:defRPr sz="8090"/>
            </a:lvl6pPr>
            <a:lvl7pPr>
              <a:defRPr sz="8090"/>
            </a:lvl7pPr>
            <a:lvl8pPr>
              <a:defRPr sz="8090"/>
            </a:lvl8pPr>
            <a:lvl9pPr>
              <a:defRPr sz="80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47485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60321" y="1153480"/>
            <a:ext cx="46085761" cy="4800600"/>
          </a:xfrm>
          <a:prstGeom prst="rect">
            <a:avLst/>
          </a:prstGeom>
        </p:spPr>
        <p:txBody>
          <a:bodyPr lIns="438912" tIns="219456" rIns="438912" bIns="219456"/>
          <a:lstStyle/>
          <a:p>
            <a:r>
              <a:rPr lang="en-US"/>
              <a:t>Click to edit Master title style</a:t>
            </a:r>
          </a:p>
        </p:txBody>
      </p:sp>
    </p:spTree>
    <p:extLst>
      <p:ext uri="{BB962C8B-B14F-4D97-AF65-F5344CB8AC3E}">
        <p14:creationId xmlns:p14="http://schemas.microsoft.com/office/powerpoint/2010/main" val="1299265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367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6" y="1146810"/>
            <a:ext cx="16846551" cy="4880610"/>
          </a:xfrm>
          <a:prstGeom prst="rect">
            <a:avLst/>
          </a:prstGeom>
        </p:spPr>
        <p:txBody>
          <a:bodyPr lIns="438912" tIns="219456" rIns="438912" bIns="219456" anchor="b"/>
          <a:lstStyle>
            <a:lvl1pPr algn="l">
              <a:defRPr sz="10086" b="1"/>
            </a:lvl1pPr>
          </a:lstStyle>
          <a:p>
            <a:r>
              <a:rPr lang="en-US"/>
              <a:t>Click to edit Master title style</a:t>
            </a:r>
          </a:p>
        </p:txBody>
      </p:sp>
      <p:sp>
        <p:nvSpPr>
          <p:cNvPr id="3" name="Content Placeholder 2"/>
          <p:cNvSpPr>
            <a:spLocks noGrp="1"/>
          </p:cNvSpPr>
          <p:nvPr>
            <p:ph idx="1"/>
          </p:nvPr>
        </p:nvSpPr>
        <p:spPr>
          <a:xfrm>
            <a:off x="20020280" y="1146814"/>
            <a:ext cx="28625800" cy="24583074"/>
          </a:xfrm>
          <a:prstGeom prst="rect">
            <a:avLst/>
          </a:prstGeom>
        </p:spPr>
        <p:txBody>
          <a:bodyPr lIns="438912" tIns="219456" rIns="438912" bIns="219456"/>
          <a:lstStyle>
            <a:lvl1pPr>
              <a:defRPr sz="16182"/>
            </a:lvl1pPr>
            <a:lvl2pPr>
              <a:defRPr sz="14080"/>
            </a:lvl2pPr>
            <a:lvl3pPr>
              <a:defRPr sz="12085"/>
            </a:lvl3pPr>
            <a:lvl4pPr>
              <a:defRPr sz="10086"/>
            </a:lvl4pPr>
            <a:lvl5pPr>
              <a:defRPr sz="10086"/>
            </a:lvl5pPr>
            <a:lvl6pPr>
              <a:defRPr sz="10086"/>
            </a:lvl6pPr>
            <a:lvl7pPr>
              <a:defRPr sz="10086"/>
            </a:lvl7pPr>
            <a:lvl8pPr>
              <a:defRPr sz="10086"/>
            </a:lvl8pPr>
            <a:lvl9pPr>
              <a:defRPr sz="10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6" y="6027426"/>
            <a:ext cx="16846551" cy="19702465"/>
          </a:xfrm>
          <a:prstGeom prst="rect">
            <a:avLst/>
          </a:prstGeom>
        </p:spPr>
        <p:txBody>
          <a:bodyPr lIns="438912" tIns="219456" rIns="438912" bIns="219456"/>
          <a:lstStyle>
            <a:lvl1pPr marL="0" indent="0">
              <a:buNone/>
              <a:defRPr sz="7042"/>
            </a:lvl1pPr>
            <a:lvl2pPr marL="2305948" indent="0">
              <a:buNone/>
              <a:defRPr sz="6095"/>
            </a:lvl2pPr>
            <a:lvl3pPr marL="4611895" indent="0">
              <a:buNone/>
              <a:defRPr sz="5044"/>
            </a:lvl3pPr>
            <a:lvl4pPr marL="6917842" indent="0">
              <a:buNone/>
              <a:defRPr sz="4520"/>
            </a:lvl4pPr>
            <a:lvl5pPr marL="9223789" indent="0">
              <a:buNone/>
              <a:defRPr sz="4520"/>
            </a:lvl5pPr>
            <a:lvl6pPr marL="11529737" indent="0">
              <a:buNone/>
              <a:defRPr sz="4520"/>
            </a:lvl6pPr>
            <a:lvl7pPr marL="13835685" indent="0">
              <a:buNone/>
              <a:defRPr sz="4520"/>
            </a:lvl7pPr>
            <a:lvl8pPr marL="16141630" indent="0">
              <a:buNone/>
              <a:defRPr sz="4520"/>
            </a:lvl8pPr>
            <a:lvl9pPr marL="18447579" indent="0">
              <a:buNone/>
              <a:defRPr sz="4520"/>
            </a:lvl9pPr>
          </a:lstStyle>
          <a:p>
            <a:pPr lvl="0"/>
            <a:r>
              <a:rPr lang="en-US"/>
              <a:t>Click to edit Master text styles</a:t>
            </a:r>
          </a:p>
        </p:txBody>
      </p:sp>
    </p:spTree>
    <p:extLst>
      <p:ext uri="{BB962C8B-B14F-4D97-AF65-F5344CB8AC3E}">
        <p14:creationId xmlns:p14="http://schemas.microsoft.com/office/powerpoint/2010/main" val="2656341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0162521"/>
            <a:ext cx="30723840" cy="2380300"/>
          </a:xfrm>
          <a:prstGeom prst="rect">
            <a:avLst/>
          </a:prstGeom>
        </p:spPr>
        <p:txBody>
          <a:bodyPr lIns="438912" tIns="219456" rIns="438912" bIns="219456" anchor="b"/>
          <a:lstStyle>
            <a:lvl1pPr algn="l">
              <a:defRPr sz="10086" b="1"/>
            </a:lvl1pPr>
          </a:lstStyle>
          <a:p>
            <a:r>
              <a:rPr lang="en-US"/>
              <a:t>Click to edit Master title style</a:t>
            </a:r>
          </a:p>
        </p:txBody>
      </p:sp>
      <p:sp>
        <p:nvSpPr>
          <p:cNvPr id="3" name="Picture Placeholder 2"/>
          <p:cNvSpPr>
            <a:spLocks noGrp="1"/>
          </p:cNvSpPr>
          <p:nvPr>
            <p:ph type="pic" idx="1"/>
          </p:nvPr>
        </p:nvSpPr>
        <p:spPr>
          <a:xfrm>
            <a:off x="10036813" y="2573656"/>
            <a:ext cx="30723840" cy="17282160"/>
          </a:xfrm>
          <a:prstGeom prst="rect">
            <a:avLst/>
          </a:prstGeom>
        </p:spPr>
        <p:txBody>
          <a:bodyPr lIns="438912" tIns="219456" rIns="438912" bIns="219456"/>
          <a:lstStyle>
            <a:lvl1pPr marL="0" indent="0">
              <a:buNone/>
              <a:defRPr sz="16182"/>
            </a:lvl1pPr>
            <a:lvl2pPr marL="2305948" indent="0">
              <a:buNone/>
              <a:defRPr sz="14080"/>
            </a:lvl2pPr>
            <a:lvl3pPr marL="4611895" indent="0">
              <a:buNone/>
              <a:defRPr sz="12085"/>
            </a:lvl3pPr>
            <a:lvl4pPr marL="6917842" indent="0">
              <a:buNone/>
              <a:defRPr sz="10086"/>
            </a:lvl4pPr>
            <a:lvl5pPr marL="9223789" indent="0">
              <a:buNone/>
              <a:defRPr sz="10086"/>
            </a:lvl5pPr>
            <a:lvl6pPr marL="11529737" indent="0">
              <a:buNone/>
              <a:defRPr sz="10086"/>
            </a:lvl6pPr>
            <a:lvl7pPr marL="13835685" indent="0">
              <a:buNone/>
              <a:defRPr sz="10086"/>
            </a:lvl7pPr>
            <a:lvl8pPr marL="16141630" indent="0">
              <a:buNone/>
              <a:defRPr sz="10086"/>
            </a:lvl8pPr>
            <a:lvl9pPr marL="18447579" indent="0">
              <a:buNone/>
              <a:defRPr sz="10086"/>
            </a:lvl9pPr>
          </a:lstStyle>
          <a:p>
            <a:pPr lvl="0"/>
            <a:r>
              <a:rPr lang="en-US" noProof="0" dirty="0"/>
              <a:t>Click icon to add picture</a:t>
            </a:r>
          </a:p>
        </p:txBody>
      </p:sp>
      <p:sp>
        <p:nvSpPr>
          <p:cNvPr id="4" name="Text Placeholder 3"/>
          <p:cNvSpPr>
            <a:spLocks noGrp="1"/>
          </p:cNvSpPr>
          <p:nvPr>
            <p:ph type="body" sz="half" idx="2"/>
          </p:nvPr>
        </p:nvSpPr>
        <p:spPr>
          <a:xfrm>
            <a:off x="10036813" y="22542820"/>
            <a:ext cx="30723840" cy="3380420"/>
          </a:xfrm>
          <a:prstGeom prst="rect">
            <a:avLst/>
          </a:prstGeom>
        </p:spPr>
        <p:txBody>
          <a:bodyPr lIns="438912" tIns="219456" rIns="438912" bIns="219456"/>
          <a:lstStyle>
            <a:lvl1pPr marL="0" indent="0">
              <a:buNone/>
              <a:defRPr sz="7042"/>
            </a:lvl1pPr>
            <a:lvl2pPr marL="2305948" indent="0">
              <a:buNone/>
              <a:defRPr sz="6095"/>
            </a:lvl2pPr>
            <a:lvl3pPr marL="4611895" indent="0">
              <a:buNone/>
              <a:defRPr sz="5044"/>
            </a:lvl3pPr>
            <a:lvl4pPr marL="6917842" indent="0">
              <a:buNone/>
              <a:defRPr sz="4520"/>
            </a:lvl4pPr>
            <a:lvl5pPr marL="9223789" indent="0">
              <a:buNone/>
              <a:defRPr sz="4520"/>
            </a:lvl5pPr>
            <a:lvl6pPr marL="11529737" indent="0">
              <a:buNone/>
              <a:defRPr sz="4520"/>
            </a:lvl6pPr>
            <a:lvl7pPr marL="13835685" indent="0">
              <a:buNone/>
              <a:defRPr sz="4520"/>
            </a:lvl7pPr>
            <a:lvl8pPr marL="16141630" indent="0">
              <a:buNone/>
              <a:defRPr sz="4520"/>
            </a:lvl8pPr>
            <a:lvl9pPr marL="18447579" indent="0">
              <a:buNone/>
              <a:defRPr sz="4520"/>
            </a:lvl9pPr>
          </a:lstStyle>
          <a:p>
            <a:pPr lvl="0"/>
            <a:r>
              <a:rPr lang="en-US"/>
              <a:t>Click to edit Master text styles</a:t>
            </a:r>
          </a:p>
        </p:txBody>
      </p:sp>
    </p:spTree>
    <p:extLst>
      <p:ext uri="{BB962C8B-B14F-4D97-AF65-F5344CB8AC3E}">
        <p14:creationId xmlns:p14="http://schemas.microsoft.com/office/powerpoint/2010/main" val="2525663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22171">
          <a:solidFill>
            <a:schemeClr val="tx2"/>
          </a:solidFill>
          <a:latin typeface="+mj-lt"/>
          <a:ea typeface="+mj-ea"/>
          <a:cs typeface="+mj-cs"/>
        </a:defRPr>
      </a:lvl1pPr>
      <a:lvl2pPr algn="ctr" rtl="0" fontAlgn="base">
        <a:spcBef>
          <a:spcPct val="0"/>
        </a:spcBef>
        <a:spcAft>
          <a:spcPct val="0"/>
        </a:spcAft>
        <a:defRPr sz="22171">
          <a:solidFill>
            <a:schemeClr val="tx2"/>
          </a:solidFill>
          <a:latin typeface="Arial" charset="0"/>
        </a:defRPr>
      </a:lvl2pPr>
      <a:lvl3pPr algn="ctr" rtl="0" fontAlgn="base">
        <a:spcBef>
          <a:spcPct val="0"/>
        </a:spcBef>
        <a:spcAft>
          <a:spcPct val="0"/>
        </a:spcAft>
        <a:defRPr sz="22171">
          <a:solidFill>
            <a:schemeClr val="tx2"/>
          </a:solidFill>
          <a:latin typeface="Arial" charset="0"/>
        </a:defRPr>
      </a:lvl3pPr>
      <a:lvl4pPr algn="ctr" rtl="0" fontAlgn="base">
        <a:spcBef>
          <a:spcPct val="0"/>
        </a:spcBef>
        <a:spcAft>
          <a:spcPct val="0"/>
        </a:spcAft>
        <a:defRPr sz="22171">
          <a:solidFill>
            <a:schemeClr val="tx2"/>
          </a:solidFill>
          <a:latin typeface="Arial" charset="0"/>
        </a:defRPr>
      </a:lvl4pPr>
      <a:lvl5pPr algn="ctr" rtl="0" fontAlgn="base">
        <a:spcBef>
          <a:spcPct val="0"/>
        </a:spcBef>
        <a:spcAft>
          <a:spcPct val="0"/>
        </a:spcAft>
        <a:defRPr sz="22171">
          <a:solidFill>
            <a:schemeClr val="tx2"/>
          </a:solidFill>
          <a:latin typeface="Arial" charset="0"/>
        </a:defRPr>
      </a:lvl5pPr>
      <a:lvl6pPr marL="2305948" algn="ctr" rtl="0" eaLnBrk="1" fontAlgn="base" hangingPunct="1">
        <a:spcBef>
          <a:spcPct val="0"/>
        </a:spcBef>
        <a:spcAft>
          <a:spcPct val="0"/>
        </a:spcAft>
        <a:defRPr sz="22171">
          <a:solidFill>
            <a:schemeClr val="tx2"/>
          </a:solidFill>
          <a:latin typeface="Arial" charset="0"/>
        </a:defRPr>
      </a:lvl6pPr>
      <a:lvl7pPr marL="4611895" algn="ctr" rtl="0" eaLnBrk="1" fontAlgn="base" hangingPunct="1">
        <a:spcBef>
          <a:spcPct val="0"/>
        </a:spcBef>
        <a:spcAft>
          <a:spcPct val="0"/>
        </a:spcAft>
        <a:defRPr sz="22171">
          <a:solidFill>
            <a:schemeClr val="tx2"/>
          </a:solidFill>
          <a:latin typeface="Arial" charset="0"/>
        </a:defRPr>
      </a:lvl7pPr>
      <a:lvl8pPr marL="6917842" algn="ctr" rtl="0" eaLnBrk="1" fontAlgn="base" hangingPunct="1">
        <a:spcBef>
          <a:spcPct val="0"/>
        </a:spcBef>
        <a:spcAft>
          <a:spcPct val="0"/>
        </a:spcAft>
        <a:defRPr sz="22171">
          <a:solidFill>
            <a:schemeClr val="tx2"/>
          </a:solidFill>
          <a:latin typeface="Arial" charset="0"/>
        </a:defRPr>
      </a:lvl8pPr>
      <a:lvl9pPr marL="9223789" algn="ctr" rtl="0" eaLnBrk="1" fontAlgn="base" hangingPunct="1">
        <a:spcBef>
          <a:spcPct val="0"/>
        </a:spcBef>
        <a:spcAft>
          <a:spcPct val="0"/>
        </a:spcAft>
        <a:defRPr sz="22171">
          <a:solidFill>
            <a:schemeClr val="tx2"/>
          </a:solidFill>
          <a:latin typeface="Arial" charset="0"/>
        </a:defRPr>
      </a:lvl9pPr>
    </p:titleStyle>
    <p:bodyStyle>
      <a:lvl1pPr marL="1728127" indent="-1728127" algn="l" rtl="0" fontAlgn="base">
        <a:spcBef>
          <a:spcPct val="20000"/>
        </a:spcBef>
        <a:spcAft>
          <a:spcPct val="0"/>
        </a:spcAft>
        <a:buChar char="•"/>
        <a:defRPr sz="16182">
          <a:solidFill>
            <a:schemeClr val="tx1"/>
          </a:solidFill>
          <a:latin typeface="+mn-lt"/>
          <a:ea typeface="+mn-ea"/>
          <a:cs typeface="+mn-cs"/>
        </a:defRPr>
      </a:lvl1pPr>
      <a:lvl2pPr marL="3746497" indent="-1441217" algn="l" rtl="0" fontAlgn="base">
        <a:spcBef>
          <a:spcPct val="20000"/>
        </a:spcBef>
        <a:spcAft>
          <a:spcPct val="0"/>
        </a:spcAft>
        <a:buChar char="–"/>
        <a:defRPr sz="14080">
          <a:solidFill>
            <a:schemeClr val="tx1"/>
          </a:solidFill>
          <a:latin typeface="+mn-lt"/>
        </a:defRPr>
      </a:lvl2pPr>
      <a:lvl3pPr marL="5764869" indent="-1152639" algn="l" rtl="0" fontAlgn="base">
        <a:spcBef>
          <a:spcPct val="20000"/>
        </a:spcBef>
        <a:spcAft>
          <a:spcPct val="0"/>
        </a:spcAft>
        <a:buChar char="•"/>
        <a:defRPr sz="12085">
          <a:solidFill>
            <a:schemeClr val="tx1"/>
          </a:solidFill>
          <a:latin typeface="+mn-lt"/>
        </a:defRPr>
      </a:lvl3pPr>
      <a:lvl4pPr marL="8070149" indent="-1152639" algn="l" rtl="0" fontAlgn="base">
        <a:spcBef>
          <a:spcPct val="20000"/>
        </a:spcBef>
        <a:spcAft>
          <a:spcPct val="0"/>
        </a:spcAft>
        <a:buChar char="–"/>
        <a:defRPr sz="10086">
          <a:solidFill>
            <a:schemeClr val="tx1"/>
          </a:solidFill>
          <a:latin typeface="+mn-lt"/>
        </a:defRPr>
      </a:lvl4pPr>
      <a:lvl5pPr marL="10375427" indent="-1152639" algn="l" rtl="0" fontAlgn="base">
        <a:spcBef>
          <a:spcPct val="20000"/>
        </a:spcBef>
        <a:spcAft>
          <a:spcPct val="0"/>
        </a:spcAft>
        <a:buChar char="»"/>
        <a:defRPr sz="10086">
          <a:solidFill>
            <a:schemeClr val="tx1"/>
          </a:solidFill>
          <a:latin typeface="+mn-lt"/>
        </a:defRPr>
      </a:lvl5pPr>
      <a:lvl6pPr marL="12682710" indent="-1152974" algn="l" rtl="0" eaLnBrk="1" fontAlgn="base" hangingPunct="1">
        <a:spcBef>
          <a:spcPct val="20000"/>
        </a:spcBef>
        <a:spcAft>
          <a:spcPct val="0"/>
        </a:spcAft>
        <a:buChar char="»"/>
        <a:defRPr sz="10086">
          <a:solidFill>
            <a:schemeClr val="tx1"/>
          </a:solidFill>
          <a:latin typeface="+mn-lt"/>
        </a:defRPr>
      </a:lvl6pPr>
      <a:lvl7pPr marL="14988657" indent="-1152974" algn="l" rtl="0" eaLnBrk="1" fontAlgn="base" hangingPunct="1">
        <a:spcBef>
          <a:spcPct val="20000"/>
        </a:spcBef>
        <a:spcAft>
          <a:spcPct val="0"/>
        </a:spcAft>
        <a:buChar char="»"/>
        <a:defRPr sz="10086">
          <a:solidFill>
            <a:schemeClr val="tx1"/>
          </a:solidFill>
          <a:latin typeface="+mn-lt"/>
        </a:defRPr>
      </a:lvl7pPr>
      <a:lvl8pPr marL="17294605" indent="-1152974" algn="l" rtl="0" eaLnBrk="1" fontAlgn="base" hangingPunct="1">
        <a:spcBef>
          <a:spcPct val="20000"/>
        </a:spcBef>
        <a:spcAft>
          <a:spcPct val="0"/>
        </a:spcAft>
        <a:buChar char="»"/>
        <a:defRPr sz="10086">
          <a:solidFill>
            <a:schemeClr val="tx1"/>
          </a:solidFill>
          <a:latin typeface="+mn-lt"/>
        </a:defRPr>
      </a:lvl8pPr>
      <a:lvl9pPr marL="19600553" indent="-1152974" algn="l" rtl="0" eaLnBrk="1" fontAlgn="base" hangingPunct="1">
        <a:spcBef>
          <a:spcPct val="20000"/>
        </a:spcBef>
        <a:spcAft>
          <a:spcPct val="0"/>
        </a:spcAft>
        <a:buChar char="»"/>
        <a:defRPr sz="10086">
          <a:solidFill>
            <a:schemeClr val="tx1"/>
          </a:solidFill>
          <a:latin typeface="+mn-lt"/>
        </a:defRPr>
      </a:lvl9pPr>
    </p:bodyStyle>
    <p:otherStyle>
      <a:defPPr>
        <a:defRPr lang="en-US"/>
      </a:defPPr>
      <a:lvl1pPr marL="0" algn="l" defTabSz="4611895" rtl="0" eaLnBrk="1" latinLnBrk="0" hangingPunct="1">
        <a:defRPr sz="9037" kern="1200">
          <a:solidFill>
            <a:schemeClr val="tx1"/>
          </a:solidFill>
          <a:latin typeface="+mn-lt"/>
          <a:ea typeface="+mn-ea"/>
          <a:cs typeface="+mn-cs"/>
        </a:defRPr>
      </a:lvl1pPr>
      <a:lvl2pPr marL="2305948" algn="l" defTabSz="4611895" rtl="0" eaLnBrk="1" latinLnBrk="0" hangingPunct="1">
        <a:defRPr sz="9037" kern="1200">
          <a:solidFill>
            <a:schemeClr val="tx1"/>
          </a:solidFill>
          <a:latin typeface="+mn-lt"/>
          <a:ea typeface="+mn-ea"/>
          <a:cs typeface="+mn-cs"/>
        </a:defRPr>
      </a:lvl2pPr>
      <a:lvl3pPr marL="4611895" algn="l" defTabSz="4611895" rtl="0" eaLnBrk="1" latinLnBrk="0" hangingPunct="1">
        <a:defRPr sz="9037" kern="1200">
          <a:solidFill>
            <a:schemeClr val="tx1"/>
          </a:solidFill>
          <a:latin typeface="+mn-lt"/>
          <a:ea typeface="+mn-ea"/>
          <a:cs typeface="+mn-cs"/>
        </a:defRPr>
      </a:lvl3pPr>
      <a:lvl4pPr marL="6917842" algn="l" defTabSz="4611895" rtl="0" eaLnBrk="1" latinLnBrk="0" hangingPunct="1">
        <a:defRPr sz="9037" kern="1200">
          <a:solidFill>
            <a:schemeClr val="tx1"/>
          </a:solidFill>
          <a:latin typeface="+mn-lt"/>
          <a:ea typeface="+mn-ea"/>
          <a:cs typeface="+mn-cs"/>
        </a:defRPr>
      </a:lvl4pPr>
      <a:lvl5pPr marL="9223789" algn="l" defTabSz="4611895" rtl="0" eaLnBrk="1" latinLnBrk="0" hangingPunct="1">
        <a:defRPr sz="9037" kern="1200">
          <a:solidFill>
            <a:schemeClr val="tx1"/>
          </a:solidFill>
          <a:latin typeface="+mn-lt"/>
          <a:ea typeface="+mn-ea"/>
          <a:cs typeface="+mn-cs"/>
        </a:defRPr>
      </a:lvl5pPr>
      <a:lvl6pPr marL="11529737" algn="l" defTabSz="4611895" rtl="0" eaLnBrk="1" latinLnBrk="0" hangingPunct="1">
        <a:defRPr sz="9037" kern="1200">
          <a:solidFill>
            <a:schemeClr val="tx1"/>
          </a:solidFill>
          <a:latin typeface="+mn-lt"/>
          <a:ea typeface="+mn-ea"/>
          <a:cs typeface="+mn-cs"/>
        </a:defRPr>
      </a:lvl6pPr>
      <a:lvl7pPr marL="13835685" algn="l" defTabSz="4611895" rtl="0" eaLnBrk="1" latinLnBrk="0" hangingPunct="1">
        <a:defRPr sz="9037" kern="1200">
          <a:solidFill>
            <a:schemeClr val="tx1"/>
          </a:solidFill>
          <a:latin typeface="+mn-lt"/>
          <a:ea typeface="+mn-ea"/>
          <a:cs typeface="+mn-cs"/>
        </a:defRPr>
      </a:lvl7pPr>
      <a:lvl8pPr marL="16141630" algn="l" defTabSz="4611895" rtl="0" eaLnBrk="1" latinLnBrk="0" hangingPunct="1">
        <a:defRPr sz="9037" kern="1200">
          <a:solidFill>
            <a:schemeClr val="tx1"/>
          </a:solidFill>
          <a:latin typeface="+mn-lt"/>
          <a:ea typeface="+mn-ea"/>
          <a:cs typeface="+mn-cs"/>
        </a:defRPr>
      </a:lvl8pPr>
      <a:lvl9pPr marL="18447579" algn="l" defTabSz="4611895" rtl="0" eaLnBrk="1" latinLnBrk="0" hangingPunct="1">
        <a:defRPr sz="903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1.png"/><Relationship Id="rId7"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chart" Target="../charts/char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726AE7C5-8BE7-4F44-A64E-68CFDF31C0B0}"/>
              </a:ext>
            </a:extLst>
          </p:cNvPr>
          <p:cNvSpPr txBox="1"/>
          <p:nvPr/>
        </p:nvSpPr>
        <p:spPr>
          <a:xfrm>
            <a:off x="11292230" y="4039935"/>
            <a:ext cx="8040016" cy="6237220"/>
          </a:xfrm>
          <a:prstGeom prst="rect">
            <a:avLst/>
          </a:prstGeom>
          <a:solidFill>
            <a:schemeClr val="bg1"/>
          </a:solidFill>
          <a:ln w="76200">
            <a:solidFill>
              <a:srgbClr val="4E2582"/>
            </a:solidFill>
          </a:ln>
        </p:spPr>
        <p:txBody>
          <a:bodyPr wrap="square" rtlCol="0">
            <a:spAutoFit/>
          </a:bodyPr>
          <a:lstStyle/>
          <a:p>
            <a:pPr>
              <a:lnSpc>
                <a:spcPct val="107000"/>
              </a:lnSpc>
              <a:spcAft>
                <a:spcPts val="800"/>
              </a:spcAft>
            </a:pPr>
            <a:r>
              <a:rPr lang="en-CA" sz="2500" dirty="0">
                <a:latin typeface="+mj-lt"/>
                <a:ea typeface="Calibri" panose="020F0502020204030204" pitchFamily="34" charset="0"/>
                <a:cs typeface="Times New Roman" panose="02020603050405020304" pitchFamily="18" charset="0"/>
              </a:rPr>
              <a:t>Each celt was assessed for several metric and non-metric traits. Metrics including maximum length, width and thickness, mid-section width, bit width, and bit thickness were measured using electronic calipers. Fragmentary celts were assessed according to their relative completeness. Bit thickness was measured 5mm from the bit end. To facilitate description, a celt’s dorsal face was determined to be the one more convex in shape, and a celt’s ventral face was determined to be flatter in comparison. However, some celts had both flat ventral and dorsal faces requiring the use of the angle of the bit and the tapering of sides to distinguish the dorsal face from the ventral face. In most cases, the dorsal face was the ascending angle of the bit, and the ventral face was non-angled.</a:t>
            </a:r>
          </a:p>
        </p:txBody>
      </p:sp>
      <p:sp>
        <p:nvSpPr>
          <p:cNvPr id="2" name="TextBox 1">
            <a:extLst>
              <a:ext uri="{FF2B5EF4-FFF2-40B4-BE49-F238E27FC236}">
                <a16:creationId xmlns:a16="http://schemas.microsoft.com/office/drawing/2014/main" id="{4F2D38AD-A13B-478B-A29A-6B502D213081}"/>
              </a:ext>
            </a:extLst>
          </p:cNvPr>
          <p:cNvSpPr txBox="1"/>
          <p:nvPr/>
        </p:nvSpPr>
        <p:spPr>
          <a:xfrm>
            <a:off x="5412264" y="237933"/>
            <a:ext cx="37871769" cy="2797222"/>
          </a:xfrm>
          <a:prstGeom prst="rect">
            <a:avLst/>
          </a:prstGeom>
          <a:solidFill>
            <a:schemeClr val="bg1"/>
          </a:solidFill>
          <a:ln w="76200" cmpd="thinThick">
            <a:solidFill>
              <a:srgbClr val="4E2582"/>
            </a:solidFill>
            <a:miter lim="800000"/>
          </a:ln>
        </p:spPr>
        <p:txBody>
          <a:bodyPr wrap="square" lIns="354607" tIns="354607" rIns="354607" bIns="354607" rtlCol="0">
            <a:spAutoFit/>
          </a:bodyPr>
          <a:lstStyle/>
          <a:p>
            <a:pPr algn="ctr"/>
            <a:r>
              <a:rPr lang="en-CA" sz="5247" b="1" dirty="0">
                <a:latin typeface="Calibri" panose="020F0502020204030204" pitchFamily="34" charset="0"/>
                <a:ea typeface="Calibri" panose="020F0502020204030204" pitchFamily="34" charset="0"/>
                <a:cs typeface="Times New Roman" panose="02020603050405020304" pitchFamily="18" charset="0"/>
              </a:rPr>
              <a:t>An Analysis of Ground Stone Celts on the Late Woodland Middle Ontario Iroquoian Dorchester Village Site (AfHg-24) </a:t>
            </a:r>
          </a:p>
          <a:p>
            <a:pPr algn="ctr"/>
            <a:r>
              <a:rPr lang="en-CA" sz="4729" dirty="0"/>
              <a:t>Patrick Seddon</a:t>
            </a:r>
          </a:p>
          <a:p>
            <a:pPr algn="ctr"/>
            <a:r>
              <a:rPr lang="en-CA" sz="3547" dirty="0"/>
              <a:t>Department of Anthropology, Western University, London, Ontario</a:t>
            </a:r>
          </a:p>
        </p:txBody>
      </p:sp>
      <p:sp>
        <p:nvSpPr>
          <p:cNvPr id="6" name="TextBox 5">
            <a:extLst>
              <a:ext uri="{FF2B5EF4-FFF2-40B4-BE49-F238E27FC236}">
                <a16:creationId xmlns:a16="http://schemas.microsoft.com/office/drawing/2014/main" id="{86132CD5-2AC4-954A-B8AE-50ED8742D14B}"/>
              </a:ext>
            </a:extLst>
          </p:cNvPr>
          <p:cNvSpPr txBox="1"/>
          <p:nvPr/>
        </p:nvSpPr>
        <p:spPr>
          <a:xfrm>
            <a:off x="313253" y="4043093"/>
            <a:ext cx="10622199" cy="6237220"/>
          </a:xfrm>
          <a:prstGeom prst="rect">
            <a:avLst/>
          </a:prstGeom>
          <a:solidFill>
            <a:schemeClr val="bg1"/>
          </a:solidFill>
          <a:ln w="76200">
            <a:solidFill>
              <a:srgbClr val="4E2582"/>
            </a:solidFill>
          </a:ln>
        </p:spPr>
        <p:txBody>
          <a:bodyPr wrap="square" rtlCol="0">
            <a:spAutoFit/>
          </a:bodyPr>
          <a:lstStyle/>
          <a:p>
            <a:pPr>
              <a:lnSpc>
                <a:spcPct val="107000"/>
              </a:lnSpc>
              <a:spcAft>
                <a:spcPts val="700"/>
              </a:spcAft>
            </a:pPr>
            <a:r>
              <a:rPr lang="en-CA" sz="2500" dirty="0">
                <a:latin typeface="+mj-lt"/>
                <a:ea typeface="Calibri" panose="020F0502020204030204" pitchFamily="34" charset="0"/>
                <a:cs typeface="Times New Roman" panose="02020603050405020304" pitchFamily="18" charset="0"/>
              </a:rPr>
              <a:t>Celts are an understudied artifact group despite their importance to sedentism and horticulture. The word “celt” is often used as a general term for chipped and ground stone tools with similar functions including adzes, chisels, or gouges. Celts are considered wood working tools and were likely used to chop and split trees.</a:t>
            </a:r>
            <a:r>
              <a:rPr lang="en-CA" sz="2500" baseline="30000" dirty="0">
                <a:latin typeface="+mj-lt"/>
                <a:ea typeface="Calibri" panose="020F0502020204030204" pitchFamily="34" charset="0"/>
                <a:cs typeface="Times New Roman" panose="02020603050405020304" pitchFamily="18" charset="0"/>
              </a:rPr>
              <a:t>1</a:t>
            </a:r>
            <a:r>
              <a:rPr lang="en-CA" sz="2500" dirty="0">
                <a:latin typeface="+mj-lt"/>
                <a:ea typeface="Calibri" panose="020F0502020204030204" pitchFamily="34" charset="0"/>
                <a:cs typeface="Times New Roman" panose="02020603050405020304" pitchFamily="18" charset="0"/>
              </a:rPr>
              <a:t> Ground stone celts are created through a process of flaking and, “pecking and grinding” in which a hard stone is struck against a stone preform to remove small flakes forming the tool’s shape. A greater understanding of ground stone celts and similar tools may be attained through the identification of manufacturing and use-wear traits, the analysis of tool metrics, non-chert detritus produced during manufacture, intra-site spatial data, and the creation of typologies for tools that share similar characteristics. These analyses may allow us to reconstruct the development of ground stone tool technologies, the specific uses of these tools, and their function within greater site formation processes such as the construction and development of villages.</a:t>
            </a:r>
          </a:p>
        </p:txBody>
      </p:sp>
      <p:sp>
        <p:nvSpPr>
          <p:cNvPr id="8" name="TextBox 7">
            <a:extLst>
              <a:ext uri="{FF2B5EF4-FFF2-40B4-BE49-F238E27FC236}">
                <a16:creationId xmlns:a16="http://schemas.microsoft.com/office/drawing/2014/main" id="{47243B05-BC3E-E945-A816-8D7C65287120}"/>
              </a:ext>
            </a:extLst>
          </p:cNvPr>
          <p:cNvSpPr txBox="1"/>
          <p:nvPr/>
        </p:nvSpPr>
        <p:spPr>
          <a:xfrm>
            <a:off x="271789" y="16654278"/>
            <a:ext cx="10562941" cy="4178965"/>
          </a:xfrm>
          <a:prstGeom prst="rect">
            <a:avLst/>
          </a:prstGeom>
          <a:solidFill>
            <a:schemeClr val="bg1"/>
          </a:solidFill>
          <a:ln w="76200">
            <a:solidFill>
              <a:srgbClr val="4E2582"/>
            </a:solidFill>
          </a:ln>
        </p:spPr>
        <p:txBody>
          <a:bodyPr wrap="square" rtlCol="0">
            <a:spAutoFit/>
          </a:bodyPr>
          <a:lstStyle/>
          <a:p>
            <a:pPr>
              <a:lnSpc>
                <a:spcPct val="107000"/>
              </a:lnSpc>
              <a:spcAft>
                <a:spcPts val="700"/>
              </a:spcAft>
            </a:pPr>
            <a:r>
              <a:rPr lang="en-US" sz="2500" dirty="0">
                <a:latin typeface="+mj-lt"/>
                <a:ea typeface="Calibri" panose="020F0502020204030204" pitchFamily="34" charset="0"/>
                <a:cs typeface="Times New Roman" panose="02020603050405020304" pitchFamily="18" charset="0"/>
              </a:rPr>
              <a:t>The Dorchester Village Site (AfHg-24) is located within the modern community of Dorchester along the southern bank of the Thames River.</a:t>
            </a:r>
            <a:r>
              <a:rPr lang="en-US" sz="2500" baseline="30000" dirty="0">
                <a:latin typeface="+mj-lt"/>
                <a:ea typeface="Calibri" panose="020F0502020204030204" pitchFamily="34" charset="0"/>
                <a:cs typeface="Times New Roman" panose="02020603050405020304" pitchFamily="18" charset="0"/>
              </a:rPr>
              <a:t>2</a:t>
            </a:r>
            <a:r>
              <a:rPr lang="en-US" sz="2500" dirty="0">
                <a:latin typeface="+mj-lt"/>
                <a:ea typeface="Calibri" panose="020F0502020204030204" pitchFamily="34" charset="0"/>
                <a:cs typeface="Times New Roman" panose="02020603050405020304" pitchFamily="18" charset="0"/>
              </a:rPr>
              <a:t> The site dates to the Middle Ontario Iroquoian period, between ca. 1330-1420 A.D.</a:t>
            </a:r>
            <a:r>
              <a:rPr lang="en-US" sz="2500" baseline="30000" dirty="0">
                <a:latin typeface="+mj-lt"/>
                <a:ea typeface="Calibri" panose="020F0502020204030204" pitchFamily="34" charset="0"/>
                <a:cs typeface="Times New Roman" panose="02020603050405020304" pitchFamily="18" charset="0"/>
              </a:rPr>
              <a:t>2</a:t>
            </a:r>
            <a:r>
              <a:rPr lang="en-US" sz="2500" dirty="0">
                <a:latin typeface="+mj-lt"/>
                <a:ea typeface="Calibri" panose="020F0502020204030204" pitchFamily="34" charset="0"/>
                <a:cs typeface="Times New Roman" panose="02020603050405020304" pitchFamily="18" charset="0"/>
              </a:rPr>
              <a:t> Excavations of the Dorchester Site have uncovered the post </a:t>
            </a:r>
            <a:r>
              <a:rPr lang="en-US" sz="2500" dirty="0" err="1">
                <a:latin typeface="+mj-lt"/>
                <a:ea typeface="Calibri" panose="020F0502020204030204" pitchFamily="34" charset="0"/>
                <a:cs typeface="Times New Roman" panose="02020603050405020304" pitchFamily="18" charset="0"/>
              </a:rPr>
              <a:t>moulds</a:t>
            </a:r>
            <a:r>
              <a:rPr lang="en-US" sz="2500" dirty="0">
                <a:latin typeface="+mj-lt"/>
                <a:ea typeface="Calibri" panose="020F0502020204030204" pitchFamily="34" charset="0"/>
                <a:cs typeface="Times New Roman" panose="02020603050405020304" pitchFamily="18" charset="0"/>
              </a:rPr>
              <a:t> of 17 longhouses ranging in length from 17.01m to 72.14m and from 6.21m to 8.81m in width. There are lines of post </a:t>
            </a:r>
            <a:r>
              <a:rPr lang="en-US" sz="2500" dirty="0" err="1">
                <a:latin typeface="+mj-lt"/>
                <a:ea typeface="Calibri" panose="020F0502020204030204" pitchFamily="34" charset="0"/>
                <a:cs typeface="Times New Roman" panose="02020603050405020304" pitchFamily="18" charset="0"/>
              </a:rPr>
              <a:t>mould</a:t>
            </a:r>
            <a:r>
              <a:rPr lang="en-US" sz="2500" dirty="0">
                <a:latin typeface="+mj-lt"/>
                <a:ea typeface="Calibri" panose="020F0502020204030204" pitchFamily="34" charset="0"/>
                <a:cs typeface="Times New Roman" panose="02020603050405020304" pitchFamily="18" charset="0"/>
              </a:rPr>
              <a:t> indicating the former presence of palisades on the east and west areas of the site, suggesting that there were at least two distinct villages. The Dorchester Village contains numerous celts which were invaluable tools for the construction of the many longhouses and palisades.</a:t>
            </a:r>
          </a:p>
        </p:txBody>
      </p:sp>
      <p:sp>
        <p:nvSpPr>
          <p:cNvPr id="9" name="TextBox 8">
            <a:extLst>
              <a:ext uri="{FF2B5EF4-FFF2-40B4-BE49-F238E27FC236}">
                <a16:creationId xmlns:a16="http://schemas.microsoft.com/office/drawing/2014/main" id="{0C3CE866-4D89-364A-8904-58DADB5BE7C5}"/>
              </a:ext>
            </a:extLst>
          </p:cNvPr>
          <p:cNvSpPr txBox="1"/>
          <p:nvPr/>
        </p:nvSpPr>
        <p:spPr>
          <a:xfrm>
            <a:off x="285543" y="3179283"/>
            <a:ext cx="3278299" cy="707886"/>
          </a:xfrm>
          <a:prstGeom prst="rect">
            <a:avLst/>
          </a:prstGeom>
          <a:solidFill>
            <a:schemeClr val="bg1"/>
          </a:solidFill>
          <a:ln w="76200">
            <a:solidFill>
              <a:srgbClr val="4E2582"/>
            </a:solidFill>
          </a:ln>
        </p:spPr>
        <p:txBody>
          <a:bodyPr wrap="square" rtlCol="0">
            <a:spAutoFit/>
          </a:bodyPr>
          <a:lstStyle/>
          <a:p>
            <a:r>
              <a:rPr lang="en-US" sz="4000" b="1" dirty="0">
                <a:solidFill>
                  <a:srgbClr val="4E2582"/>
                </a:solidFill>
              </a:rPr>
              <a:t>Introduction</a:t>
            </a:r>
          </a:p>
        </p:txBody>
      </p:sp>
      <p:sp>
        <p:nvSpPr>
          <p:cNvPr id="10" name="TextBox 9">
            <a:extLst>
              <a:ext uri="{FF2B5EF4-FFF2-40B4-BE49-F238E27FC236}">
                <a16:creationId xmlns:a16="http://schemas.microsoft.com/office/drawing/2014/main" id="{0B6B51D2-E62B-AE46-AD5F-DBFC39253D98}"/>
              </a:ext>
            </a:extLst>
          </p:cNvPr>
          <p:cNvSpPr txBox="1"/>
          <p:nvPr/>
        </p:nvSpPr>
        <p:spPr>
          <a:xfrm>
            <a:off x="57586349" y="7232011"/>
            <a:ext cx="184731" cy="369332"/>
          </a:xfrm>
          <a:prstGeom prst="rect">
            <a:avLst/>
          </a:prstGeom>
          <a:noFill/>
          <a:ln>
            <a:solidFill>
              <a:srgbClr val="4E2582"/>
            </a:solidFill>
          </a:ln>
        </p:spPr>
        <p:txBody>
          <a:bodyPr wrap="none" rtlCol="0">
            <a:spAutoFit/>
          </a:bodyPr>
          <a:lstStyle/>
          <a:p>
            <a:endParaRPr lang="en-US" dirty="0"/>
          </a:p>
        </p:txBody>
      </p:sp>
      <p:sp>
        <p:nvSpPr>
          <p:cNvPr id="11" name="TextBox 10">
            <a:extLst>
              <a:ext uri="{FF2B5EF4-FFF2-40B4-BE49-F238E27FC236}">
                <a16:creationId xmlns:a16="http://schemas.microsoft.com/office/drawing/2014/main" id="{09222802-C9EF-1B41-9070-D7FC73FDB942}"/>
              </a:ext>
            </a:extLst>
          </p:cNvPr>
          <p:cNvSpPr txBox="1"/>
          <p:nvPr/>
        </p:nvSpPr>
        <p:spPr>
          <a:xfrm>
            <a:off x="271789" y="15654857"/>
            <a:ext cx="3264731" cy="707886"/>
          </a:xfrm>
          <a:prstGeom prst="rect">
            <a:avLst/>
          </a:prstGeom>
          <a:solidFill>
            <a:schemeClr val="bg1"/>
          </a:solidFill>
          <a:ln w="76200">
            <a:solidFill>
              <a:srgbClr val="4E2582"/>
            </a:solidFill>
          </a:ln>
        </p:spPr>
        <p:txBody>
          <a:bodyPr wrap="square" rtlCol="0">
            <a:spAutoFit/>
          </a:bodyPr>
          <a:lstStyle/>
          <a:p>
            <a:r>
              <a:rPr lang="en-US" sz="4000" b="1" dirty="0">
                <a:solidFill>
                  <a:srgbClr val="4E2582"/>
                </a:solidFill>
              </a:rPr>
              <a:t>Background</a:t>
            </a:r>
          </a:p>
        </p:txBody>
      </p:sp>
      <p:pic>
        <p:nvPicPr>
          <p:cNvPr id="15" name="Picture 14" descr="Logo&#10;&#10;Description automatically generated">
            <a:extLst>
              <a:ext uri="{FF2B5EF4-FFF2-40B4-BE49-F238E27FC236}">
                <a16:creationId xmlns:a16="http://schemas.microsoft.com/office/drawing/2014/main" id="{ACBAF229-DB3B-BD4E-A25E-A3EE8EBCAF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8800" y="610504"/>
            <a:ext cx="2117459" cy="2243577"/>
          </a:xfrm>
          <a:prstGeom prst="rect">
            <a:avLst/>
          </a:prstGeom>
        </p:spPr>
      </p:pic>
      <p:pic>
        <p:nvPicPr>
          <p:cNvPr id="40" name="Picture 39" descr="Logo&#10;&#10;Description automatically generated">
            <a:extLst>
              <a:ext uri="{FF2B5EF4-FFF2-40B4-BE49-F238E27FC236}">
                <a16:creationId xmlns:a16="http://schemas.microsoft.com/office/drawing/2014/main" id="{7A6BE873-DC12-184E-BE6D-F71461A114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14601" y="610501"/>
            <a:ext cx="2117459" cy="2243579"/>
          </a:xfrm>
          <a:prstGeom prst="rect">
            <a:avLst/>
          </a:prstGeom>
        </p:spPr>
      </p:pic>
      <p:sp>
        <p:nvSpPr>
          <p:cNvPr id="19" name="TextBox 18">
            <a:extLst>
              <a:ext uri="{FF2B5EF4-FFF2-40B4-BE49-F238E27FC236}">
                <a16:creationId xmlns:a16="http://schemas.microsoft.com/office/drawing/2014/main" id="{E2B5EC09-BD12-C34C-8B5E-1A59FE5737D1}"/>
              </a:ext>
            </a:extLst>
          </p:cNvPr>
          <p:cNvSpPr txBox="1"/>
          <p:nvPr/>
        </p:nvSpPr>
        <p:spPr>
          <a:xfrm>
            <a:off x="11299268" y="3179283"/>
            <a:ext cx="4950963" cy="707886"/>
          </a:xfrm>
          <a:prstGeom prst="rect">
            <a:avLst/>
          </a:prstGeom>
          <a:solidFill>
            <a:schemeClr val="bg1"/>
          </a:solidFill>
          <a:ln w="76200">
            <a:solidFill>
              <a:srgbClr val="4E2582"/>
            </a:solidFill>
          </a:ln>
        </p:spPr>
        <p:txBody>
          <a:bodyPr wrap="square" rtlCol="0">
            <a:spAutoFit/>
          </a:bodyPr>
          <a:lstStyle/>
          <a:p>
            <a:r>
              <a:rPr lang="en-US" sz="4000" b="1" dirty="0">
                <a:solidFill>
                  <a:srgbClr val="4E2582"/>
                </a:solidFill>
              </a:rPr>
              <a:t> Research Methods</a:t>
            </a:r>
          </a:p>
        </p:txBody>
      </p:sp>
      <p:sp>
        <p:nvSpPr>
          <p:cNvPr id="61" name="TextBox 60">
            <a:extLst>
              <a:ext uri="{FF2B5EF4-FFF2-40B4-BE49-F238E27FC236}">
                <a16:creationId xmlns:a16="http://schemas.microsoft.com/office/drawing/2014/main" id="{E4C88C14-CB99-2548-9C71-DBD97C72C02D}"/>
              </a:ext>
            </a:extLst>
          </p:cNvPr>
          <p:cNvSpPr txBox="1"/>
          <p:nvPr/>
        </p:nvSpPr>
        <p:spPr>
          <a:xfrm>
            <a:off x="19593474" y="3179283"/>
            <a:ext cx="2885840" cy="707886"/>
          </a:xfrm>
          <a:prstGeom prst="rect">
            <a:avLst/>
          </a:prstGeom>
          <a:solidFill>
            <a:schemeClr val="bg1"/>
          </a:solidFill>
          <a:ln w="76200">
            <a:solidFill>
              <a:srgbClr val="4E2582"/>
            </a:solidFill>
          </a:ln>
        </p:spPr>
        <p:txBody>
          <a:bodyPr wrap="square" rtlCol="0">
            <a:spAutoFit/>
          </a:bodyPr>
          <a:lstStyle/>
          <a:p>
            <a:r>
              <a:rPr lang="en-US" sz="3499" b="1" dirty="0">
                <a:solidFill>
                  <a:srgbClr val="4E2582"/>
                </a:solidFill>
              </a:rPr>
              <a:t>  </a:t>
            </a:r>
            <a:r>
              <a:rPr lang="en-US" sz="4000" b="1" dirty="0">
                <a:solidFill>
                  <a:srgbClr val="4E2582"/>
                </a:solidFill>
              </a:rPr>
              <a:t>Results</a:t>
            </a:r>
          </a:p>
        </p:txBody>
      </p:sp>
      <p:sp>
        <p:nvSpPr>
          <p:cNvPr id="4" name="TextBox 3">
            <a:extLst>
              <a:ext uri="{FF2B5EF4-FFF2-40B4-BE49-F238E27FC236}">
                <a16:creationId xmlns:a16="http://schemas.microsoft.com/office/drawing/2014/main" id="{35069636-237F-0B4D-89CB-7017B6164831}"/>
              </a:ext>
            </a:extLst>
          </p:cNvPr>
          <p:cNvSpPr txBox="1"/>
          <p:nvPr/>
        </p:nvSpPr>
        <p:spPr>
          <a:xfrm>
            <a:off x="33451910" y="21158158"/>
            <a:ext cx="17583509" cy="1154162"/>
          </a:xfrm>
          <a:prstGeom prst="rect">
            <a:avLst/>
          </a:prstGeom>
          <a:solidFill>
            <a:schemeClr val="bg1"/>
          </a:solidFill>
          <a:ln w="76200">
            <a:solidFill>
              <a:srgbClr val="4E2582"/>
            </a:solidFill>
          </a:ln>
        </p:spPr>
        <p:txBody>
          <a:bodyPr wrap="square" rtlCol="0">
            <a:spAutoFit/>
          </a:bodyPr>
          <a:lstStyle/>
          <a:p>
            <a:r>
              <a:rPr lang="en-US" sz="2300" dirty="0"/>
              <a:t>Acknowledgements </a:t>
            </a:r>
            <a:endParaRPr lang="en-US" sz="2300" b="1" dirty="0"/>
          </a:p>
          <a:p>
            <a:r>
              <a:rPr lang="en-US" sz="2300" dirty="0"/>
              <a:t>’d like to thank Dr. Peter Timmins for his supervision and feedback during this project as well as Timmins </a:t>
            </a:r>
            <a:r>
              <a:rPr lang="en-US" sz="2300" dirty="0" err="1"/>
              <a:t>Martelle</a:t>
            </a:r>
            <a:r>
              <a:rPr lang="en-US" sz="2300" dirty="0"/>
              <a:t> Heritage Consultants for excavating the Dorchester site in 2004 and providing the artifacts for analysis</a:t>
            </a:r>
            <a:r>
              <a:rPr lang="en-US" sz="2200" dirty="0"/>
              <a:t>. </a:t>
            </a:r>
          </a:p>
        </p:txBody>
      </p:sp>
      <p:sp>
        <p:nvSpPr>
          <p:cNvPr id="27" name="TextBox 26">
            <a:extLst>
              <a:ext uri="{FF2B5EF4-FFF2-40B4-BE49-F238E27FC236}">
                <a16:creationId xmlns:a16="http://schemas.microsoft.com/office/drawing/2014/main" id="{CFE3524F-26F3-4C83-877D-4092B7D4FC7B}"/>
              </a:ext>
            </a:extLst>
          </p:cNvPr>
          <p:cNvSpPr txBox="1"/>
          <p:nvPr/>
        </p:nvSpPr>
        <p:spPr>
          <a:xfrm>
            <a:off x="11322737" y="19602139"/>
            <a:ext cx="7875769" cy="707886"/>
          </a:xfrm>
          <a:prstGeom prst="rect">
            <a:avLst/>
          </a:prstGeom>
          <a:solidFill>
            <a:schemeClr val="bg1"/>
          </a:solidFill>
          <a:ln w="76200">
            <a:solidFill>
              <a:srgbClr val="4E2582"/>
            </a:solidFill>
          </a:ln>
        </p:spPr>
        <p:txBody>
          <a:bodyPr wrap="square" rtlCol="0">
            <a:spAutoFit/>
          </a:bodyPr>
          <a:lstStyle/>
          <a:p>
            <a:r>
              <a:rPr lang="en-US" sz="4000" b="1" dirty="0">
                <a:solidFill>
                  <a:srgbClr val="4E2582"/>
                </a:solidFill>
              </a:rPr>
              <a:t>Ground Stone Tool Morphology</a:t>
            </a:r>
          </a:p>
        </p:txBody>
      </p:sp>
      <p:sp>
        <p:nvSpPr>
          <p:cNvPr id="13" name="TextBox 12">
            <a:extLst>
              <a:ext uri="{FF2B5EF4-FFF2-40B4-BE49-F238E27FC236}">
                <a16:creationId xmlns:a16="http://schemas.microsoft.com/office/drawing/2014/main" id="{3C2301BF-EAE1-40B0-99CD-C363AD1F8B8D}"/>
              </a:ext>
            </a:extLst>
          </p:cNvPr>
          <p:cNvSpPr txBox="1"/>
          <p:nvPr/>
        </p:nvSpPr>
        <p:spPr>
          <a:xfrm>
            <a:off x="11369679" y="20591225"/>
            <a:ext cx="7828827" cy="7472174"/>
          </a:xfrm>
          <a:prstGeom prst="rect">
            <a:avLst/>
          </a:prstGeom>
          <a:solidFill>
            <a:schemeClr val="bg1"/>
          </a:solidFill>
          <a:ln w="76200">
            <a:solidFill>
              <a:srgbClr val="4E2582"/>
            </a:solidFill>
          </a:ln>
        </p:spPr>
        <p:txBody>
          <a:bodyPr wrap="square" rtlCol="0">
            <a:spAutoFit/>
          </a:bodyPr>
          <a:lstStyle/>
          <a:p>
            <a:pPr>
              <a:lnSpc>
                <a:spcPct val="107000"/>
              </a:lnSpc>
              <a:spcAft>
                <a:spcPts val="700"/>
              </a:spcAft>
            </a:pPr>
            <a:r>
              <a:rPr lang="en-CA" sz="2500" dirty="0">
                <a:latin typeface="+mj-lt"/>
                <a:ea typeface="Calibri" panose="020F0502020204030204" pitchFamily="34" charset="0"/>
                <a:cs typeface="Times New Roman" panose="02020603050405020304" pitchFamily="18" charset="0"/>
              </a:rPr>
              <a:t>Archaeological literature has identified three characteristics of celts and similar tools: A bit end (cutting edge), a mid-section, and a poll end.</a:t>
            </a:r>
            <a:r>
              <a:rPr lang="en-CA" sz="2500" baseline="30000" dirty="0">
                <a:latin typeface="+mj-lt"/>
                <a:ea typeface="Calibri" panose="020F0502020204030204" pitchFamily="34" charset="0"/>
                <a:cs typeface="Times New Roman" panose="02020603050405020304" pitchFamily="18" charset="0"/>
              </a:rPr>
              <a:t>3</a:t>
            </a:r>
            <a:r>
              <a:rPr lang="en-CA" sz="2500" dirty="0">
                <a:latin typeface="+mj-lt"/>
                <a:ea typeface="Calibri" panose="020F0502020204030204" pitchFamily="34" charset="0"/>
                <a:cs typeface="Times New Roman" panose="02020603050405020304" pitchFamily="18" charset="0"/>
              </a:rPr>
              <a:t> Ground stone celts were often created on coarse grained rocks making them ideal for grinding other materials.</a:t>
            </a:r>
            <a:r>
              <a:rPr lang="en-CA" sz="2500" baseline="30000" dirty="0">
                <a:latin typeface="+mj-lt"/>
                <a:ea typeface="Calibri" panose="020F0502020204030204" pitchFamily="34" charset="0"/>
                <a:cs typeface="Times New Roman" panose="02020603050405020304" pitchFamily="18" charset="0"/>
              </a:rPr>
              <a:t>4</a:t>
            </a:r>
            <a:r>
              <a:rPr lang="en-CA" sz="2500" dirty="0">
                <a:latin typeface="+mj-lt"/>
                <a:ea typeface="Calibri" panose="020F0502020204030204" pitchFamily="34" charset="0"/>
                <a:cs typeface="Times New Roman" panose="02020603050405020304" pitchFamily="18" charset="0"/>
              </a:rPr>
              <a:t> Celts and similar tools such as adzes, chisels, gouges, etc. are defined based on several characteristics including their: dimensions, bit end shape, and the presence of hafting modifications. Celts are considered multifunctional tools and it is likely that some served several different purposes. A celt was often polished by rubbing a fine-grained stone across the surface.</a:t>
            </a:r>
            <a:r>
              <a:rPr lang="en-CA" sz="2500" baseline="30000" dirty="0">
                <a:latin typeface="+mj-lt"/>
                <a:ea typeface="Calibri" panose="020F0502020204030204" pitchFamily="34" charset="0"/>
                <a:cs typeface="Times New Roman" panose="02020603050405020304" pitchFamily="18" charset="0"/>
              </a:rPr>
              <a:t>5</a:t>
            </a:r>
            <a:r>
              <a:rPr lang="en-CA" sz="2500" dirty="0">
                <a:latin typeface="+mj-lt"/>
                <a:ea typeface="Calibri" panose="020F0502020204030204" pitchFamily="34" charset="0"/>
                <a:cs typeface="Times New Roman" panose="02020603050405020304" pitchFamily="18" charset="0"/>
              </a:rPr>
              <a:t> Celt polish from wear is often the result of molecular processes from contact with various materials. Vegetal materials leave silicates on the surfaces of used tools. The polish is the result of </a:t>
            </a:r>
            <a:r>
              <a:rPr lang="en-CA" sz="2500" dirty="0" err="1">
                <a:latin typeface="+mj-lt"/>
                <a:ea typeface="Calibri" panose="020F0502020204030204" pitchFamily="34" charset="0"/>
                <a:cs typeface="Times New Roman" panose="02020603050405020304" pitchFamily="18" charset="0"/>
              </a:rPr>
              <a:t>tribochemical</a:t>
            </a:r>
            <a:r>
              <a:rPr lang="en-CA" sz="2500" dirty="0">
                <a:latin typeface="+mj-lt"/>
                <a:ea typeface="Calibri" panose="020F0502020204030204" pitchFamily="34" charset="0"/>
                <a:cs typeface="Times New Roman" panose="02020603050405020304" pitchFamily="18" charset="0"/>
              </a:rPr>
              <a:t> reactions activated through frictional or mechanical activation.</a:t>
            </a:r>
            <a:r>
              <a:rPr lang="en-CA" sz="2500" baseline="30000" dirty="0">
                <a:latin typeface="+mj-lt"/>
                <a:ea typeface="Calibri" panose="020F0502020204030204" pitchFamily="34" charset="0"/>
                <a:cs typeface="Times New Roman" panose="02020603050405020304" pitchFamily="18" charset="0"/>
              </a:rPr>
              <a:t>6</a:t>
            </a:r>
            <a:endParaRPr lang="en-CA" sz="3000" dirty="0">
              <a:latin typeface="+mj-lt"/>
              <a:ea typeface="Calibri" panose="020F0502020204030204" pitchFamily="34" charset="0"/>
              <a:cs typeface="Times New Roman" panose="02020603050405020304" pitchFamily="18" charset="0"/>
            </a:endParaRPr>
          </a:p>
        </p:txBody>
      </p:sp>
      <p:pic>
        <p:nvPicPr>
          <p:cNvPr id="26" name="Picture 25" descr="Graphical user interface&#10;&#10;Description automatically generated">
            <a:extLst>
              <a:ext uri="{FF2B5EF4-FFF2-40B4-BE49-F238E27FC236}">
                <a16:creationId xmlns:a16="http://schemas.microsoft.com/office/drawing/2014/main" id="{685EF9B8-9242-4F63-BECB-3934B3B0C35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700" y="11132301"/>
            <a:ext cx="10622199" cy="3061833"/>
          </a:xfrm>
          <a:prstGeom prst="rect">
            <a:avLst/>
          </a:prstGeom>
        </p:spPr>
      </p:pic>
      <p:graphicFrame>
        <p:nvGraphicFramePr>
          <p:cNvPr id="41" name="Chart 40">
            <a:extLst>
              <a:ext uri="{FF2B5EF4-FFF2-40B4-BE49-F238E27FC236}">
                <a16:creationId xmlns:a16="http://schemas.microsoft.com/office/drawing/2014/main" id="{DF633257-42DA-4F9C-863D-80F3FA683559}"/>
              </a:ext>
            </a:extLst>
          </p:cNvPr>
          <p:cNvGraphicFramePr>
            <a:graphicFrameLocks/>
          </p:cNvGraphicFramePr>
          <p:nvPr>
            <p:extLst>
              <p:ext uri="{D42A27DB-BD31-4B8C-83A1-F6EECF244321}">
                <p14:modId xmlns:p14="http://schemas.microsoft.com/office/powerpoint/2010/main" val="3748876531"/>
              </p:ext>
            </p:extLst>
          </p:nvPr>
        </p:nvGraphicFramePr>
        <p:xfrm>
          <a:off x="33451912" y="13273453"/>
          <a:ext cx="17068688" cy="6960986"/>
        </p:xfrm>
        <a:graphic>
          <a:graphicData uri="http://schemas.openxmlformats.org/drawingml/2006/chart">
            <c:chart xmlns:c="http://schemas.openxmlformats.org/drawingml/2006/chart" xmlns:r="http://schemas.openxmlformats.org/officeDocument/2006/relationships" r:id="rId5"/>
          </a:graphicData>
        </a:graphic>
      </p:graphicFrame>
      <p:sp>
        <p:nvSpPr>
          <p:cNvPr id="32" name="TextBox 31">
            <a:extLst>
              <a:ext uri="{FF2B5EF4-FFF2-40B4-BE49-F238E27FC236}">
                <a16:creationId xmlns:a16="http://schemas.microsoft.com/office/drawing/2014/main" id="{C3463CF3-29B9-4736-81EE-77E2DBC64B5C}"/>
              </a:ext>
            </a:extLst>
          </p:cNvPr>
          <p:cNvSpPr txBox="1"/>
          <p:nvPr/>
        </p:nvSpPr>
        <p:spPr>
          <a:xfrm>
            <a:off x="19593474" y="19568524"/>
            <a:ext cx="13578513" cy="9002080"/>
          </a:xfrm>
          <a:prstGeom prst="rect">
            <a:avLst/>
          </a:prstGeom>
          <a:solidFill>
            <a:schemeClr val="bg1"/>
          </a:solidFill>
          <a:ln w="76200">
            <a:solidFill>
              <a:srgbClr val="4E2582"/>
            </a:solidFill>
          </a:ln>
        </p:spPr>
        <p:txBody>
          <a:bodyPr wrap="square" rtlCol="0">
            <a:spAutoFit/>
          </a:bodyPr>
          <a:lstStyle/>
          <a:p>
            <a:pPr>
              <a:lnSpc>
                <a:spcPct val="107000"/>
              </a:lnSpc>
              <a:spcAft>
                <a:spcPts val="700"/>
              </a:spcAft>
            </a:pPr>
            <a:r>
              <a:rPr lang="en-CA" sz="2500" dirty="0">
                <a:effectLst/>
                <a:latin typeface="+mj-lt"/>
                <a:ea typeface="Calibri" panose="020F0502020204030204" pitchFamily="34" charset="0"/>
                <a:cs typeface="Times New Roman" panose="02020603050405020304" pitchFamily="18" charset="0"/>
              </a:rPr>
              <a:t>Haft wear on ground stone tools is another area of study that has received little archaeological attention.</a:t>
            </a:r>
            <a:r>
              <a:rPr lang="en-CA" sz="2500" baseline="30000" dirty="0">
                <a:effectLst/>
                <a:latin typeface="+mj-lt"/>
                <a:ea typeface="Calibri" panose="020F0502020204030204" pitchFamily="34" charset="0"/>
                <a:cs typeface="Times New Roman" panose="02020603050405020304" pitchFamily="18" charset="0"/>
              </a:rPr>
              <a:t>1</a:t>
            </a:r>
            <a:r>
              <a:rPr lang="en-CA" sz="2500" dirty="0">
                <a:effectLst/>
                <a:latin typeface="+mj-lt"/>
                <a:ea typeface="Calibri" panose="020F0502020204030204" pitchFamily="34" charset="0"/>
                <a:cs typeface="Times New Roman" panose="02020603050405020304" pitchFamily="18" charset="0"/>
              </a:rPr>
              <a:t> Hafting is the means of attaching a stone tool to a handle. In wooden hafts, the poll end is inserted into the shaft leaving some room between the celt faces to prevent the celt acting like a wedge and splitting the handle. Hafting modifications on the Dorchester Site assemblage were observed on six celts. Three types of hafting modifications were present: Lateral shallow depressions, lateral roughness, and lateral tapering. Shallow depressions on the lateral margins of the tool were the most common hafting modification with all six hafted celts having notable depressions on one or both sides. The length of the depressions ranges from 15mm to 30mm. </a:t>
            </a:r>
          </a:p>
          <a:p>
            <a:pPr>
              <a:lnSpc>
                <a:spcPct val="107000"/>
              </a:lnSpc>
              <a:spcAft>
                <a:spcPts val="800"/>
              </a:spcAft>
            </a:pPr>
            <a:r>
              <a:rPr lang="en-CA" sz="2500" dirty="0">
                <a:effectLst/>
                <a:latin typeface="+mj-lt"/>
                <a:ea typeface="Calibri" panose="020F0502020204030204" pitchFamily="34" charset="0"/>
                <a:cs typeface="Times New Roman" panose="02020603050405020304" pitchFamily="18" charset="0"/>
              </a:rPr>
              <a:t>Lateral roughness along the margins on roughly the same spot on hafted celts was another form of hafting modification noted. Roughness has been defined in archaeological literature as a means of improving the adherence of the haft to the tool. Lateral roughness has been noted as the only hafting modification on one sub-rectangular shaped tool and noted alongside lateral shallow depressions on a sub-rectangular celt.</a:t>
            </a:r>
          </a:p>
          <a:p>
            <a:pPr>
              <a:lnSpc>
                <a:spcPct val="107000"/>
              </a:lnSpc>
              <a:spcAft>
                <a:spcPts val="800"/>
              </a:spcAft>
            </a:pPr>
            <a:r>
              <a:rPr lang="en-CA" sz="2500" dirty="0">
                <a:effectLst/>
                <a:latin typeface="+mj-lt"/>
                <a:ea typeface="Calibri" panose="020F0502020204030204" pitchFamily="34" charset="0"/>
                <a:cs typeface="Times New Roman" panose="02020603050405020304" pitchFamily="18" charset="0"/>
              </a:rPr>
              <a:t>Lateral tapering at the poll end was the last hafting modification noted amongst the Dorchester assemblage. Many celts exhibited tapering along their lateral margins, but only one was complete, or thick enough for hafting. The celt displayed pecking and grinding along margins close to the poll end creating a </a:t>
            </a:r>
            <a:r>
              <a:rPr lang="en-CA" sz="2500" dirty="0">
                <a:latin typeface="+mj-lt"/>
                <a:ea typeface="Calibri" panose="020F0502020204030204" pitchFamily="34" charset="0"/>
                <a:cs typeface="Times New Roman" panose="02020603050405020304" pitchFamily="18" charset="0"/>
              </a:rPr>
              <a:t>tapered poll end</a:t>
            </a:r>
            <a:r>
              <a:rPr lang="en-CA" sz="2500" dirty="0">
                <a:effectLst/>
                <a:latin typeface="+mj-lt"/>
                <a:ea typeface="Calibri" panose="020F0502020204030204" pitchFamily="34" charset="0"/>
                <a:cs typeface="Times New Roman" panose="02020603050405020304" pitchFamily="18" charset="0"/>
              </a:rPr>
              <a:t>. This celt also had a lateral shallow depression which would have facilitated secure hafting.</a:t>
            </a:r>
          </a:p>
          <a:p>
            <a:pPr>
              <a:lnSpc>
                <a:spcPct val="107000"/>
              </a:lnSpc>
              <a:spcAft>
                <a:spcPts val="800"/>
              </a:spcAft>
            </a:pPr>
            <a:r>
              <a:rPr lang="en-CA" sz="2500" dirty="0">
                <a:effectLst/>
                <a:latin typeface="+mj-lt"/>
                <a:ea typeface="Calibri" panose="020F0502020204030204" pitchFamily="34" charset="0"/>
                <a:cs typeface="Times New Roman" panose="02020603050405020304" pitchFamily="18" charset="0"/>
              </a:rPr>
              <a:t>Given the lack of hafting modifications observed amongst chisels, it’s possible their small length, small width, and thin cross-sections made them more prone to breakage.</a:t>
            </a:r>
          </a:p>
        </p:txBody>
      </p:sp>
      <p:sp>
        <p:nvSpPr>
          <p:cNvPr id="3" name="TextBox 2">
            <a:extLst>
              <a:ext uri="{FF2B5EF4-FFF2-40B4-BE49-F238E27FC236}">
                <a16:creationId xmlns:a16="http://schemas.microsoft.com/office/drawing/2014/main" id="{3422D6E4-62BD-4FAC-8CB3-26C894F98FA7}"/>
              </a:ext>
            </a:extLst>
          </p:cNvPr>
          <p:cNvSpPr txBox="1"/>
          <p:nvPr/>
        </p:nvSpPr>
        <p:spPr>
          <a:xfrm>
            <a:off x="33456642" y="20442567"/>
            <a:ext cx="9665510" cy="477054"/>
          </a:xfrm>
          <a:prstGeom prst="rect">
            <a:avLst/>
          </a:prstGeom>
          <a:solidFill>
            <a:schemeClr val="bg1"/>
          </a:solidFill>
          <a:ln w="76200">
            <a:solidFill>
              <a:srgbClr val="4E2582"/>
            </a:solidFill>
          </a:ln>
        </p:spPr>
        <p:txBody>
          <a:bodyPr wrap="square" rtlCol="0">
            <a:spAutoFit/>
          </a:bodyPr>
          <a:lstStyle/>
          <a:p>
            <a:pPr algn="l"/>
            <a:r>
              <a:rPr lang="en-CA" sz="2500" dirty="0"/>
              <a:t>Figure 5: Site Distribution of Celts and Preforms by House/Context</a:t>
            </a:r>
          </a:p>
        </p:txBody>
      </p:sp>
      <p:pic>
        <p:nvPicPr>
          <p:cNvPr id="12" name="Picture 11">
            <a:extLst>
              <a:ext uri="{FF2B5EF4-FFF2-40B4-BE49-F238E27FC236}">
                <a16:creationId xmlns:a16="http://schemas.microsoft.com/office/drawing/2014/main" id="{C27D3266-9A91-4082-90A7-41974A02408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368735" y="11504102"/>
            <a:ext cx="7993074" cy="6648871"/>
          </a:xfrm>
          <a:prstGeom prst="rect">
            <a:avLst/>
          </a:prstGeom>
        </p:spPr>
      </p:pic>
      <p:sp>
        <p:nvSpPr>
          <p:cNvPr id="14" name="TextBox 13">
            <a:extLst>
              <a:ext uri="{FF2B5EF4-FFF2-40B4-BE49-F238E27FC236}">
                <a16:creationId xmlns:a16="http://schemas.microsoft.com/office/drawing/2014/main" id="{054C8B2A-B95E-4EE9-A63B-3CABD5AF5A9E}"/>
              </a:ext>
            </a:extLst>
          </p:cNvPr>
          <p:cNvSpPr txBox="1"/>
          <p:nvPr/>
        </p:nvSpPr>
        <p:spPr>
          <a:xfrm>
            <a:off x="11372745" y="18495735"/>
            <a:ext cx="7993074" cy="477054"/>
          </a:xfrm>
          <a:prstGeom prst="rect">
            <a:avLst/>
          </a:prstGeom>
          <a:solidFill>
            <a:schemeClr val="bg1"/>
          </a:solidFill>
          <a:ln w="76200">
            <a:solidFill>
              <a:srgbClr val="4E2582"/>
            </a:solidFill>
          </a:ln>
        </p:spPr>
        <p:txBody>
          <a:bodyPr wrap="square" rtlCol="0">
            <a:spAutoFit/>
          </a:bodyPr>
          <a:lstStyle/>
          <a:p>
            <a:pPr algn="l"/>
            <a:r>
              <a:rPr lang="en-CA" sz="2500" dirty="0"/>
              <a:t>Figure 3: Adze made from serpentinite, Dorchester Site</a:t>
            </a:r>
          </a:p>
        </p:txBody>
      </p:sp>
      <p:sp>
        <p:nvSpPr>
          <p:cNvPr id="16" name="TextBox 15">
            <a:extLst>
              <a:ext uri="{FF2B5EF4-FFF2-40B4-BE49-F238E27FC236}">
                <a16:creationId xmlns:a16="http://schemas.microsoft.com/office/drawing/2014/main" id="{F4A43C59-7551-4FD9-98BA-D015B57F16A2}"/>
              </a:ext>
            </a:extLst>
          </p:cNvPr>
          <p:cNvSpPr txBox="1"/>
          <p:nvPr/>
        </p:nvSpPr>
        <p:spPr>
          <a:xfrm>
            <a:off x="313253" y="14457336"/>
            <a:ext cx="9621364" cy="477054"/>
          </a:xfrm>
          <a:prstGeom prst="rect">
            <a:avLst/>
          </a:prstGeom>
          <a:solidFill>
            <a:schemeClr val="bg1"/>
          </a:solidFill>
          <a:ln w="76200">
            <a:solidFill>
              <a:srgbClr val="4E2582"/>
            </a:solidFill>
          </a:ln>
        </p:spPr>
        <p:txBody>
          <a:bodyPr wrap="square" rtlCol="0">
            <a:spAutoFit/>
          </a:bodyPr>
          <a:lstStyle/>
          <a:p>
            <a:pPr algn="l"/>
            <a:r>
              <a:rPr lang="en-CA" sz="2500" dirty="0"/>
              <a:t>Figure 1: Bi-pointed chisel made from green slate, Dorchester Site</a:t>
            </a:r>
          </a:p>
        </p:txBody>
      </p:sp>
      <p:sp>
        <p:nvSpPr>
          <p:cNvPr id="17" name="TextBox 16">
            <a:extLst>
              <a:ext uri="{FF2B5EF4-FFF2-40B4-BE49-F238E27FC236}">
                <a16:creationId xmlns:a16="http://schemas.microsoft.com/office/drawing/2014/main" id="{0FE4E6BB-9803-499E-A12A-3AB97BFF0B23}"/>
              </a:ext>
            </a:extLst>
          </p:cNvPr>
          <p:cNvSpPr txBox="1"/>
          <p:nvPr/>
        </p:nvSpPr>
        <p:spPr>
          <a:xfrm>
            <a:off x="33451910" y="22550859"/>
            <a:ext cx="17583509" cy="6109365"/>
          </a:xfrm>
          <a:prstGeom prst="rect">
            <a:avLst/>
          </a:prstGeom>
          <a:solidFill>
            <a:schemeClr val="bg1"/>
          </a:solidFill>
          <a:ln w="76200">
            <a:solidFill>
              <a:srgbClr val="4E2582"/>
            </a:solidFill>
          </a:ln>
        </p:spPr>
        <p:txBody>
          <a:bodyPr wrap="square" rtlCol="0">
            <a:spAutoFit/>
          </a:bodyPr>
          <a:lstStyle/>
          <a:p>
            <a:pPr algn="l"/>
            <a:r>
              <a:rPr lang="en-CA" sz="2300" dirty="0"/>
              <a:t>References</a:t>
            </a:r>
          </a:p>
          <a:p>
            <a:r>
              <a:rPr lang="en-US" sz="2300" baseline="30000" dirty="0">
                <a:effectLst/>
              </a:rPr>
              <a:t>1</a:t>
            </a:r>
            <a:r>
              <a:rPr lang="en-US" sz="2300" dirty="0">
                <a:effectLst/>
              </a:rPr>
              <a:t>Gallo, T. A. (2022). </a:t>
            </a:r>
            <a:r>
              <a:rPr lang="en-US" sz="2300" i="1" dirty="0">
                <a:effectLst/>
              </a:rPr>
              <a:t>Vibrant Stone: Ground Stone Celt Biographies Among the Ancestral and Historic Wendat in Southern Ontario from the 14th to mid-17th </a:t>
            </a:r>
            <a:r>
              <a:rPr lang="en-US" sz="2300" i="1" dirty="0" err="1">
                <a:effectLst/>
              </a:rPr>
              <a:t>Centurie</a:t>
            </a:r>
            <a:r>
              <a:rPr lang="en-US" sz="2300" dirty="0">
                <a:effectLst/>
              </a:rPr>
              <a:t> (thesis). University of Toronto, Toronto. </a:t>
            </a:r>
          </a:p>
          <a:p>
            <a:r>
              <a:rPr lang="en-US" sz="2300" baseline="30000" dirty="0">
                <a:effectLst/>
              </a:rPr>
              <a:t>2</a:t>
            </a:r>
            <a:r>
              <a:rPr lang="en-US" sz="2300" dirty="0">
                <a:effectLst/>
              </a:rPr>
              <a:t>Freeman, J. (2019). </a:t>
            </a:r>
            <a:r>
              <a:rPr lang="en-US" sz="2300" i="1" dirty="0">
                <a:effectLst/>
              </a:rPr>
              <a:t>Exploring the occupational history of the Middle Ontario Iroquoian Dorchester Village site </a:t>
            </a:r>
            <a:r>
              <a:rPr lang="en-US" sz="2300" dirty="0">
                <a:effectLst/>
              </a:rPr>
              <a:t>(thesis). University of Western Ontario, London.</a:t>
            </a:r>
          </a:p>
          <a:p>
            <a:r>
              <a:rPr lang="en-US" sz="2300" dirty="0">
                <a:effectLst/>
              </a:rPr>
              <a:t> </a:t>
            </a:r>
            <a:r>
              <a:rPr lang="en-US" sz="2300" baseline="30000" dirty="0">
                <a:effectLst/>
              </a:rPr>
              <a:t>3</a:t>
            </a:r>
            <a:r>
              <a:rPr lang="en-US" sz="2300" dirty="0">
                <a:effectLst/>
              </a:rPr>
              <a:t>Brzezicki, A. (2015). </a:t>
            </a:r>
            <a:r>
              <a:rPr lang="en-US" sz="2300" i="1" dirty="0">
                <a:effectLst/>
              </a:rPr>
              <a:t>Getting A Handle On Ground Stone: A Technological Analysis Of The Ground Stone Axes, Adzes, And Gouges In The George Frederick Clarke Collection</a:t>
            </a:r>
            <a:r>
              <a:rPr lang="en-US" sz="2300" dirty="0">
                <a:effectLst/>
              </a:rPr>
              <a:t> (thesis). Mount Allison University, Sackville. </a:t>
            </a:r>
          </a:p>
          <a:p>
            <a:r>
              <a:rPr lang="en-US" sz="2300" baseline="30000" dirty="0">
                <a:effectLst/>
              </a:rPr>
              <a:t>4</a:t>
            </a:r>
            <a:r>
              <a:rPr lang="en-US" sz="2300" dirty="0">
                <a:effectLst/>
              </a:rPr>
              <a:t>University of Iowa. (n.d.). </a:t>
            </a:r>
            <a:r>
              <a:rPr lang="en-US" sz="2300" i="1" dirty="0">
                <a:effectLst/>
              </a:rPr>
              <a:t>Ground Stone Artifacts Series in Ancient Technologies </a:t>
            </a:r>
            <a:r>
              <a:rPr lang="en-US" sz="2300" dirty="0">
                <a:effectLst/>
              </a:rPr>
              <a:t>. Ground Stone Artifacts | The Office of the State Archaeologist. Retrieved August 14, 2022, from https://archaeology.uiowa.edu/ground-stone-artifacts-0#:~:text=Ground%20stone%20tools%20are%20usually,including%20plants%20and%20other%20stones.) </a:t>
            </a:r>
          </a:p>
          <a:p>
            <a:r>
              <a:rPr lang="en-US" sz="2300" baseline="30000" dirty="0">
                <a:effectLst/>
              </a:rPr>
              <a:t>5</a:t>
            </a:r>
            <a:r>
              <a:rPr lang="en-US" sz="2300" dirty="0">
                <a:effectLst/>
              </a:rPr>
              <a:t>Darwent, J. (2017). </a:t>
            </a:r>
            <a:r>
              <a:rPr lang="en-US" sz="2300" i="1" dirty="0">
                <a:effectLst/>
              </a:rPr>
              <a:t>The prehistoric use of nephrite on the British Columbia Plateau</a:t>
            </a:r>
            <a:r>
              <a:rPr lang="en-US" sz="2300" dirty="0">
                <a:effectLst/>
              </a:rPr>
              <a:t>. Archaeology Press, Simon Fraser University. </a:t>
            </a:r>
          </a:p>
          <a:p>
            <a:r>
              <a:rPr lang="en-US" sz="2300" baseline="30000" dirty="0">
                <a:effectLst/>
              </a:rPr>
              <a:t>6</a:t>
            </a:r>
            <a:r>
              <a:rPr lang="en-US" sz="2300" dirty="0">
                <a:effectLst/>
              </a:rPr>
              <a:t>Adams, J. L. (2014). Ground stone use-wear analysis: A review of terminology and experimental methods. </a:t>
            </a:r>
            <a:r>
              <a:rPr lang="en-US" sz="2300" i="1" dirty="0">
                <a:effectLst/>
              </a:rPr>
              <a:t>Journal of Archaeological Science</a:t>
            </a:r>
            <a:r>
              <a:rPr lang="en-US" sz="2300" dirty="0">
                <a:effectLst/>
              </a:rPr>
              <a:t>, </a:t>
            </a:r>
            <a:r>
              <a:rPr lang="en-US" sz="2300" i="1" dirty="0">
                <a:effectLst/>
              </a:rPr>
              <a:t>48</a:t>
            </a:r>
            <a:r>
              <a:rPr lang="en-US" sz="2300" dirty="0">
                <a:effectLst/>
              </a:rPr>
              <a:t>, 129–138. https://doi.org/10.1016/j.jas.2013.01.030 </a:t>
            </a:r>
            <a:endParaRPr lang="en-US" sz="2300" baseline="30000" dirty="0">
              <a:effectLst/>
            </a:endParaRPr>
          </a:p>
          <a:p>
            <a:r>
              <a:rPr lang="en-US" sz="2300" baseline="30000" dirty="0"/>
              <a:t>7</a:t>
            </a:r>
            <a:r>
              <a:rPr lang="en-US" sz="2300" dirty="0">
                <a:effectLst/>
              </a:rPr>
              <a:t>Krakker, J. J. (2011). A Hafted Stone Celt from Genesee County, Michigan and implications for ground stone tool use in the Eastern Woodlands. </a:t>
            </a:r>
            <a:r>
              <a:rPr lang="en-US" sz="2300" i="1" dirty="0">
                <a:effectLst/>
              </a:rPr>
              <a:t>Midcontinental Journal of Archaeology</a:t>
            </a:r>
            <a:r>
              <a:rPr lang="en-US" sz="2300" dirty="0">
                <a:effectLst/>
              </a:rPr>
              <a:t>, </a:t>
            </a:r>
            <a:r>
              <a:rPr lang="en-US" sz="2300" i="1" dirty="0">
                <a:effectLst/>
              </a:rPr>
              <a:t>36</a:t>
            </a:r>
            <a:r>
              <a:rPr lang="en-US" sz="2300" dirty="0">
                <a:effectLst/>
              </a:rPr>
              <a:t>(1), 5–28. https://doi.org/10.1179/mca.2011.002</a:t>
            </a:r>
          </a:p>
          <a:p>
            <a:r>
              <a:rPr lang="en-US" sz="2300" baseline="30000" dirty="0"/>
              <a:t>8</a:t>
            </a:r>
            <a:r>
              <a:rPr lang="en-US" sz="2300" dirty="0">
                <a:effectLst/>
              </a:rPr>
              <a:t>Nasmith, C. (1981). </a:t>
            </a:r>
            <a:r>
              <a:rPr lang="en-US" sz="2300" i="1" dirty="0">
                <a:effectLst/>
              </a:rPr>
              <a:t>The </a:t>
            </a:r>
            <a:r>
              <a:rPr lang="en-US" sz="2300" i="1" dirty="0" err="1">
                <a:effectLst/>
              </a:rPr>
              <a:t>Kirche</a:t>
            </a:r>
            <a:r>
              <a:rPr lang="en-US" sz="2300" i="1" dirty="0">
                <a:effectLst/>
              </a:rPr>
              <a:t> Site: A late prehistoric Huron village in the upper </a:t>
            </a:r>
            <a:r>
              <a:rPr lang="en-US" sz="2300" i="1" dirty="0" err="1">
                <a:effectLst/>
              </a:rPr>
              <a:t>trent</a:t>
            </a:r>
            <a:r>
              <a:rPr lang="en-US" sz="2300" i="1" dirty="0">
                <a:effectLst/>
              </a:rPr>
              <a:t> valley</a:t>
            </a:r>
            <a:r>
              <a:rPr lang="en-US" sz="2300" dirty="0">
                <a:effectLst/>
              </a:rPr>
              <a:t>. McMaster University. </a:t>
            </a:r>
            <a:br>
              <a:rPr lang="en-US" sz="2300" dirty="0"/>
            </a:br>
            <a:r>
              <a:rPr lang="en-US" sz="2300" baseline="30000" dirty="0"/>
              <a:t>9</a:t>
            </a:r>
            <a:r>
              <a:rPr lang="fr-FR" sz="2300" dirty="0"/>
              <a:t>Timmins, P (2022). </a:t>
            </a:r>
            <a:r>
              <a:rPr lang="fr-FR" sz="2300" dirty="0" err="1"/>
              <a:t>Personal</a:t>
            </a:r>
            <a:r>
              <a:rPr lang="fr-FR" sz="2300" dirty="0"/>
              <a:t> Communication.</a:t>
            </a:r>
            <a:endParaRPr lang="en-US" sz="2300" baseline="30000" dirty="0">
              <a:effectLst/>
            </a:endParaRPr>
          </a:p>
        </p:txBody>
      </p:sp>
      <p:graphicFrame>
        <p:nvGraphicFramePr>
          <p:cNvPr id="28" name="Chart 27">
            <a:extLst>
              <a:ext uri="{FF2B5EF4-FFF2-40B4-BE49-F238E27FC236}">
                <a16:creationId xmlns:a16="http://schemas.microsoft.com/office/drawing/2014/main" id="{16B0562D-CBD0-4A83-8627-6A478CDD095F}"/>
              </a:ext>
            </a:extLst>
          </p:cNvPr>
          <p:cNvGraphicFramePr>
            <a:graphicFrameLocks/>
          </p:cNvGraphicFramePr>
          <p:nvPr>
            <p:extLst>
              <p:ext uri="{D42A27DB-BD31-4B8C-83A1-F6EECF244321}">
                <p14:modId xmlns:p14="http://schemas.microsoft.com/office/powerpoint/2010/main" val="2550340389"/>
              </p:ext>
            </p:extLst>
          </p:nvPr>
        </p:nvGraphicFramePr>
        <p:xfrm>
          <a:off x="42713010" y="4031297"/>
          <a:ext cx="7752533" cy="7707993"/>
        </p:xfrm>
        <a:graphic>
          <a:graphicData uri="http://schemas.openxmlformats.org/drawingml/2006/chart">
            <c:chart xmlns:c="http://schemas.openxmlformats.org/drawingml/2006/chart" xmlns:r="http://schemas.openxmlformats.org/officeDocument/2006/relationships" r:id="rId7"/>
          </a:graphicData>
        </a:graphic>
      </p:graphicFrame>
      <p:pic>
        <p:nvPicPr>
          <p:cNvPr id="7" name="Picture 6">
            <a:extLst>
              <a:ext uri="{FF2B5EF4-FFF2-40B4-BE49-F238E27FC236}">
                <a16:creationId xmlns:a16="http://schemas.microsoft.com/office/drawing/2014/main" id="{AAB0A59B-ED2D-48CF-A7A1-DBA211DE71B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85543" y="21308355"/>
            <a:ext cx="10569593" cy="6194606"/>
          </a:xfrm>
          <a:prstGeom prst="rect">
            <a:avLst/>
          </a:prstGeom>
        </p:spPr>
      </p:pic>
      <p:sp>
        <p:nvSpPr>
          <p:cNvPr id="18" name="TextBox 17">
            <a:extLst>
              <a:ext uri="{FF2B5EF4-FFF2-40B4-BE49-F238E27FC236}">
                <a16:creationId xmlns:a16="http://schemas.microsoft.com/office/drawing/2014/main" id="{AD9DCB52-BA10-4457-84B6-218C50C29BD4}"/>
              </a:ext>
            </a:extLst>
          </p:cNvPr>
          <p:cNvSpPr txBox="1"/>
          <p:nvPr/>
        </p:nvSpPr>
        <p:spPr>
          <a:xfrm>
            <a:off x="373923" y="27808896"/>
            <a:ext cx="7095379" cy="861774"/>
          </a:xfrm>
          <a:prstGeom prst="rect">
            <a:avLst/>
          </a:prstGeom>
          <a:solidFill>
            <a:schemeClr val="bg1"/>
          </a:solidFill>
          <a:ln w="76200">
            <a:solidFill>
              <a:srgbClr val="4E2582"/>
            </a:solidFill>
          </a:ln>
        </p:spPr>
        <p:txBody>
          <a:bodyPr wrap="square" rtlCol="0">
            <a:spAutoFit/>
          </a:bodyPr>
          <a:lstStyle/>
          <a:p>
            <a:pPr algn="l"/>
            <a:r>
              <a:rPr lang="en-CA" sz="2500" dirty="0"/>
              <a:t>Figure 2: </a:t>
            </a:r>
            <a:r>
              <a:rPr lang="en-CA" sz="2500" dirty="0" err="1"/>
              <a:t>Ungrooved</a:t>
            </a:r>
            <a:r>
              <a:rPr lang="en-CA" sz="2500" dirty="0"/>
              <a:t> axe made from basalt, Dorchester Site</a:t>
            </a:r>
          </a:p>
        </p:txBody>
      </p:sp>
      <p:sp>
        <p:nvSpPr>
          <p:cNvPr id="24" name="TextBox 23">
            <a:extLst>
              <a:ext uri="{FF2B5EF4-FFF2-40B4-BE49-F238E27FC236}">
                <a16:creationId xmlns:a16="http://schemas.microsoft.com/office/drawing/2014/main" id="{D0D6ECDC-6C95-4288-A746-1284483DB103}"/>
              </a:ext>
            </a:extLst>
          </p:cNvPr>
          <p:cNvSpPr txBox="1"/>
          <p:nvPr/>
        </p:nvSpPr>
        <p:spPr>
          <a:xfrm>
            <a:off x="19593475" y="13763867"/>
            <a:ext cx="13578512" cy="5503686"/>
          </a:xfrm>
          <a:prstGeom prst="rect">
            <a:avLst/>
          </a:prstGeom>
          <a:solidFill>
            <a:schemeClr val="bg1"/>
          </a:solidFill>
          <a:ln w="76200">
            <a:solidFill>
              <a:srgbClr val="4E2582"/>
            </a:solidFill>
          </a:ln>
        </p:spPr>
        <p:txBody>
          <a:bodyPr wrap="square" rtlCol="0">
            <a:spAutoFit/>
          </a:bodyPr>
          <a:lstStyle/>
          <a:p>
            <a:pPr>
              <a:lnSpc>
                <a:spcPct val="107000"/>
              </a:lnSpc>
              <a:spcAft>
                <a:spcPts val="700"/>
              </a:spcAft>
            </a:pPr>
            <a:r>
              <a:rPr lang="en-CA" sz="2500" dirty="0">
                <a:effectLst/>
                <a:latin typeface="+mj-lt"/>
                <a:ea typeface="Calibri" panose="020F0502020204030204" pitchFamily="34" charset="0"/>
                <a:cs typeface="Times New Roman" panose="02020603050405020304" pitchFamily="18" charset="0"/>
              </a:rPr>
              <a:t>The distribution of celt materials across the Dorchester Site is shown in Figure 4. The two most common materials identified on the Dorchester Site are basalt (n = 15) and schist (n= 12). Basalt is an igneous rock that is common in the Canadian shield. Cobbles found in southwest Ontario may have been transported south by glaciers were likely transported south by glaciers.  Schist is a metamorphic rock with a platy structure which makes it easy to chip and suitable for celt manufacture.</a:t>
            </a:r>
            <a:r>
              <a:rPr lang="en-CA" sz="2500" baseline="30000" dirty="0">
                <a:effectLst/>
                <a:latin typeface="+mj-lt"/>
                <a:ea typeface="Calibri" panose="020F0502020204030204" pitchFamily="34" charset="0"/>
                <a:cs typeface="Times New Roman" panose="02020603050405020304" pitchFamily="18" charset="0"/>
              </a:rPr>
              <a:t>9</a:t>
            </a:r>
          </a:p>
          <a:p>
            <a:pPr>
              <a:lnSpc>
                <a:spcPct val="107000"/>
              </a:lnSpc>
              <a:spcAft>
                <a:spcPts val="700"/>
              </a:spcAft>
            </a:pPr>
            <a:r>
              <a:rPr lang="en-CA" sz="2500" dirty="0">
                <a:effectLst/>
                <a:latin typeface="+mj-lt"/>
                <a:ea typeface="Calibri" panose="020F0502020204030204" pitchFamily="34" charset="0"/>
                <a:cs typeface="Times New Roman" panose="02020603050405020304" pitchFamily="18" charset="0"/>
              </a:rPr>
              <a:t>It is possible that areas of high concentrations of non-chert detritus are likely areas in which ground stone tools were manufactured. It is notable that Houses 2 and 11, which have the most celts, also have high frequencies of non-chert detritus, suggesting a correlation between the locations of celts and the debris produced in their manufacture. However, Houses 12, 13 and 16 all have relatively few celts and relatively high frequencies of non-chert detritus, supporting the view that celts were not necessarily deposited near their locus of manufacture. As </a:t>
            </a:r>
            <a:r>
              <a:rPr lang="en-CA" sz="2500" dirty="0">
                <a:latin typeface="+mj-lt"/>
                <a:ea typeface="Calibri" panose="020F0502020204030204" pitchFamily="34" charset="0"/>
                <a:cs typeface="Times New Roman" panose="02020603050405020304" pitchFamily="18" charset="0"/>
              </a:rPr>
              <a:t>most were found in pits, spatial data suggests celts were likely deposited in storage areas</a:t>
            </a:r>
            <a:r>
              <a:rPr lang="en-CA" sz="2500" dirty="0">
                <a:effectLst/>
                <a:latin typeface="+mj-lt"/>
                <a:ea typeface="Calibri" panose="020F0502020204030204" pitchFamily="34" charset="0"/>
                <a:cs typeface="Times New Roman" panose="02020603050405020304" pitchFamily="18" charset="0"/>
              </a:rPr>
              <a:t>.</a:t>
            </a:r>
            <a:r>
              <a:rPr lang="en-CA" sz="2500" baseline="30000" dirty="0">
                <a:effectLst/>
                <a:latin typeface="+mj-lt"/>
                <a:ea typeface="Calibri" panose="020F0502020204030204" pitchFamily="34" charset="0"/>
                <a:cs typeface="Times New Roman" panose="02020603050405020304" pitchFamily="18" charset="0"/>
              </a:rPr>
              <a:t>9</a:t>
            </a:r>
            <a:r>
              <a:rPr lang="en-CA" sz="2500" dirty="0">
                <a:effectLst/>
                <a:latin typeface="+mj-lt"/>
                <a:ea typeface="Calibri" panose="020F0502020204030204" pitchFamily="34" charset="0"/>
                <a:cs typeface="Times New Roman" panose="02020603050405020304" pitchFamily="18" charset="0"/>
              </a:rPr>
              <a:t> </a:t>
            </a:r>
          </a:p>
        </p:txBody>
      </p:sp>
      <p:sp>
        <p:nvSpPr>
          <p:cNvPr id="25" name="TextBox 24">
            <a:extLst>
              <a:ext uri="{FF2B5EF4-FFF2-40B4-BE49-F238E27FC236}">
                <a16:creationId xmlns:a16="http://schemas.microsoft.com/office/drawing/2014/main" id="{D238C2F6-ABA4-40B7-9EF6-418521723C0F}"/>
              </a:ext>
            </a:extLst>
          </p:cNvPr>
          <p:cNvSpPr txBox="1"/>
          <p:nvPr/>
        </p:nvSpPr>
        <p:spPr>
          <a:xfrm>
            <a:off x="33451911" y="12372980"/>
            <a:ext cx="7168098" cy="477054"/>
          </a:xfrm>
          <a:prstGeom prst="rect">
            <a:avLst/>
          </a:prstGeom>
          <a:solidFill>
            <a:schemeClr val="bg1"/>
          </a:solidFill>
          <a:ln w="76200">
            <a:solidFill>
              <a:srgbClr val="4E2582"/>
            </a:solidFill>
          </a:ln>
        </p:spPr>
        <p:txBody>
          <a:bodyPr wrap="square" rtlCol="0">
            <a:spAutoFit/>
          </a:bodyPr>
          <a:lstStyle/>
          <a:p>
            <a:pPr algn="l"/>
            <a:r>
              <a:rPr lang="en-CA" sz="2500" dirty="0"/>
              <a:t>Table 1: Metric ranges and mean by tool type</a:t>
            </a:r>
          </a:p>
        </p:txBody>
      </p:sp>
      <p:sp>
        <p:nvSpPr>
          <p:cNvPr id="29" name="TextBox 28">
            <a:extLst>
              <a:ext uri="{FF2B5EF4-FFF2-40B4-BE49-F238E27FC236}">
                <a16:creationId xmlns:a16="http://schemas.microsoft.com/office/drawing/2014/main" id="{7CBD240A-36E3-4729-ACA6-7B4FB1BEB668}"/>
              </a:ext>
            </a:extLst>
          </p:cNvPr>
          <p:cNvSpPr txBox="1"/>
          <p:nvPr/>
        </p:nvSpPr>
        <p:spPr>
          <a:xfrm>
            <a:off x="42732060" y="12089976"/>
            <a:ext cx="5475777" cy="861774"/>
          </a:xfrm>
          <a:prstGeom prst="rect">
            <a:avLst/>
          </a:prstGeom>
          <a:solidFill>
            <a:schemeClr val="bg1"/>
          </a:solidFill>
          <a:ln w="76200">
            <a:solidFill>
              <a:srgbClr val="4E2582"/>
            </a:solidFill>
          </a:ln>
        </p:spPr>
        <p:txBody>
          <a:bodyPr wrap="square" rtlCol="0">
            <a:spAutoFit/>
          </a:bodyPr>
          <a:lstStyle/>
          <a:p>
            <a:pPr algn="l"/>
            <a:r>
              <a:rPr lang="en-CA" sz="2500" dirty="0"/>
              <a:t>Figure 4: Distribution of Celt Materials on the Dorchester Site</a:t>
            </a:r>
          </a:p>
        </p:txBody>
      </p:sp>
      <p:graphicFrame>
        <p:nvGraphicFramePr>
          <p:cNvPr id="5" name="Table 4">
            <a:extLst>
              <a:ext uri="{FF2B5EF4-FFF2-40B4-BE49-F238E27FC236}">
                <a16:creationId xmlns:a16="http://schemas.microsoft.com/office/drawing/2014/main" id="{434C075A-3B10-4693-BED1-F7AADC7E9C65}"/>
              </a:ext>
            </a:extLst>
          </p:cNvPr>
          <p:cNvGraphicFramePr>
            <a:graphicFrameLocks noGrp="1"/>
          </p:cNvGraphicFramePr>
          <p:nvPr>
            <p:extLst>
              <p:ext uri="{D42A27DB-BD31-4B8C-83A1-F6EECF244321}">
                <p14:modId xmlns:p14="http://schemas.microsoft.com/office/powerpoint/2010/main" val="925757374"/>
              </p:ext>
            </p:extLst>
          </p:nvPr>
        </p:nvGraphicFramePr>
        <p:xfrm>
          <a:off x="33451909" y="4039935"/>
          <a:ext cx="8657327" cy="8050041"/>
        </p:xfrm>
        <a:graphic>
          <a:graphicData uri="http://schemas.openxmlformats.org/drawingml/2006/table">
            <a:tbl>
              <a:tblPr>
                <a:tableStyleId>{D7AC3CCA-C797-4891-BE02-D94E43425B78}</a:tableStyleId>
              </a:tblPr>
              <a:tblGrid>
                <a:gridCol w="2776183">
                  <a:extLst>
                    <a:ext uri="{9D8B030D-6E8A-4147-A177-3AD203B41FA5}">
                      <a16:colId xmlns:a16="http://schemas.microsoft.com/office/drawing/2014/main" val="3584236377"/>
                    </a:ext>
                  </a:extLst>
                </a:gridCol>
                <a:gridCol w="1937631">
                  <a:extLst>
                    <a:ext uri="{9D8B030D-6E8A-4147-A177-3AD203B41FA5}">
                      <a16:colId xmlns:a16="http://schemas.microsoft.com/office/drawing/2014/main" val="2277969590"/>
                    </a:ext>
                  </a:extLst>
                </a:gridCol>
                <a:gridCol w="1820928">
                  <a:extLst>
                    <a:ext uri="{9D8B030D-6E8A-4147-A177-3AD203B41FA5}">
                      <a16:colId xmlns:a16="http://schemas.microsoft.com/office/drawing/2014/main" val="4142414817"/>
                    </a:ext>
                  </a:extLst>
                </a:gridCol>
                <a:gridCol w="2122585">
                  <a:extLst>
                    <a:ext uri="{9D8B030D-6E8A-4147-A177-3AD203B41FA5}">
                      <a16:colId xmlns:a16="http://schemas.microsoft.com/office/drawing/2014/main" val="367356165"/>
                    </a:ext>
                  </a:extLst>
                </a:gridCol>
              </a:tblGrid>
              <a:tr h="513294">
                <a:tc>
                  <a:txBody>
                    <a:bodyPr/>
                    <a:lstStyle/>
                    <a:p>
                      <a:pPr algn="l" fontAlgn="b"/>
                      <a:r>
                        <a:rPr lang="en-CA" sz="2500" b="1" u="none" strike="noStrike" baseline="0" dirty="0">
                          <a:solidFill>
                            <a:srgbClr val="000000"/>
                          </a:solidFill>
                          <a:effectLst/>
                        </a:rPr>
                        <a:t>Type</a:t>
                      </a:r>
                      <a:endParaRPr lang="en-CA" sz="2500" b="1" i="0" u="none" strike="noStrike" baseline="0"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CA" sz="2500" b="1" u="none" strike="noStrike" baseline="0" dirty="0">
                          <a:solidFill>
                            <a:srgbClr val="000000"/>
                          </a:solidFill>
                          <a:effectLst/>
                        </a:rPr>
                        <a:t>Celts</a:t>
                      </a:r>
                      <a:endParaRPr lang="en-CA" sz="2500" b="1" i="0" u="none" strike="noStrike" baseline="0" dirty="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1" u="none" strike="noStrike" baseline="0" dirty="0">
                          <a:solidFill>
                            <a:srgbClr val="000000"/>
                          </a:solidFill>
                          <a:effectLst/>
                        </a:rPr>
                        <a:t>Adzes</a:t>
                      </a:r>
                      <a:endParaRPr lang="en-CA" sz="2500" b="1" i="0" u="none" strike="noStrike" baseline="0" dirty="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1" u="none" strike="noStrike" baseline="0" dirty="0">
                          <a:solidFill>
                            <a:srgbClr val="000000"/>
                          </a:solidFill>
                          <a:effectLst/>
                        </a:rPr>
                        <a:t>Chisels</a:t>
                      </a:r>
                      <a:endParaRPr lang="en-CA" sz="2500" b="1" i="0" u="none" strike="noStrike" baseline="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08890090"/>
                  </a:ext>
                </a:extLst>
              </a:tr>
              <a:tr h="1106788">
                <a:tc>
                  <a:txBody>
                    <a:bodyPr/>
                    <a:lstStyle/>
                    <a:p>
                      <a:pPr algn="l" fontAlgn="b"/>
                      <a:r>
                        <a:rPr lang="en-CA" sz="2500" b="0" u="none" strike="noStrike" baseline="0" dirty="0">
                          <a:solidFill>
                            <a:srgbClr val="000000"/>
                          </a:solidFill>
                          <a:effectLst/>
                        </a:rPr>
                        <a:t>Max. Length Range (mm)</a:t>
                      </a:r>
                      <a:endParaRPr lang="en-CA" sz="2500" b="0" i="0" u="none" strike="noStrike" baseline="0"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CA" sz="2500" b="0" u="none" strike="noStrike" baseline="0" dirty="0">
                          <a:solidFill>
                            <a:srgbClr val="000000"/>
                          </a:solidFill>
                          <a:effectLst/>
                        </a:rPr>
                        <a:t>109.6 -149.6</a:t>
                      </a:r>
                      <a:endParaRPr lang="en-CA" sz="2500" b="0" i="0" u="none" strike="noStrike" baseline="0"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en-CA" sz="2500" b="0" u="none" strike="noStrike" baseline="0" dirty="0">
                          <a:solidFill>
                            <a:srgbClr val="000000"/>
                          </a:solidFill>
                          <a:effectLst/>
                        </a:rPr>
                        <a:t>84.4 - 176.3</a:t>
                      </a:r>
                      <a:endParaRPr lang="en-CA" sz="2500" b="0" i="0" u="none" strike="noStrike" baseline="0" dirty="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71.7 - 168.9</a:t>
                      </a:r>
                      <a:endParaRPr lang="en-CA" sz="2500" b="0" i="0" u="none" strike="noStrike" baseline="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97481395"/>
                  </a:ext>
                </a:extLst>
              </a:tr>
              <a:tr h="560226">
                <a:tc>
                  <a:txBody>
                    <a:bodyPr/>
                    <a:lstStyle/>
                    <a:p>
                      <a:pPr algn="l" fontAlgn="b"/>
                      <a:r>
                        <a:rPr lang="en-CA" sz="2500" b="0" u="none" strike="noStrike" baseline="0" dirty="0">
                          <a:solidFill>
                            <a:srgbClr val="000000"/>
                          </a:solidFill>
                          <a:effectLst/>
                        </a:rPr>
                        <a:t>Mean (mm)</a:t>
                      </a:r>
                      <a:endParaRPr lang="en-CA" sz="2500" b="0" i="0" u="none" strike="noStrike" baseline="0"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CA" sz="2500" b="0" u="none" strike="noStrike" baseline="0" dirty="0">
                          <a:solidFill>
                            <a:srgbClr val="000000"/>
                          </a:solidFill>
                          <a:effectLst/>
                        </a:rPr>
                        <a:t>123.2</a:t>
                      </a:r>
                      <a:endParaRPr lang="en-CA" sz="2500" b="0" i="0" u="none" strike="noStrike" baseline="0" dirty="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122.4</a:t>
                      </a:r>
                      <a:endParaRPr lang="en-CA" sz="2500" b="0" i="0" u="none" strike="noStrike" baseline="0" dirty="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95.7</a:t>
                      </a:r>
                      <a:endParaRPr lang="en-CA" sz="2500" b="0" i="0" u="none" strike="noStrike" baseline="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17573117"/>
                  </a:ext>
                </a:extLst>
              </a:tr>
              <a:tr h="560226">
                <a:tc>
                  <a:txBody>
                    <a:bodyPr/>
                    <a:lstStyle/>
                    <a:p>
                      <a:pPr algn="l" fontAlgn="b"/>
                      <a:r>
                        <a:rPr lang="en-CA" sz="2500" b="0" u="none" strike="noStrike" baseline="0">
                          <a:solidFill>
                            <a:srgbClr val="000000"/>
                          </a:solidFill>
                          <a:effectLst/>
                        </a:rPr>
                        <a:t>Width Range (mm)</a:t>
                      </a:r>
                      <a:endParaRPr lang="en-CA" sz="2500" b="0" i="0" u="none" strike="noStrike" baseline="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44.8 - 76.7</a:t>
                      </a:r>
                      <a:endParaRPr lang="en-CA" sz="2500" b="0" i="0" u="none" strike="noStrike" baseline="0" dirty="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52.7 - 64.4</a:t>
                      </a:r>
                      <a:endParaRPr lang="en-CA" sz="2500" b="0" i="0" u="none" strike="noStrike" baseline="0" dirty="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a:solidFill>
                            <a:srgbClr val="000000"/>
                          </a:solidFill>
                          <a:effectLst/>
                        </a:rPr>
                        <a:t>18.5 - 43.2</a:t>
                      </a:r>
                      <a:endParaRPr lang="en-CA" sz="2500" b="0" i="0" u="none" strike="noStrike" baseline="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44101818"/>
                  </a:ext>
                </a:extLst>
              </a:tr>
              <a:tr h="560226">
                <a:tc>
                  <a:txBody>
                    <a:bodyPr/>
                    <a:lstStyle/>
                    <a:p>
                      <a:pPr algn="l" fontAlgn="b"/>
                      <a:r>
                        <a:rPr lang="en-CA" sz="2500" b="0" u="none" strike="noStrike" baseline="0">
                          <a:solidFill>
                            <a:srgbClr val="000000"/>
                          </a:solidFill>
                          <a:effectLst/>
                        </a:rPr>
                        <a:t>Mean (mm)</a:t>
                      </a:r>
                      <a:endParaRPr lang="en-CA" sz="2500" b="0" i="0" u="none" strike="noStrike" baseline="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58.5</a:t>
                      </a:r>
                      <a:endParaRPr lang="en-CA" sz="2500" b="0" i="0" u="none" strike="noStrike" baseline="0" dirty="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55.5</a:t>
                      </a:r>
                      <a:endParaRPr lang="en-CA" sz="2500" b="0" i="0" u="none" strike="noStrike" baseline="0" dirty="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34.6</a:t>
                      </a:r>
                      <a:endParaRPr lang="en-CA" sz="2500" b="0" i="0" u="none" strike="noStrike" baseline="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91067617"/>
                  </a:ext>
                </a:extLst>
              </a:tr>
              <a:tr h="1092567">
                <a:tc>
                  <a:txBody>
                    <a:bodyPr/>
                    <a:lstStyle/>
                    <a:p>
                      <a:pPr algn="l" fontAlgn="b"/>
                      <a:r>
                        <a:rPr lang="en-CA" sz="2500" b="0" u="none" strike="noStrike" baseline="0">
                          <a:solidFill>
                            <a:srgbClr val="000000"/>
                          </a:solidFill>
                          <a:effectLst/>
                        </a:rPr>
                        <a:t>Thickness Range  (mm)</a:t>
                      </a:r>
                      <a:endParaRPr lang="en-CA" sz="2500" b="0" i="0" u="none" strike="noStrike" baseline="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22.4 - 33.8</a:t>
                      </a:r>
                      <a:endParaRPr lang="en-CA" sz="2500" b="0" i="0" u="none" strike="noStrike" baseline="0" dirty="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21.8 - 42.2</a:t>
                      </a:r>
                      <a:endParaRPr lang="en-CA" sz="2500" b="0" i="0" u="none" strike="noStrike" baseline="0" dirty="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6.8 - 20.5</a:t>
                      </a:r>
                      <a:endParaRPr lang="en-CA" sz="2500" b="0" i="0" u="none" strike="noStrike" baseline="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9978170"/>
                  </a:ext>
                </a:extLst>
              </a:tr>
              <a:tr h="560226">
                <a:tc>
                  <a:txBody>
                    <a:bodyPr/>
                    <a:lstStyle/>
                    <a:p>
                      <a:pPr algn="l" fontAlgn="b"/>
                      <a:r>
                        <a:rPr lang="en-CA" sz="2500" b="0" u="none" strike="noStrike" baseline="0">
                          <a:solidFill>
                            <a:srgbClr val="000000"/>
                          </a:solidFill>
                          <a:effectLst/>
                        </a:rPr>
                        <a:t>Mean (mm)</a:t>
                      </a:r>
                      <a:endParaRPr lang="en-CA" sz="2500" b="0" i="0" u="none" strike="noStrike" baseline="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a:solidFill>
                            <a:srgbClr val="000000"/>
                          </a:solidFill>
                          <a:effectLst/>
                        </a:rPr>
                        <a:t>26</a:t>
                      </a:r>
                      <a:endParaRPr lang="en-CA" sz="2500" b="0" i="0" u="none" strike="noStrike" baseline="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30.3</a:t>
                      </a:r>
                      <a:endParaRPr lang="en-CA" sz="2500" b="0" i="0" u="none" strike="noStrike" baseline="0" dirty="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13.6</a:t>
                      </a:r>
                      <a:endParaRPr lang="en-CA" sz="2500" b="0" i="0" u="none" strike="noStrike" baseline="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06236109"/>
                  </a:ext>
                </a:extLst>
              </a:tr>
              <a:tr h="869248">
                <a:tc>
                  <a:txBody>
                    <a:bodyPr/>
                    <a:lstStyle/>
                    <a:p>
                      <a:pPr algn="l" fontAlgn="b"/>
                      <a:r>
                        <a:rPr lang="en-CA" sz="2500" b="0" u="none" strike="noStrike" baseline="0">
                          <a:solidFill>
                            <a:srgbClr val="000000"/>
                          </a:solidFill>
                          <a:effectLst/>
                        </a:rPr>
                        <a:t>Bit Width Range (mm)</a:t>
                      </a:r>
                      <a:endParaRPr lang="en-CA" sz="2500" b="0" i="0" u="none" strike="noStrike" baseline="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a:solidFill>
                            <a:srgbClr val="000000"/>
                          </a:solidFill>
                          <a:effectLst/>
                        </a:rPr>
                        <a:t>40 - 63.6</a:t>
                      </a:r>
                      <a:endParaRPr lang="en-CA" sz="2500" b="0" i="0" u="none" strike="noStrike" baseline="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42.4 - 52.7</a:t>
                      </a:r>
                      <a:endParaRPr lang="en-CA" sz="2500" b="0" i="0" u="none" strike="noStrike" baseline="0" dirty="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12 - 42.2</a:t>
                      </a:r>
                      <a:endParaRPr lang="en-CA" sz="2500" b="0" i="0" u="none" strike="noStrike" baseline="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29598883"/>
                  </a:ext>
                </a:extLst>
              </a:tr>
              <a:tr h="560226">
                <a:tc>
                  <a:txBody>
                    <a:bodyPr/>
                    <a:lstStyle/>
                    <a:p>
                      <a:pPr algn="l" fontAlgn="b"/>
                      <a:r>
                        <a:rPr lang="en-CA" sz="2500" b="0" u="none" strike="noStrike" baseline="0" dirty="0">
                          <a:solidFill>
                            <a:srgbClr val="000000"/>
                          </a:solidFill>
                          <a:effectLst/>
                        </a:rPr>
                        <a:t>Mean (mm) </a:t>
                      </a:r>
                      <a:endParaRPr lang="en-CA" sz="2500" b="0" i="0" u="none" strike="noStrike" baseline="0" dirty="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a:solidFill>
                            <a:srgbClr val="000000"/>
                          </a:solidFill>
                          <a:effectLst/>
                        </a:rPr>
                        <a:t>49.6</a:t>
                      </a:r>
                      <a:endParaRPr lang="en-CA" sz="2500" b="0" i="0" u="none" strike="noStrike" baseline="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47.2</a:t>
                      </a:r>
                      <a:endParaRPr lang="en-CA" sz="2500" b="0" i="0" u="none" strike="noStrike" baseline="0" dirty="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28.6</a:t>
                      </a:r>
                      <a:endParaRPr lang="en-CA" sz="2500" b="0" i="0" u="none" strike="noStrike" baseline="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60015725"/>
                  </a:ext>
                </a:extLst>
              </a:tr>
              <a:tr h="1106788">
                <a:tc>
                  <a:txBody>
                    <a:bodyPr/>
                    <a:lstStyle/>
                    <a:p>
                      <a:pPr algn="l" fontAlgn="b"/>
                      <a:r>
                        <a:rPr lang="en-CA" sz="2500" b="0" u="none" strike="noStrike" baseline="0">
                          <a:solidFill>
                            <a:srgbClr val="000000"/>
                          </a:solidFill>
                          <a:effectLst/>
                        </a:rPr>
                        <a:t>Bit Thickness Ranges (mm)</a:t>
                      </a:r>
                      <a:endParaRPr lang="en-CA" sz="2500" b="0" i="0" u="none" strike="noStrike" baseline="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a:solidFill>
                            <a:srgbClr val="000000"/>
                          </a:solidFill>
                          <a:effectLst/>
                        </a:rPr>
                        <a:t>7 - 9.4</a:t>
                      </a:r>
                      <a:endParaRPr lang="en-CA" sz="2500" b="0" i="0" u="none" strike="noStrike" baseline="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a:solidFill>
                            <a:srgbClr val="000000"/>
                          </a:solidFill>
                          <a:effectLst/>
                        </a:rPr>
                        <a:t>6.2 - 7.9</a:t>
                      </a:r>
                      <a:endParaRPr lang="en-CA" sz="2500" b="0" i="0" u="none" strike="noStrike" baseline="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3.2 - 6.7</a:t>
                      </a:r>
                      <a:endParaRPr lang="en-CA" sz="2500" b="0" i="0" u="none" strike="noStrike" baseline="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98791122"/>
                  </a:ext>
                </a:extLst>
              </a:tr>
              <a:tr h="560226">
                <a:tc>
                  <a:txBody>
                    <a:bodyPr/>
                    <a:lstStyle/>
                    <a:p>
                      <a:pPr algn="l" fontAlgn="b"/>
                      <a:r>
                        <a:rPr lang="en-CA" sz="2500" b="0" u="none" strike="noStrike" baseline="0" dirty="0">
                          <a:solidFill>
                            <a:srgbClr val="000000"/>
                          </a:solidFill>
                          <a:effectLst/>
                        </a:rPr>
                        <a:t>Mean (mm)</a:t>
                      </a:r>
                      <a:endParaRPr lang="en-CA" sz="2500" b="0" i="0" u="none" strike="noStrike" baseline="0" dirty="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7.4</a:t>
                      </a:r>
                      <a:endParaRPr lang="en-CA" sz="2500" b="0" i="0" u="none" strike="noStrike" baseline="0" dirty="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7.1</a:t>
                      </a:r>
                      <a:endParaRPr lang="en-CA" sz="2500" b="0" i="0" u="none" strike="noStrike" baseline="0" dirty="0">
                        <a:solidFill>
                          <a:srgbClr val="000000"/>
                        </a:solidFill>
                        <a:effectLst/>
                        <a:latin typeface="Calibri" panose="020F0502020204030204" pitchFamily="34" charset="0"/>
                      </a:endParaRPr>
                    </a:p>
                  </a:txBody>
                  <a:tcPr marL="9525" marR="9525" marT="9525" marB="0" anchor="b"/>
                </a:tc>
                <a:tc>
                  <a:txBody>
                    <a:bodyPr/>
                    <a:lstStyle/>
                    <a:p>
                      <a:pPr algn="ctr" fontAlgn="b"/>
                      <a:r>
                        <a:rPr lang="en-CA" sz="2500" b="0" u="none" strike="noStrike" baseline="0" dirty="0">
                          <a:solidFill>
                            <a:srgbClr val="000000"/>
                          </a:solidFill>
                          <a:effectLst/>
                        </a:rPr>
                        <a:t>5</a:t>
                      </a:r>
                      <a:endParaRPr lang="en-CA" sz="2500" b="0" i="0" u="none" strike="noStrike" baseline="0"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86245717"/>
                  </a:ext>
                </a:extLst>
              </a:tr>
            </a:tbl>
          </a:graphicData>
        </a:graphic>
      </p:graphicFrame>
      <p:sp>
        <p:nvSpPr>
          <p:cNvPr id="20" name="TextBox 19">
            <a:extLst>
              <a:ext uri="{FF2B5EF4-FFF2-40B4-BE49-F238E27FC236}">
                <a16:creationId xmlns:a16="http://schemas.microsoft.com/office/drawing/2014/main" id="{EA9A1F08-FC00-4019-803D-7876A57FCD95}"/>
              </a:ext>
            </a:extLst>
          </p:cNvPr>
          <p:cNvSpPr txBox="1"/>
          <p:nvPr/>
        </p:nvSpPr>
        <p:spPr>
          <a:xfrm>
            <a:off x="19570660" y="4039935"/>
            <a:ext cx="13601327" cy="9388083"/>
          </a:xfrm>
          <a:prstGeom prst="rect">
            <a:avLst/>
          </a:prstGeom>
          <a:solidFill>
            <a:schemeClr val="bg1"/>
          </a:solidFill>
          <a:ln w="76200">
            <a:solidFill>
              <a:srgbClr val="4E2582"/>
            </a:solidFill>
          </a:ln>
        </p:spPr>
        <p:txBody>
          <a:bodyPr wrap="square" rtlCol="0">
            <a:spAutoFit/>
          </a:bodyPr>
          <a:lstStyle/>
          <a:p>
            <a:pPr marL="0" marR="0" lvl="0" indent="0" algn="l" defTabSz="914400" rtl="0" eaLnBrk="1" fontAlgn="base" latinLnBrk="0" hangingPunct="1">
              <a:lnSpc>
                <a:spcPct val="107000"/>
              </a:lnSpc>
              <a:spcBef>
                <a:spcPct val="0"/>
              </a:spcBef>
              <a:spcAft>
                <a:spcPts val="700"/>
              </a:spcAft>
              <a:buClrTx/>
              <a:buSzTx/>
              <a:buFontTx/>
              <a:buNone/>
              <a:tabLst/>
              <a:defRPr/>
            </a:pPr>
            <a:r>
              <a:rPr kumimoji="0" lang="en-CA" sz="2500" b="0"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rPr>
              <a:t>Three categories were established based on several characteristics: </a:t>
            </a:r>
            <a:r>
              <a:rPr kumimoji="0" lang="en-CA" sz="2500" b="0" i="0" u="none" strike="noStrike" kern="1200" cap="none" spc="0" normalizeH="0" baseline="0" noProof="0" dirty="0" err="1">
                <a:ln>
                  <a:noFill/>
                </a:ln>
                <a:solidFill>
                  <a:srgbClr val="000000"/>
                </a:solidFill>
                <a:effectLst/>
                <a:uLnTx/>
                <a:uFillTx/>
                <a:latin typeface="Arial"/>
                <a:ea typeface="Calibri" panose="020F0502020204030204" pitchFamily="34" charset="0"/>
                <a:cs typeface="Times New Roman" panose="02020603050405020304" pitchFamily="18" charset="0"/>
              </a:rPr>
              <a:t>ungrooved</a:t>
            </a:r>
            <a:r>
              <a:rPr kumimoji="0" lang="en-CA" sz="2500" b="0"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rPr>
              <a:t> axes, adzes, or chisels. Although often a general term, celts have been defined by some as </a:t>
            </a:r>
            <a:r>
              <a:rPr kumimoji="0" lang="en-CA" sz="2500" b="0" i="0" u="none" strike="noStrike" kern="1200" cap="none" spc="0" normalizeH="0" baseline="0" noProof="0" dirty="0" err="1">
                <a:ln>
                  <a:noFill/>
                </a:ln>
                <a:solidFill>
                  <a:srgbClr val="000000"/>
                </a:solidFill>
                <a:effectLst/>
                <a:uLnTx/>
                <a:uFillTx/>
                <a:latin typeface="Arial"/>
                <a:ea typeface="Calibri" panose="020F0502020204030204" pitchFamily="34" charset="0"/>
                <a:cs typeface="Times New Roman" panose="02020603050405020304" pitchFamily="18" charset="0"/>
              </a:rPr>
              <a:t>ungrooved</a:t>
            </a:r>
            <a:r>
              <a:rPr kumimoji="0" lang="en-CA" sz="2500" b="0"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rPr>
              <a:t> axes.</a:t>
            </a:r>
            <a:r>
              <a:rPr kumimoji="0" lang="en-CA" sz="2500" b="0" i="0" u="none" strike="noStrike" kern="1200" cap="none" spc="0" normalizeH="0" baseline="30000" noProof="0" dirty="0">
                <a:ln>
                  <a:noFill/>
                </a:ln>
                <a:solidFill>
                  <a:srgbClr val="000000"/>
                </a:solidFill>
                <a:effectLst/>
                <a:uLnTx/>
                <a:uFillTx/>
                <a:latin typeface="Arial"/>
                <a:ea typeface="Calibri" panose="020F0502020204030204" pitchFamily="34" charset="0"/>
                <a:cs typeface="Times New Roman" panose="02020603050405020304" pitchFamily="18" charset="0"/>
              </a:rPr>
              <a:t>7</a:t>
            </a:r>
            <a:r>
              <a:rPr kumimoji="0" lang="en-CA" sz="2500" b="0"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rPr>
              <a:t> From 45 celts identified, 12 were classified as chisels, three were identified as adzes, five were identified as </a:t>
            </a:r>
            <a:r>
              <a:rPr kumimoji="0" lang="en-CA" sz="2500" b="0" i="0" u="none" strike="noStrike" kern="1200" cap="none" spc="0" normalizeH="0" baseline="0" noProof="0" dirty="0" err="1">
                <a:ln>
                  <a:noFill/>
                </a:ln>
                <a:solidFill>
                  <a:srgbClr val="000000"/>
                </a:solidFill>
                <a:effectLst/>
                <a:uLnTx/>
                <a:uFillTx/>
                <a:latin typeface="Arial"/>
                <a:ea typeface="Calibri" panose="020F0502020204030204" pitchFamily="34" charset="0"/>
                <a:cs typeface="Times New Roman" panose="02020603050405020304" pitchFamily="18" charset="0"/>
              </a:rPr>
              <a:t>ungrooved</a:t>
            </a:r>
            <a:r>
              <a:rPr kumimoji="0" lang="en-CA" sz="2500" b="0"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rPr>
              <a:t> axes, and two are either axes or adzes but could not be identified precisely due to broken bit ends. Metric tool ranges are summarized in Table 1. It’s likely some untyped tools are not chisels due to their large length, width, and weight.</a:t>
            </a:r>
          </a:p>
          <a:p>
            <a:pPr marL="0" marR="0" lvl="0" indent="0" algn="l" defTabSz="914400" rtl="0" eaLnBrk="1" fontAlgn="base" latinLnBrk="0" hangingPunct="1">
              <a:lnSpc>
                <a:spcPct val="107000"/>
              </a:lnSpc>
              <a:spcBef>
                <a:spcPct val="0"/>
              </a:spcBef>
              <a:spcAft>
                <a:spcPts val="700"/>
              </a:spcAft>
              <a:buClrTx/>
              <a:buSzTx/>
              <a:buFontTx/>
              <a:buNone/>
              <a:tabLst/>
              <a:defRPr/>
            </a:pPr>
            <a:r>
              <a:rPr kumimoji="0" lang="en-CA" sz="2500" b="0" i="0" u="none" strike="noStrike" kern="1200" cap="none" spc="0" normalizeH="0" baseline="0" noProof="0" dirty="0" err="1">
                <a:ln>
                  <a:noFill/>
                </a:ln>
                <a:solidFill>
                  <a:srgbClr val="000000"/>
                </a:solidFill>
                <a:effectLst/>
                <a:uLnTx/>
                <a:uFillTx/>
                <a:latin typeface="Arial"/>
                <a:ea typeface="Calibri" panose="020F0502020204030204" pitchFamily="34" charset="0"/>
                <a:cs typeface="Times New Roman" panose="02020603050405020304" pitchFamily="18" charset="0"/>
              </a:rPr>
              <a:t>Ungrooved</a:t>
            </a:r>
            <a:r>
              <a:rPr kumimoji="0" lang="en-CA" sz="2500" b="0"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rPr>
              <a:t> axes are defined by a symmetrical bevelled bit. With sharp bit angles, celts are best suited for splitting or cutting thick wooden logs. Bit shapes of celts are largely straight. Use wear striations often occur longitudinally on both faces of the bit as it lodges </a:t>
            </a:r>
            <a:r>
              <a:rPr kumimoji="0" lang="en-CA" sz="2500" b="0" i="0" u="none" strike="noStrike" kern="1200" cap="none" spc="0" normalizeH="0" baseline="0" noProof="0">
                <a:ln>
                  <a:noFill/>
                </a:ln>
                <a:solidFill>
                  <a:srgbClr val="000000"/>
                </a:solidFill>
                <a:effectLst/>
                <a:uLnTx/>
                <a:uFillTx/>
                <a:latin typeface="Arial"/>
                <a:ea typeface="Calibri" panose="020F0502020204030204" pitchFamily="34" charset="0"/>
                <a:cs typeface="Times New Roman" panose="02020603050405020304" pitchFamily="18" charset="0"/>
              </a:rPr>
              <a:t>itself in the wood. </a:t>
            </a:r>
            <a:endParaRPr kumimoji="0" lang="en-CA" sz="2500" b="0"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07000"/>
              </a:lnSpc>
              <a:spcBef>
                <a:spcPct val="0"/>
              </a:spcBef>
              <a:spcAft>
                <a:spcPts val="700"/>
              </a:spcAft>
              <a:buClrTx/>
              <a:buSzTx/>
              <a:buFontTx/>
              <a:buNone/>
              <a:tabLst/>
              <a:defRPr/>
            </a:pPr>
            <a:r>
              <a:rPr kumimoji="0" lang="en-CA" sz="2500" b="0"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rPr>
              <a:t>Adzes have an asymmetrical bevelled bit edge hafted at an angle to the handle and would be effective for trimming and shaping timbers and hollowing out cavities such as those on dugout canoes. Adzes often had curved bit shapes with some having sharp bevelling or tapering on the ventral bit face. Use wear striations are often on the dorsal surface which contacts the wood.</a:t>
            </a:r>
          </a:p>
          <a:p>
            <a:pPr marL="0" marR="0" lvl="0" indent="0" algn="l" defTabSz="914400" rtl="0" eaLnBrk="1" fontAlgn="base" latinLnBrk="0" hangingPunct="1">
              <a:lnSpc>
                <a:spcPct val="107000"/>
              </a:lnSpc>
              <a:spcBef>
                <a:spcPct val="0"/>
              </a:spcBef>
              <a:spcAft>
                <a:spcPts val="700"/>
              </a:spcAft>
              <a:buClrTx/>
              <a:buSzTx/>
              <a:buFontTx/>
              <a:buNone/>
              <a:tabLst/>
              <a:defRPr/>
            </a:pPr>
            <a:r>
              <a:rPr kumimoji="0" lang="en-CA" sz="2500" b="0"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rPr>
              <a:t>Chisels have been defined in literature by several characteristics including small bits, smaller overall size, and lack of hafting. Chisels are woodworking tools used for shaping smaller pieces of wood. Chisels were often handheld and used in a percussive manner driven by a hammer. On the </a:t>
            </a:r>
            <a:r>
              <a:rPr kumimoji="0" lang="en-CA" sz="2500" b="0" i="0" u="none" strike="noStrike" kern="1200" cap="none" spc="0" normalizeH="0" baseline="0" noProof="0" dirty="0" err="1">
                <a:ln>
                  <a:noFill/>
                </a:ln>
                <a:solidFill>
                  <a:srgbClr val="000000"/>
                </a:solidFill>
                <a:effectLst/>
                <a:uLnTx/>
                <a:uFillTx/>
                <a:latin typeface="Arial"/>
                <a:ea typeface="Calibri" panose="020F0502020204030204" pitchFamily="34" charset="0"/>
                <a:cs typeface="Times New Roman" panose="02020603050405020304" pitchFamily="18" charset="0"/>
              </a:rPr>
              <a:t>Kirche</a:t>
            </a:r>
            <a:r>
              <a:rPr kumimoji="0" lang="en-CA" sz="2500" b="0"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rPr>
              <a:t> Site, A 16</a:t>
            </a:r>
            <a:r>
              <a:rPr kumimoji="0" lang="en-CA" sz="2500" b="0" i="0" u="none" strike="noStrike" kern="1200" cap="none" spc="0" normalizeH="0" baseline="30000" noProof="0" dirty="0">
                <a:ln>
                  <a:noFill/>
                </a:ln>
                <a:solidFill>
                  <a:srgbClr val="000000"/>
                </a:solidFill>
                <a:effectLst/>
                <a:uLnTx/>
                <a:uFillTx/>
                <a:latin typeface="Arial"/>
                <a:ea typeface="Calibri" panose="020F0502020204030204" pitchFamily="34" charset="0"/>
                <a:cs typeface="Times New Roman" panose="02020603050405020304" pitchFamily="18" charset="0"/>
              </a:rPr>
              <a:t>th</a:t>
            </a:r>
            <a:r>
              <a:rPr kumimoji="0" lang="en-CA" sz="2500" b="0"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rPr>
              <a:t> century Huron village, five chisels were recovered each with a bit width of less than 30mm, maximum lengths ranging from 81.5mm to 104.0mm, and widths ranging from 23.0 to 35.0mm.</a:t>
            </a:r>
            <a:r>
              <a:rPr kumimoji="0" lang="en-CA" sz="2500" b="0" i="0" u="none" strike="noStrike" kern="1200" cap="none" spc="0" normalizeH="0" baseline="30000" noProof="0" dirty="0">
                <a:ln>
                  <a:noFill/>
                </a:ln>
                <a:solidFill>
                  <a:srgbClr val="000000"/>
                </a:solidFill>
                <a:effectLst/>
                <a:uLnTx/>
                <a:uFillTx/>
                <a:latin typeface="Arial"/>
                <a:ea typeface="Calibri" panose="020F0502020204030204" pitchFamily="34" charset="0"/>
                <a:cs typeface="Times New Roman" panose="02020603050405020304" pitchFamily="18" charset="0"/>
              </a:rPr>
              <a:t>8</a:t>
            </a:r>
            <a:r>
              <a:rPr kumimoji="0" lang="en-CA" sz="2500" b="0"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rPr>
              <a:t> However, the Dorchester chisels range from 13.1+mm to 42.2+mm in bit width. This would suggest chisels are not confined to rigid metric standards, but vary for use on different materials or sizes of wood. Chisel use wear striations are typically present on the ventral bit of the tool.</a:t>
            </a:r>
          </a:p>
        </p:txBody>
      </p:sp>
    </p:spTree>
  </p:cSld>
  <p:clrMapOvr>
    <a:masterClrMapping/>
  </p:clrMapOvr>
</p:sld>
</file>

<file path=ppt/theme/theme1.xml><?xml version="1.0" encoding="utf-8"?>
<a:theme xmlns:a="http://schemas.openxmlformats.org/drawingml/2006/main" name="blank">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w="76200">
          <a:solidFill>
            <a:srgbClr val="4E2582"/>
          </a:solidFill>
        </a:ln>
      </a:spPr>
      <a:bodyPr wrap="square" rtlCol="0">
        <a:spAutoFit/>
      </a:bodyPr>
      <a:lstStyle>
        <a:defPPr algn="l">
          <a:defRPr sz="4056" dirty="0"/>
        </a:defPPr>
      </a:lstStyle>
    </a:tx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281B4832ADB6A418287B83C6070E939" ma:contentTypeVersion="9" ma:contentTypeDescription="Create a new document." ma:contentTypeScope="" ma:versionID="fa5d2d2a38e814a3412a55cfb6482134">
  <xsd:schema xmlns:xsd="http://www.w3.org/2001/XMLSchema" xmlns:xs="http://www.w3.org/2001/XMLSchema" xmlns:p="http://schemas.microsoft.com/office/2006/metadata/properties" xmlns:ns3="42397362-1ba2-4d6b-91e3-b0c3d7c05b9e" targetNamespace="http://schemas.microsoft.com/office/2006/metadata/properties" ma:root="true" ma:fieldsID="06f6df3187e9c0c851b032393de786bb" ns3:_="">
    <xsd:import namespace="42397362-1ba2-4d6b-91e3-b0c3d7c05b9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397362-1ba2-4d6b-91e3-b0c3d7c05b9e"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F5296DB-17D5-44E7-A63D-0D25E7A47D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397362-1ba2-4d6b-91e3-b0c3d7c05b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197EDCD-2D9E-464A-8C78-6874138DB774}">
  <ds:schemaRefs>
    <ds:schemaRef ds:uri="http://schemas.microsoft.com/sharepoint/v3/contenttype/forms"/>
  </ds:schemaRefs>
</ds:datastoreItem>
</file>

<file path=customXml/itemProps3.xml><?xml version="1.0" encoding="utf-8"?>
<ds:datastoreItem xmlns:ds="http://schemas.openxmlformats.org/officeDocument/2006/customXml" ds:itemID="{42EB4BA7-ED86-4E20-939C-2458F2812359}">
  <ds:schemaRefs>
    <ds:schemaRef ds:uri="http://purl.org/dc/terms/"/>
    <ds:schemaRef ds:uri="http://schemas.openxmlformats.org/package/2006/metadata/core-properties"/>
    <ds:schemaRef ds:uri="http://purl.org/dc/dcmitype/"/>
    <ds:schemaRef ds:uri="http://schemas.microsoft.com/office/infopath/2007/PartnerControls"/>
    <ds:schemaRef ds:uri="42397362-1ba2-4d6b-91e3-b0c3d7c05b9e"/>
    <ds:schemaRef ds:uri="http://schemas.microsoft.com/office/2006/documentManagement/types"/>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blank</Template>
  <TotalTime>4222</TotalTime>
  <Words>2097</Words>
  <Application>Microsoft Office PowerPoint</Application>
  <PresentationFormat>Custom</PresentationFormat>
  <Paragraphs>84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blank</vt:lpstr>
      <vt:lpstr>PowerPoint Presentation</vt:lpstr>
    </vt:vector>
  </TitlesOfParts>
  <Company>Social Science Centre Network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Jean-Francois Millaire</dc:creator>
  <cp:lastModifiedBy>Patrick Joseph Seddon</cp:lastModifiedBy>
  <cp:revision>213</cp:revision>
  <cp:lastPrinted>2022-04-21T13:04:03Z</cp:lastPrinted>
  <dcterms:created xsi:type="dcterms:W3CDTF">2009-03-06T18:22:34Z</dcterms:created>
  <dcterms:modified xsi:type="dcterms:W3CDTF">2022-08-16T01:55:49Z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0x010100D281B4832ADB6A418287B83C6070E939</vt:lpwstr>
  </property>
</Properties>
</file>