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8"/>
  </p:normalViewPr>
  <p:slideViewPr>
    <p:cSldViewPr snapToGrid="0" snapToObjects="1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76107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7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2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9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08673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6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7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5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6980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637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30ED671-8D03-8D4F-BC4B-BA3F52005B33}" type="datetimeFigureOut">
              <a:rPr lang="en-US" smtClean="0"/>
              <a:t>8/15/22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AFAA4FB-E1CE-6549-B626-F4042CDE21E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039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46E4-F7CB-8AE3-4CA3-DE4D3CB87C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Assessing The Role of Integrins in Contact Guidance by substratum topography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556BB-5076-1CB2-E895-6525720C7F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Robin Hong</a:t>
            </a:r>
          </a:p>
          <a:p>
            <a:r>
              <a:rPr lang="en-US" dirty="0"/>
              <a:t>Supervisor: Dr. Douglas Hamilton</a:t>
            </a:r>
          </a:p>
        </p:txBody>
      </p:sp>
    </p:spTree>
    <p:extLst>
      <p:ext uri="{BB962C8B-B14F-4D97-AF65-F5344CB8AC3E}">
        <p14:creationId xmlns:p14="http://schemas.microsoft.com/office/powerpoint/2010/main" val="231778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9711-9BDB-FC4C-F7FC-3CEDDD9D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A3099-722F-CEBB-C281-7C13F8443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migration and survival of many mammalian cells are dependent on attachment to a matrix or other cells</a:t>
            </a:r>
          </a:p>
          <a:p>
            <a:r>
              <a:rPr lang="en-US" dirty="0"/>
              <a:t>Integrins are transmembrane receptors that facilitate attachment to a cell’s surroundings</a:t>
            </a:r>
          </a:p>
          <a:p>
            <a:r>
              <a:rPr lang="en-US" dirty="0"/>
              <a:t>It is believed that cells can respond to topographical or geometrical features in its environment via contact guidance which can determine its morphology, orientation and migration</a:t>
            </a:r>
            <a:r>
              <a:rPr lang="en-US" baseline="30000" dirty="0"/>
              <a:t>1.</a:t>
            </a:r>
            <a:endParaRPr lang="en-US" dirty="0"/>
          </a:p>
          <a:p>
            <a:r>
              <a:rPr lang="en-US" dirty="0"/>
              <a:t>The goal of my project was to determine the role of different integrin subunits in contact guidance.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2A6A8F-A0A6-6C8A-AA4C-11B4C65488AA}"/>
              </a:ext>
            </a:extLst>
          </p:cNvPr>
          <p:cNvSpPr txBox="1"/>
          <p:nvPr/>
        </p:nvSpPr>
        <p:spPr>
          <a:xfrm>
            <a:off x="1755648" y="5867401"/>
            <a:ext cx="9863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</a:t>
            </a:r>
            <a:r>
              <a:rPr lang="en-CA" sz="1200" dirty="0"/>
              <a:t>Hamilton, D. W., Oates, C. J., </a:t>
            </a:r>
            <a:r>
              <a:rPr lang="en-CA" sz="1200" dirty="0" err="1"/>
              <a:t>Hasanzadeh</a:t>
            </a:r>
            <a:r>
              <a:rPr lang="en-CA" sz="1200" dirty="0"/>
              <a:t>, A., &amp; </a:t>
            </a:r>
            <a:r>
              <a:rPr lang="en-CA" sz="1200" dirty="0" err="1"/>
              <a:t>Mittler</a:t>
            </a:r>
            <a:r>
              <a:rPr lang="en-CA" sz="1200" dirty="0"/>
              <a:t>, S. (2010). Migration of periodontal ligament fibroblasts on nanometric topographical patterns: influence of filopodia and focal adhesions on contact guidance. </a:t>
            </a:r>
            <a:r>
              <a:rPr lang="en-CA" sz="1200" i="1" dirty="0" err="1"/>
              <a:t>PloS</a:t>
            </a:r>
            <a:r>
              <a:rPr lang="en-CA" sz="1200" i="1" dirty="0"/>
              <a:t> one</a:t>
            </a:r>
            <a:r>
              <a:rPr lang="en-CA" sz="1200" dirty="0"/>
              <a:t>, </a:t>
            </a:r>
            <a:r>
              <a:rPr lang="en-CA" sz="1200" i="1" dirty="0"/>
              <a:t>5</a:t>
            </a:r>
            <a:r>
              <a:rPr lang="en-CA" sz="1200" dirty="0"/>
              <a:t>(12), e15129. https://</a:t>
            </a:r>
            <a:r>
              <a:rPr lang="en-CA" sz="1200" dirty="0" err="1"/>
              <a:t>doi.org</a:t>
            </a:r>
            <a:r>
              <a:rPr lang="en-CA" sz="1200" dirty="0"/>
              <a:t>/10.1371/journal.pone.0015129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5716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74A7-1376-DC99-8F73-245E6258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– Cell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B44AC-66CD-031B-4812-3C86771EC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PDL (</a:t>
            </a:r>
            <a:r>
              <a:rPr lang="en-US" dirty="0" err="1"/>
              <a:t>hPDL</a:t>
            </a:r>
            <a:r>
              <a:rPr lang="en-US" dirty="0"/>
              <a:t>) fibroblasts were cultured in DMEM + 10% FBS + 1% AA</a:t>
            </a:r>
          </a:p>
          <a:p>
            <a:r>
              <a:rPr lang="en-US" dirty="0"/>
              <a:t>Kept in incubator at 5% Carbon dioxide and 37°C</a:t>
            </a:r>
          </a:p>
          <a:p>
            <a:r>
              <a:rPr lang="en-US" dirty="0"/>
              <a:t>Media changed every two days</a:t>
            </a:r>
          </a:p>
          <a:p>
            <a:r>
              <a:rPr lang="en-US" dirty="0"/>
              <a:t>Cells were split when 80% confluent</a:t>
            </a:r>
          </a:p>
          <a:p>
            <a:r>
              <a:rPr lang="en-US" dirty="0"/>
              <a:t>Cells were viable in passage number 1 to 7</a:t>
            </a:r>
          </a:p>
          <a:p>
            <a:r>
              <a:rPr lang="en-US" dirty="0"/>
              <a:t>Alpha5beta3 integrin blocking antibodies and beta 1 integrin blocking antibodies were used to assess integrins’ role in contact guidance. IgG control antibodies were used as a negative control</a:t>
            </a:r>
          </a:p>
        </p:txBody>
      </p:sp>
    </p:spTree>
    <p:extLst>
      <p:ext uri="{BB962C8B-B14F-4D97-AF65-F5344CB8AC3E}">
        <p14:creationId xmlns:p14="http://schemas.microsoft.com/office/powerpoint/2010/main" val="47498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5D788-25AA-2C22-D309-71825D2AA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– Topography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D5A2E-967A-1440-444A-A42308ECD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Glass topographies of pitches 600nm, 900nm, and 1200nm were used</a:t>
            </a:r>
          </a:p>
          <a:p>
            <a:r>
              <a:rPr lang="en-US" dirty="0"/>
              <a:t>Topographies were cleaned by submerging in 70% ethanol for 30 min and argon plasma cleaning</a:t>
            </a:r>
          </a:p>
        </p:txBody>
      </p:sp>
    </p:spTree>
    <p:extLst>
      <p:ext uri="{BB962C8B-B14F-4D97-AF65-F5344CB8AC3E}">
        <p14:creationId xmlns:p14="http://schemas.microsoft.com/office/powerpoint/2010/main" val="292022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90195-4E0F-5B19-7647-2AC3F0D3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3656419" cy="1485900"/>
          </a:xfrm>
        </p:spPr>
        <p:txBody>
          <a:bodyPr>
            <a:normAutofit/>
          </a:bodyPr>
          <a:lstStyle/>
          <a:p>
            <a:r>
              <a:rPr lang="en-US" dirty="0"/>
              <a:t>1200 nm Topography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D0D26-16EB-6BFA-CA7F-794279740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61" y="784348"/>
            <a:ext cx="6517065" cy="49692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5410-841F-0CF9-2564-088A98599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67" y="2286000"/>
            <a:ext cx="3656419" cy="3581400"/>
          </a:xfrm>
        </p:spPr>
        <p:txBody>
          <a:bodyPr>
            <a:normAutofit/>
          </a:bodyPr>
          <a:lstStyle/>
          <a:p>
            <a:r>
              <a:rPr lang="en-US" dirty="0"/>
              <a:t>IgG control non-blocking antibodies</a:t>
            </a:r>
          </a:p>
          <a:p>
            <a:r>
              <a:rPr lang="en-US" dirty="0" err="1"/>
              <a:t>hPDL</a:t>
            </a:r>
            <a:r>
              <a:rPr lang="en-US" dirty="0"/>
              <a:t> M11 p7</a:t>
            </a:r>
          </a:p>
          <a:p>
            <a:r>
              <a:rPr lang="en-US" dirty="0"/>
              <a:t> Staining for Vinculin (Green) and F-actin (Red)</a:t>
            </a:r>
          </a:p>
          <a:p>
            <a:r>
              <a:rPr lang="en-US" dirty="0"/>
              <a:t>24 hours</a:t>
            </a:r>
          </a:p>
        </p:txBody>
      </p:sp>
    </p:spTree>
    <p:extLst>
      <p:ext uri="{BB962C8B-B14F-4D97-AF65-F5344CB8AC3E}">
        <p14:creationId xmlns:p14="http://schemas.microsoft.com/office/powerpoint/2010/main" val="4244917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BE0B-7293-93AD-2B57-4B3941AE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3656419" cy="1485900"/>
          </a:xfrm>
        </p:spPr>
        <p:txBody>
          <a:bodyPr>
            <a:normAutofit/>
          </a:bodyPr>
          <a:lstStyle/>
          <a:p>
            <a:r>
              <a:rPr lang="en-US" dirty="0"/>
              <a:t>900 nm Topography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BCB97-083B-68C9-D723-97BE7F689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51" y="645106"/>
            <a:ext cx="4053884" cy="52477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4B177-6288-54B9-348E-84AC62D6A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67" y="2286000"/>
            <a:ext cx="3656419" cy="3581400"/>
          </a:xfrm>
        </p:spPr>
        <p:txBody>
          <a:bodyPr>
            <a:normAutofit/>
          </a:bodyPr>
          <a:lstStyle/>
          <a:p>
            <a:r>
              <a:rPr lang="en-US" dirty="0"/>
              <a:t>IgG control non-blocking antibodies</a:t>
            </a:r>
          </a:p>
          <a:p>
            <a:r>
              <a:rPr lang="en-US" dirty="0" err="1"/>
              <a:t>hPDL</a:t>
            </a:r>
            <a:r>
              <a:rPr lang="en-US" dirty="0"/>
              <a:t> M11 p7</a:t>
            </a:r>
          </a:p>
          <a:p>
            <a:r>
              <a:rPr lang="en-US" dirty="0"/>
              <a:t> Staining for Vinculin (Green) and F-actin (Red)</a:t>
            </a:r>
          </a:p>
          <a:p>
            <a:r>
              <a:rPr lang="en-US" dirty="0"/>
              <a:t>24 hours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087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8D57-20FC-6735-68FE-375CEA68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3656419" cy="1485900"/>
          </a:xfrm>
        </p:spPr>
        <p:txBody>
          <a:bodyPr>
            <a:normAutofit/>
          </a:bodyPr>
          <a:lstStyle/>
          <a:p>
            <a:r>
              <a:rPr lang="en-US" dirty="0"/>
              <a:t>600 nm Topography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FE125-6776-1533-3F16-2E3F598FA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61" y="768057"/>
            <a:ext cx="6517065" cy="50018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C7C89-C377-6D2B-1B75-3B83427E2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67" y="2286000"/>
            <a:ext cx="3656419" cy="3581400"/>
          </a:xfrm>
        </p:spPr>
        <p:txBody>
          <a:bodyPr>
            <a:normAutofit/>
          </a:bodyPr>
          <a:lstStyle/>
          <a:p>
            <a:r>
              <a:rPr lang="en-US" dirty="0"/>
              <a:t>IgG control non-blocking antibodies</a:t>
            </a:r>
          </a:p>
          <a:p>
            <a:r>
              <a:rPr lang="en-US" dirty="0" err="1"/>
              <a:t>hPDL</a:t>
            </a:r>
            <a:r>
              <a:rPr lang="en-US" dirty="0"/>
              <a:t> M11 p7</a:t>
            </a:r>
          </a:p>
          <a:p>
            <a:r>
              <a:rPr lang="en-US" dirty="0"/>
              <a:t> Staining for Vinculin (Green) and F-actin (Red)</a:t>
            </a:r>
          </a:p>
          <a:p>
            <a:r>
              <a:rPr lang="en-US" dirty="0"/>
              <a:t>24 hours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942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EB16-6D43-D11F-C6EB-70C5EB96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3656419" cy="1485900"/>
          </a:xfrm>
        </p:spPr>
        <p:txBody>
          <a:bodyPr>
            <a:normAutofit/>
          </a:bodyPr>
          <a:lstStyle/>
          <a:p>
            <a:r>
              <a:rPr lang="en-US" dirty="0"/>
              <a:t>Timelapse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Timelapse .avi" descr="Timelapse .avi">
            <a:hlinkClick r:id="" action="ppaction://media"/>
            <a:extLst>
              <a:ext uri="{FF2B5EF4-FFF2-40B4-BE49-F238E27FC236}">
                <a16:creationId xmlns:a16="http://schemas.microsoft.com/office/drawing/2014/main" id="{EB6E1E93-7FBA-E533-36FF-9EC930905B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561" y="825080"/>
            <a:ext cx="6517065" cy="4887798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BE0E1E8-2828-B59D-1EEC-EF2D738E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67" y="2286000"/>
            <a:ext cx="3656419" cy="3581400"/>
          </a:xfrm>
        </p:spPr>
        <p:txBody>
          <a:bodyPr>
            <a:normAutofit/>
          </a:bodyPr>
          <a:lstStyle/>
          <a:p>
            <a:r>
              <a:rPr lang="en-US" dirty="0"/>
              <a:t>1200nm topography</a:t>
            </a:r>
          </a:p>
          <a:p>
            <a:r>
              <a:rPr lang="en-US" dirty="0" err="1"/>
              <a:t>hPDL</a:t>
            </a:r>
            <a:r>
              <a:rPr lang="en-US" dirty="0"/>
              <a:t> M11 p6</a:t>
            </a:r>
          </a:p>
          <a:p>
            <a:r>
              <a:rPr lang="en-US" dirty="0"/>
              <a:t>IgG control antibodies</a:t>
            </a:r>
          </a:p>
          <a:p>
            <a:r>
              <a:rPr lang="en-US" dirty="0"/>
              <a:t>Timelapse </a:t>
            </a:r>
            <a:r>
              <a:rPr lang="en-US"/>
              <a:t>over 17 hours.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61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CC26-4EC6-7B66-6063-939A2ACC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E9559-0FC1-6664-65C7-2B803956C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Quantification and analysis of the data obtained must be done</a:t>
            </a:r>
          </a:p>
          <a:p>
            <a:r>
              <a:rPr lang="en-US" dirty="0"/>
              <a:t>Further imaging of </a:t>
            </a:r>
            <a:r>
              <a:rPr lang="en-US" dirty="0" err="1"/>
              <a:t>hPDL</a:t>
            </a:r>
            <a:r>
              <a:rPr lang="en-US" dirty="0"/>
              <a:t> cells with blocking of integrin subunits must be completed</a:t>
            </a:r>
          </a:p>
          <a:p>
            <a:r>
              <a:rPr lang="en-US" dirty="0"/>
              <a:t>USRI provided a great opportunity for myself to work in Dr. Hamilton’s lab. I plan to complete my project as a volunteer in the lab.</a:t>
            </a:r>
          </a:p>
        </p:txBody>
      </p:sp>
    </p:spTree>
    <p:extLst>
      <p:ext uri="{BB962C8B-B14F-4D97-AF65-F5344CB8AC3E}">
        <p14:creationId xmlns:p14="http://schemas.microsoft.com/office/powerpoint/2010/main" val="374284240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{BD24E507-9C7B-AE47-937A-0EE62640F140}tf10001072</Template>
  <TotalTime>450</TotalTime>
  <Words>419</Words>
  <Application>Microsoft Macintosh PowerPoint</Application>
  <PresentationFormat>Widescreen</PresentationFormat>
  <Paragraphs>43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Franklin Gothic Book</vt:lpstr>
      <vt:lpstr>Crop</vt:lpstr>
      <vt:lpstr>Assessing The Role of Integrins in Contact Guidance by substratum topography</vt:lpstr>
      <vt:lpstr>Introduction</vt:lpstr>
      <vt:lpstr>Method – Cell Culture</vt:lpstr>
      <vt:lpstr>Method – Topography </vt:lpstr>
      <vt:lpstr>1200 nm Topography</vt:lpstr>
      <vt:lpstr>900 nm Topography</vt:lpstr>
      <vt:lpstr>600 nm Topography</vt:lpstr>
      <vt:lpstr>Timelapse</vt:lpstr>
      <vt:lpstr>Conclusion and Future Plans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Role of Integrins in Contact Guidance by substratum topography</dc:title>
  <dc:creator>Robin S Hong</dc:creator>
  <cp:lastModifiedBy>Robin S Hong</cp:lastModifiedBy>
  <cp:revision>1</cp:revision>
  <dcterms:created xsi:type="dcterms:W3CDTF">2022-08-15T17:29:18Z</dcterms:created>
  <dcterms:modified xsi:type="dcterms:W3CDTF">2022-08-16T00:59:52Z</dcterms:modified>
</cp:coreProperties>
</file>