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6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E848C-9AB7-0CBE-2AA5-63C83C6637EC}" v="639" dt="2022-08-14T15:49:39.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471" autoAdjust="0"/>
    <p:restoredTop sz="94660"/>
  </p:normalViewPr>
  <p:slideViewPr>
    <p:cSldViewPr snapToGrid="0">
      <p:cViewPr>
        <p:scale>
          <a:sx n="50" d="100"/>
          <a:sy n="50" d="100"/>
        </p:scale>
        <p:origin x="-4997" y="-6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B8E16-B491-456E-B7AF-D198946E17E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C5C94CA3-2F34-4C85-97FB-28571FB15E10}">
      <dgm:prSet phldrT="[Text]" custT="1"/>
      <dgm:spPr>
        <a:solidFill>
          <a:srgbClr val="4F2683"/>
        </a:solidFill>
      </dgm:spPr>
      <dgm:t>
        <a:bodyPr/>
        <a:lstStyle/>
        <a:p>
          <a:r>
            <a:rPr lang="en-CA" sz="3600" dirty="0">
              <a:highlight>
                <a:srgbClr val="4F2683"/>
              </a:highlight>
            </a:rPr>
            <a:t>Set up for the functional tests</a:t>
          </a:r>
        </a:p>
      </dgm:t>
    </dgm:pt>
    <dgm:pt modelId="{72C9A05D-0C13-4786-A399-1CC7925BA1F5}" type="parTrans" cxnId="{C5D91C4E-5A3A-45D1-8863-89E1CC882F67}">
      <dgm:prSet/>
      <dgm:spPr/>
      <dgm:t>
        <a:bodyPr/>
        <a:lstStyle/>
        <a:p>
          <a:endParaRPr lang="en-CA"/>
        </a:p>
      </dgm:t>
    </dgm:pt>
    <dgm:pt modelId="{2C0B0D30-A96B-4214-ADC3-A81D99F4CC21}" type="sibTrans" cxnId="{C5D91C4E-5A3A-45D1-8863-89E1CC882F67}">
      <dgm:prSet/>
      <dgm:spPr/>
      <dgm:t>
        <a:bodyPr/>
        <a:lstStyle/>
        <a:p>
          <a:endParaRPr lang="en-CA"/>
        </a:p>
      </dgm:t>
    </dgm:pt>
    <dgm:pt modelId="{88B794F9-F22A-4A8B-B451-48382A472D62}">
      <dgm:prSet phldrT="[Text]" custT="1"/>
      <dgm:spPr>
        <a:solidFill>
          <a:srgbClr val="4F2683"/>
        </a:solidFill>
      </dgm:spPr>
      <dgm:t>
        <a:bodyPr/>
        <a:lstStyle/>
        <a:p>
          <a:r>
            <a:rPr lang="en-CA" sz="3600" dirty="0">
              <a:highlight>
                <a:srgbClr val="4F2683"/>
              </a:highlight>
            </a:rPr>
            <a:t>Obtain consent</a:t>
          </a:r>
        </a:p>
      </dgm:t>
    </dgm:pt>
    <dgm:pt modelId="{676042B5-B6DE-4FB1-8137-C54FFB2D86D0}" type="parTrans" cxnId="{217A15B6-7EC0-4869-899B-7CCF25086867}">
      <dgm:prSet/>
      <dgm:spPr/>
      <dgm:t>
        <a:bodyPr/>
        <a:lstStyle/>
        <a:p>
          <a:endParaRPr lang="en-CA"/>
        </a:p>
      </dgm:t>
    </dgm:pt>
    <dgm:pt modelId="{84C43141-8A54-46EC-ACBC-CC849A472CC1}" type="sibTrans" cxnId="{217A15B6-7EC0-4869-899B-7CCF25086867}">
      <dgm:prSet/>
      <dgm:spPr/>
      <dgm:t>
        <a:bodyPr/>
        <a:lstStyle/>
        <a:p>
          <a:endParaRPr lang="en-CA"/>
        </a:p>
      </dgm:t>
    </dgm:pt>
    <dgm:pt modelId="{076F1101-1A2A-47A9-A3FC-ECB7CBE8C429}">
      <dgm:prSet phldrT="[Text]" custT="1"/>
      <dgm:spPr>
        <a:solidFill>
          <a:srgbClr val="4F2683"/>
        </a:solidFill>
      </dgm:spPr>
      <dgm:t>
        <a:bodyPr/>
        <a:lstStyle/>
        <a:p>
          <a:pPr rtl="0"/>
          <a:r>
            <a:rPr lang="en-CA" sz="3600" dirty="0">
              <a:highlight>
                <a:srgbClr val="4F2683"/>
              </a:highlight>
            </a:rPr>
            <a:t>Participants complete</a:t>
          </a:r>
          <a:r>
            <a:rPr lang="en-CA" sz="3600" dirty="0">
              <a:highlight>
                <a:srgbClr val="4F2683"/>
              </a:highlight>
              <a:latin typeface="Calibri Light" panose="020F0302020204030204"/>
            </a:rPr>
            <a:t> 5</a:t>
          </a:r>
          <a:r>
            <a:rPr lang="en-CA" sz="3600" dirty="0">
              <a:highlight>
                <a:srgbClr val="4F2683"/>
              </a:highlight>
            </a:rPr>
            <a:t> patient reported outcome measures</a:t>
          </a:r>
        </a:p>
      </dgm:t>
    </dgm:pt>
    <dgm:pt modelId="{84077911-700B-4614-8E15-C2FE37FA8DF5}" type="parTrans" cxnId="{2DEBCB8B-4DA6-4428-ABF4-F8FC13ACBEAC}">
      <dgm:prSet/>
      <dgm:spPr/>
      <dgm:t>
        <a:bodyPr/>
        <a:lstStyle/>
        <a:p>
          <a:endParaRPr lang="en-CA"/>
        </a:p>
      </dgm:t>
    </dgm:pt>
    <dgm:pt modelId="{F630D5BD-5872-488B-9816-80346E07286C}" type="sibTrans" cxnId="{2DEBCB8B-4DA6-4428-ABF4-F8FC13ACBEAC}">
      <dgm:prSet/>
      <dgm:spPr/>
      <dgm:t>
        <a:bodyPr/>
        <a:lstStyle/>
        <a:p>
          <a:endParaRPr lang="en-CA"/>
        </a:p>
      </dgm:t>
    </dgm:pt>
    <dgm:pt modelId="{8D28FE2B-C9B2-42E6-A7F0-F3AF38E7B8D4}">
      <dgm:prSet phldrT="[Text]" custT="1"/>
      <dgm:spPr>
        <a:solidFill>
          <a:srgbClr val="4F2683"/>
        </a:solidFill>
      </dgm:spPr>
      <dgm:t>
        <a:bodyPr/>
        <a:lstStyle/>
        <a:p>
          <a:pPr rtl="0"/>
          <a:r>
            <a:rPr lang="en-CA" sz="3600" dirty="0">
              <a:highlight>
                <a:srgbClr val="4F2683"/>
              </a:highlight>
            </a:rPr>
            <a:t>Greet the participant</a:t>
          </a:r>
        </a:p>
      </dgm:t>
    </dgm:pt>
    <dgm:pt modelId="{29CB0CCC-76B1-407D-989F-8C1A40428402}" type="parTrans" cxnId="{2505DEC2-D988-40B7-8151-F8A9646CABAB}">
      <dgm:prSet/>
      <dgm:spPr/>
      <dgm:t>
        <a:bodyPr/>
        <a:lstStyle/>
        <a:p>
          <a:endParaRPr lang="en-CA"/>
        </a:p>
      </dgm:t>
    </dgm:pt>
    <dgm:pt modelId="{38A2789F-D61E-40FA-85D1-16A1B7DA1346}" type="sibTrans" cxnId="{2505DEC2-D988-40B7-8151-F8A9646CABAB}">
      <dgm:prSet/>
      <dgm:spPr/>
      <dgm:t>
        <a:bodyPr/>
        <a:lstStyle/>
        <a:p>
          <a:endParaRPr lang="en-CA"/>
        </a:p>
      </dgm:t>
    </dgm:pt>
    <dgm:pt modelId="{772CD2A2-5FB6-4F78-B246-24B9D3E5B286}">
      <dgm:prSet phldrT="[Text]" custT="1"/>
      <dgm:spPr>
        <a:solidFill>
          <a:srgbClr val="4F2683"/>
        </a:solidFill>
      </dgm:spPr>
      <dgm:t>
        <a:bodyPr/>
        <a:lstStyle/>
        <a:p>
          <a:r>
            <a:rPr lang="en-CA" sz="3600" dirty="0">
              <a:highlight>
                <a:srgbClr val="4F2683"/>
              </a:highlight>
            </a:rPr>
            <a:t>Participants complete 5 OARSI physical function tests</a:t>
          </a:r>
        </a:p>
      </dgm:t>
    </dgm:pt>
    <dgm:pt modelId="{4F1197F9-EB26-48F9-A6B7-B5E49E99A448}" type="parTrans" cxnId="{6C046D4E-BED1-4141-9833-909F6FBE86EF}">
      <dgm:prSet/>
      <dgm:spPr/>
      <dgm:t>
        <a:bodyPr/>
        <a:lstStyle/>
        <a:p>
          <a:endParaRPr lang="en-CA"/>
        </a:p>
      </dgm:t>
    </dgm:pt>
    <dgm:pt modelId="{58DFB6A4-F8A6-4A2F-86B8-273D0F41D004}" type="sibTrans" cxnId="{6C046D4E-BED1-4141-9833-909F6FBE86EF}">
      <dgm:prSet/>
      <dgm:spPr/>
      <dgm:t>
        <a:bodyPr/>
        <a:lstStyle/>
        <a:p>
          <a:endParaRPr lang="en-CA"/>
        </a:p>
      </dgm:t>
    </dgm:pt>
    <dgm:pt modelId="{FC904B57-1CB0-4DB9-9454-5A73E4B50FE1}">
      <dgm:prSet phldrT="[Text]" custT="1"/>
      <dgm:spPr>
        <a:solidFill>
          <a:srgbClr val="4F2683"/>
        </a:solidFill>
      </dgm:spPr>
      <dgm:t>
        <a:bodyPr/>
        <a:lstStyle/>
        <a:p>
          <a:r>
            <a:rPr lang="en-CA" sz="3600" dirty="0">
              <a:highlight>
                <a:srgbClr val="4F2683"/>
              </a:highlight>
            </a:rPr>
            <a:t>Participants complete an in-depth individual interview</a:t>
          </a:r>
        </a:p>
      </dgm:t>
    </dgm:pt>
    <dgm:pt modelId="{1288A434-4191-4BB8-A0CE-28B009E34EAE}" type="parTrans" cxnId="{43F01D0D-FCBB-4B69-B99F-84939B2771BB}">
      <dgm:prSet/>
      <dgm:spPr/>
      <dgm:t>
        <a:bodyPr/>
        <a:lstStyle/>
        <a:p>
          <a:endParaRPr lang="en-CA"/>
        </a:p>
      </dgm:t>
    </dgm:pt>
    <dgm:pt modelId="{0B0BE17E-9AC2-4838-AB25-19B651909578}" type="sibTrans" cxnId="{43F01D0D-FCBB-4B69-B99F-84939B2771BB}">
      <dgm:prSet/>
      <dgm:spPr/>
      <dgm:t>
        <a:bodyPr/>
        <a:lstStyle/>
        <a:p>
          <a:endParaRPr lang="en-CA"/>
        </a:p>
      </dgm:t>
    </dgm:pt>
    <dgm:pt modelId="{0373BB0F-75B9-4E02-BC92-1EC562C6B301}">
      <dgm:prSet phldrT="[Text]" custT="1"/>
      <dgm:spPr>
        <a:solidFill>
          <a:srgbClr val="4F2683"/>
        </a:solidFill>
      </dgm:spPr>
      <dgm:t>
        <a:bodyPr/>
        <a:lstStyle/>
        <a:p>
          <a:r>
            <a:rPr lang="en-CA" sz="3600" dirty="0">
              <a:highlight>
                <a:srgbClr val="4F2683"/>
              </a:highlight>
            </a:rPr>
            <a:t>Discuss follow-up in 6 months and guide the participant out of the building</a:t>
          </a:r>
        </a:p>
      </dgm:t>
    </dgm:pt>
    <dgm:pt modelId="{CA027545-7447-45E8-BD46-9187F83D986F}" type="parTrans" cxnId="{B2B5566F-5907-4230-872C-54A6024BABE6}">
      <dgm:prSet/>
      <dgm:spPr/>
      <dgm:t>
        <a:bodyPr/>
        <a:lstStyle/>
        <a:p>
          <a:endParaRPr lang="en-CA"/>
        </a:p>
      </dgm:t>
    </dgm:pt>
    <dgm:pt modelId="{7B33BE70-CBEE-4587-BF05-3F88141C5A96}" type="sibTrans" cxnId="{B2B5566F-5907-4230-872C-54A6024BABE6}">
      <dgm:prSet/>
      <dgm:spPr/>
      <dgm:t>
        <a:bodyPr/>
        <a:lstStyle/>
        <a:p>
          <a:endParaRPr lang="en-CA"/>
        </a:p>
      </dgm:t>
    </dgm:pt>
    <dgm:pt modelId="{26FD4CC7-F37A-474D-8324-7F4C52083488}" type="pres">
      <dgm:prSet presAssocID="{C4CB8E16-B491-456E-B7AF-D198946E17E5}" presName="Name0" presStyleCnt="0">
        <dgm:presLayoutVars>
          <dgm:dir/>
          <dgm:animLvl val="lvl"/>
          <dgm:resizeHandles val="exact"/>
        </dgm:presLayoutVars>
      </dgm:prSet>
      <dgm:spPr/>
    </dgm:pt>
    <dgm:pt modelId="{EB78F246-57B6-46F2-B7DD-0CC6E5480816}" type="pres">
      <dgm:prSet presAssocID="{0373BB0F-75B9-4E02-BC92-1EC562C6B301}" presName="boxAndChildren" presStyleCnt="0"/>
      <dgm:spPr/>
    </dgm:pt>
    <dgm:pt modelId="{12D57594-2241-4B1B-8066-18D22A330BC3}" type="pres">
      <dgm:prSet presAssocID="{0373BB0F-75B9-4E02-BC92-1EC562C6B301}" presName="parentTextBox" presStyleLbl="node1" presStyleIdx="0" presStyleCnt="7"/>
      <dgm:spPr/>
    </dgm:pt>
    <dgm:pt modelId="{BC9C1344-A062-47BE-A290-D0DE3A8DADEE}" type="pres">
      <dgm:prSet presAssocID="{0B0BE17E-9AC2-4838-AB25-19B651909578}" presName="sp" presStyleCnt="0"/>
      <dgm:spPr/>
    </dgm:pt>
    <dgm:pt modelId="{52D40393-09BE-4FAC-ACD9-1BBACD142444}" type="pres">
      <dgm:prSet presAssocID="{FC904B57-1CB0-4DB9-9454-5A73E4B50FE1}" presName="arrowAndChildren" presStyleCnt="0"/>
      <dgm:spPr/>
    </dgm:pt>
    <dgm:pt modelId="{669BD6DC-C69F-4F3A-BCB6-25002E2DC1CD}" type="pres">
      <dgm:prSet presAssocID="{FC904B57-1CB0-4DB9-9454-5A73E4B50FE1}" presName="parentTextArrow" presStyleLbl="node1" presStyleIdx="1" presStyleCnt="7"/>
      <dgm:spPr/>
    </dgm:pt>
    <dgm:pt modelId="{EA33ABEF-C60D-4C76-B3F4-05B71645F989}" type="pres">
      <dgm:prSet presAssocID="{58DFB6A4-F8A6-4A2F-86B8-273D0F41D004}" presName="sp" presStyleCnt="0"/>
      <dgm:spPr/>
    </dgm:pt>
    <dgm:pt modelId="{AA51BF59-F0AD-42DB-AB2C-CA1D96C82DF5}" type="pres">
      <dgm:prSet presAssocID="{772CD2A2-5FB6-4F78-B246-24B9D3E5B286}" presName="arrowAndChildren" presStyleCnt="0"/>
      <dgm:spPr/>
    </dgm:pt>
    <dgm:pt modelId="{641CF8F3-B006-47B5-AE1A-BAB916D2D520}" type="pres">
      <dgm:prSet presAssocID="{772CD2A2-5FB6-4F78-B246-24B9D3E5B286}" presName="parentTextArrow" presStyleLbl="node1" presStyleIdx="2" presStyleCnt="7"/>
      <dgm:spPr/>
    </dgm:pt>
    <dgm:pt modelId="{58E8BB63-B3DC-4449-B683-E6378F66E835}" type="pres">
      <dgm:prSet presAssocID="{F630D5BD-5872-488B-9816-80346E07286C}" presName="sp" presStyleCnt="0"/>
      <dgm:spPr/>
    </dgm:pt>
    <dgm:pt modelId="{DEBE47F1-7EE3-4591-8C81-C1EC08C2892E}" type="pres">
      <dgm:prSet presAssocID="{076F1101-1A2A-47A9-A3FC-ECB7CBE8C429}" presName="arrowAndChildren" presStyleCnt="0"/>
      <dgm:spPr/>
    </dgm:pt>
    <dgm:pt modelId="{D5482027-8376-4320-B564-6420BEE19802}" type="pres">
      <dgm:prSet presAssocID="{076F1101-1A2A-47A9-A3FC-ECB7CBE8C429}" presName="parentTextArrow" presStyleLbl="node1" presStyleIdx="3" presStyleCnt="7"/>
      <dgm:spPr/>
    </dgm:pt>
    <dgm:pt modelId="{35F4A25F-5BBB-40B5-A56E-5B6FE699300C}" type="pres">
      <dgm:prSet presAssocID="{84C43141-8A54-46EC-ACBC-CC849A472CC1}" presName="sp" presStyleCnt="0"/>
      <dgm:spPr/>
    </dgm:pt>
    <dgm:pt modelId="{4169D081-1620-4A45-A4BB-7400C9869C3D}" type="pres">
      <dgm:prSet presAssocID="{88B794F9-F22A-4A8B-B451-48382A472D62}" presName="arrowAndChildren" presStyleCnt="0"/>
      <dgm:spPr/>
    </dgm:pt>
    <dgm:pt modelId="{7C2D053E-2E20-41D0-BB29-CDD994CA0F09}" type="pres">
      <dgm:prSet presAssocID="{88B794F9-F22A-4A8B-B451-48382A472D62}" presName="parentTextArrow" presStyleLbl="node1" presStyleIdx="4" presStyleCnt="7"/>
      <dgm:spPr/>
    </dgm:pt>
    <dgm:pt modelId="{F4148F4E-0352-4B43-92CA-E1CC45FA518C}" type="pres">
      <dgm:prSet presAssocID="{38A2789F-D61E-40FA-85D1-16A1B7DA1346}" presName="sp" presStyleCnt="0"/>
      <dgm:spPr/>
    </dgm:pt>
    <dgm:pt modelId="{8EB1869B-5177-4C23-9D42-060F04F0ECCD}" type="pres">
      <dgm:prSet presAssocID="{8D28FE2B-C9B2-42E6-A7F0-F3AF38E7B8D4}" presName="arrowAndChildren" presStyleCnt="0"/>
      <dgm:spPr/>
    </dgm:pt>
    <dgm:pt modelId="{CFD26349-613B-4865-B542-6246B97743F4}" type="pres">
      <dgm:prSet presAssocID="{8D28FE2B-C9B2-42E6-A7F0-F3AF38E7B8D4}" presName="parentTextArrow" presStyleLbl="node1" presStyleIdx="5" presStyleCnt="7"/>
      <dgm:spPr/>
    </dgm:pt>
    <dgm:pt modelId="{4898DBCE-8288-4657-A19A-59DB3FE1D40B}" type="pres">
      <dgm:prSet presAssocID="{2C0B0D30-A96B-4214-ADC3-A81D99F4CC21}" presName="sp" presStyleCnt="0"/>
      <dgm:spPr/>
    </dgm:pt>
    <dgm:pt modelId="{BE52BF67-6AE7-4668-B959-CD701234982C}" type="pres">
      <dgm:prSet presAssocID="{C5C94CA3-2F34-4C85-97FB-28571FB15E10}" presName="arrowAndChildren" presStyleCnt="0"/>
      <dgm:spPr/>
    </dgm:pt>
    <dgm:pt modelId="{7FBACA53-EB5E-4B3F-A763-3BBA752B756C}" type="pres">
      <dgm:prSet presAssocID="{C5C94CA3-2F34-4C85-97FB-28571FB15E10}" presName="parentTextArrow" presStyleLbl="node1" presStyleIdx="6" presStyleCnt="7"/>
      <dgm:spPr/>
    </dgm:pt>
  </dgm:ptLst>
  <dgm:cxnLst>
    <dgm:cxn modelId="{D1101D0D-2A36-4DB2-B33B-74850B441C00}" type="presOf" srcId="{FC904B57-1CB0-4DB9-9454-5A73E4B50FE1}" destId="{669BD6DC-C69F-4F3A-BCB6-25002E2DC1CD}" srcOrd="0" destOrd="0" presId="urn:microsoft.com/office/officeart/2005/8/layout/process4"/>
    <dgm:cxn modelId="{43F01D0D-FCBB-4B69-B99F-84939B2771BB}" srcId="{C4CB8E16-B491-456E-B7AF-D198946E17E5}" destId="{FC904B57-1CB0-4DB9-9454-5A73E4B50FE1}" srcOrd="5" destOrd="0" parTransId="{1288A434-4191-4BB8-A0CE-28B009E34EAE}" sibTransId="{0B0BE17E-9AC2-4838-AB25-19B651909578}"/>
    <dgm:cxn modelId="{40E91D1E-DA1B-4C9F-B7E8-3E38B0734F2A}" type="presOf" srcId="{8D28FE2B-C9B2-42E6-A7F0-F3AF38E7B8D4}" destId="{CFD26349-613B-4865-B542-6246B97743F4}" srcOrd="0" destOrd="0" presId="urn:microsoft.com/office/officeart/2005/8/layout/process4"/>
    <dgm:cxn modelId="{C5D91C4E-5A3A-45D1-8863-89E1CC882F67}" srcId="{C4CB8E16-B491-456E-B7AF-D198946E17E5}" destId="{C5C94CA3-2F34-4C85-97FB-28571FB15E10}" srcOrd="0" destOrd="0" parTransId="{72C9A05D-0C13-4786-A399-1CC7925BA1F5}" sibTransId="{2C0B0D30-A96B-4214-ADC3-A81D99F4CC21}"/>
    <dgm:cxn modelId="{6C046D4E-BED1-4141-9833-909F6FBE86EF}" srcId="{C4CB8E16-B491-456E-B7AF-D198946E17E5}" destId="{772CD2A2-5FB6-4F78-B246-24B9D3E5B286}" srcOrd="4" destOrd="0" parTransId="{4F1197F9-EB26-48F9-A6B7-B5E49E99A448}" sibTransId="{58DFB6A4-F8A6-4A2F-86B8-273D0F41D004}"/>
    <dgm:cxn modelId="{B2B5566F-5907-4230-872C-54A6024BABE6}" srcId="{C4CB8E16-B491-456E-B7AF-D198946E17E5}" destId="{0373BB0F-75B9-4E02-BC92-1EC562C6B301}" srcOrd="6" destOrd="0" parTransId="{CA027545-7447-45E8-BD46-9187F83D986F}" sibTransId="{7B33BE70-CBEE-4587-BF05-3F88141C5A96}"/>
    <dgm:cxn modelId="{6469E479-C91B-4743-89CD-88F53AB358DF}" type="presOf" srcId="{C4CB8E16-B491-456E-B7AF-D198946E17E5}" destId="{26FD4CC7-F37A-474D-8324-7F4C52083488}" srcOrd="0" destOrd="0" presId="urn:microsoft.com/office/officeart/2005/8/layout/process4"/>
    <dgm:cxn modelId="{2F087B82-C085-485E-87BA-ABFE44BA0FF7}" type="presOf" srcId="{772CD2A2-5FB6-4F78-B246-24B9D3E5B286}" destId="{641CF8F3-B006-47B5-AE1A-BAB916D2D520}" srcOrd="0" destOrd="0" presId="urn:microsoft.com/office/officeart/2005/8/layout/process4"/>
    <dgm:cxn modelId="{2DEBCB8B-4DA6-4428-ABF4-F8FC13ACBEAC}" srcId="{C4CB8E16-B491-456E-B7AF-D198946E17E5}" destId="{076F1101-1A2A-47A9-A3FC-ECB7CBE8C429}" srcOrd="3" destOrd="0" parTransId="{84077911-700B-4614-8E15-C2FE37FA8DF5}" sibTransId="{F630D5BD-5872-488B-9816-80346E07286C}"/>
    <dgm:cxn modelId="{25D3DBAC-B1AA-4F77-A45C-2FD20DCA1984}" type="presOf" srcId="{0373BB0F-75B9-4E02-BC92-1EC562C6B301}" destId="{12D57594-2241-4B1B-8066-18D22A330BC3}" srcOrd="0" destOrd="0" presId="urn:microsoft.com/office/officeart/2005/8/layout/process4"/>
    <dgm:cxn modelId="{8CC90AAD-2393-410B-A5C4-F6F2C881775C}" type="presOf" srcId="{076F1101-1A2A-47A9-A3FC-ECB7CBE8C429}" destId="{D5482027-8376-4320-B564-6420BEE19802}" srcOrd="0" destOrd="0" presId="urn:microsoft.com/office/officeart/2005/8/layout/process4"/>
    <dgm:cxn modelId="{BC521FAF-24B0-4B72-96D6-C049661E484D}" type="presOf" srcId="{C5C94CA3-2F34-4C85-97FB-28571FB15E10}" destId="{7FBACA53-EB5E-4B3F-A763-3BBA752B756C}" srcOrd="0" destOrd="0" presId="urn:microsoft.com/office/officeart/2005/8/layout/process4"/>
    <dgm:cxn modelId="{217A15B6-7EC0-4869-899B-7CCF25086867}" srcId="{C4CB8E16-B491-456E-B7AF-D198946E17E5}" destId="{88B794F9-F22A-4A8B-B451-48382A472D62}" srcOrd="2" destOrd="0" parTransId="{676042B5-B6DE-4FB1-8137-C54FFB2D86D0}" sibTransId="{84C43141-8A54-46EC-ACBC-CC849A472CC1}"/>
    <dgm:cxn modelId="{2505DEC2-D988-40B7-8151-F8A9646CABAB}" srcId="{C4CB8E16-B491-456E-B7AF-D198946E17E5}" destId="{8D28FE2B-C9B2-42E6-A7F0-F3AF38E7B8D4}" srcOrd="1" destOrd="0" parTransId="{29CB0CCC-76B1-407D-989F-8C1A40428402}" sibTransId="{38A2789F-D61E-40FA-85D1-16A1B7DA1346}"/>
    <dgm:cxn modelId="{55E3BFC7-EA62-4755-B09B-87BAD1A75FE3}" type="presOf" srcId="{88B794F9-F22A-4A8B-B451-48382A472D62}" destId="{7C2D053E-2E20-41D0-BB29-CDD994CA0F09}" srcOrd="0" destOrd="0" presId="urn:microsoft.com/office/officeart/2005/8/layout/process4"/>
    <dgm:cxn modelId="{028E68D6-4658-4C91-8C29-4A44EE3BE862}" type="presParOf" srcId="{26FD4CC7-F37A-474D-8324-7F4C52083488}" destId="{EB78F246-57B6-46F2-B7DD-0CC6E5480816}" srcOrd="0" destOrd="0" presId="urn:microsoft.com/office/officeart/2005/8/layout/process4"/>
    <dgm:cxn modelId="{C2DDAEE8-5943-4A76-8A0D-2582372CF054}" type="presParOf" srcId="{EB78F246-57B6-46F2-B7DD-0CC6E5480816}" destId="{12D57594-2241-4B1B-8066-18D22A330BC3}" srcOrd="0" destOrd="0" presId="urn:microsoft.com/office/officeart/2005/8/layout/process4"/>
    <dgm:cxn modelId="{98ECEB6A-16A9-4AC2-9984-8077D3202022}" type="presParOf" srcId="{26FD4CC7-F37A-474D-8324-7F4C52083488}" destId="{BC9C1344-A062-47BE-A290-D0DE3A8DADEE}" srcOrd="1" destOrd="0" presId="urn:microsoft.com/office/officeart/2005/8/layout/process4"/>
    <dgm:cxn modelId="{A1432DE0-DD6A-494A-8BAA-058FF5892CF0}" type="presParOf" srcId="{26FD4CC7-F37A-474D-8324-7F4C52083488}" destId="{52D40393-09BE-4FAC-ACD9-1BBACD142444}" srcOrd="2" destOrd="0" presId="urn:microsoft.com/office/officeart/2005/8/layout/process4"/>
    <dgm:cxn modelId="{26164A86-F965-4E2A-8FE9-75EF9963F4D8}" type="presParOf" srcId="{52D40393-09BE-4FAC-ACD9-1BBACD142444}" destId="{669BD6DC-C69F-4F3A-BCB6-25002E2DC1CD}" srcOrd="0" destOrd="0" presId="urn:microsoft.com/office/officeart/2005/8/layout/process4"/>
    <dgm:cxn modelId="{BD67DCED-C616-418C-A672-F9586D557B45}" type="presParOf" srcId="{26FD4CC7-F37A-474D-8324-7F4C52083488}" destId="{EA33ABEF-C60D-4C76-B3F4-05B71645F989}" srcOrd="3" destOrd="0" presId="urn:microsoft.com/office/officeart/2005/8/layout/process4"/>
    <dgm:cxn modelId="{491E3D73-ED82-40DA-A70A-370FEA598AE9}" type="presParOf" srcId="{26FD4CC7-F37A-474D-8324-7F4C52083488}" destId="{AA51BF59-F0AD-42DB-AB2C-CA1D96C82DF5}" srcOrd="4" destOrd="0" presId="urn:microsoft.com/office/officeart/2005/8/layout/process4"/>
    <dgm:cxn modelId="{A055E7C8-590A-49F7-B353-C3C48D1ED25A}" type="presParOf" srcId="{AA51BF59-F0AD-42DB-AB2C-CA1D96C82DF5}" destId="{641CF8F3-B006-47B5-AE1A-BAB916D2D520}" srcOrd="0" destOrd="0" presId="urn:microsoft.com/office/officeart/2005/8/layout/process4"/>
    <dgm:cxn modelId="{6B09C30F-86BA-4A03-9967-5F29A80F417A}" type="presParOf" srcId="{26FD4CC7-F37A-474D-8324-7F4C52083488}" destId="{58E8BB63-B3DC-4449-B683-E6378F66E835}" srcOrd="5" destOrd="0" presId="urn:microsoft.com/office/officeart/2005/8/layout/process4"/>
    <dgm:cxn modelId="{88D5C163-64FB-4FB1-AB86-0D4B6669987B}" type="presParOf" srcId="{26FD4CC7-F37A-474D-8324-7F4C52083488}" destId="{DEBE47F1-7EE3-4591-8C81-C1EC08C2892E}" srcOrd="6" destOrd="0" presId="urn:microsoft.com/office/officeart/2005/8/layout/process4"/>
    <dgm:cxn modelId="{ABAE5ABE-1EBE-4B6F-B070-BCB96144D9CD}" type="presParOf" srcId="{DEBE47F1-7EE3-4591-8C81-C1EC08C2892E}" destId="{D5482027-8376-4320-B564-6420BEE19802}" srcOrd="0" destOrd="0" presId="urn:microsoft.com/office/officeart/2005/8/layout/process4"/>
    <dgm:cxn modelId="{36CDC685-D887-42E8-AE87-956B901888DA}" type="presParOf" srcId="{26FD4CC7-F37A-474D-8324-7F4C52083488}" destId="{35F4A25F-5BBB-40B5-A56E-5B6FE699300C}" srcOrd="7" destOrd="0" presId="urn:microsoft.com/office/officeart/2005/8/layout/process4"/>
    <dgm:cxn modelId="{ECC3E951-A8C6-4E8A-B986-3973CD8AD291}" type="presParOf" srcId="{26FD4CC7-F37A-474D-8324-7F4C52083488}" destId="{4169D081-1620-4A45-A4BB-7400C9869C3D}" srcOrd="8" destOrd="0" presId="urn:microsoft.com/office/officeart/2005/8/layout/process4"/>
    <dgm:cxn modelId="{3EB1BFBF-B34E-4AD2-9BA6-7D347EFA066F}" type="presParOf" srcId="{4169D081-1620-4A45-A4BB-7400C9869C3D}" destId="{7C2D053E-2E20-41D0-BB29-CDD994CA0F09}" srcOrd="0" destOrd="0" presId="urn:microsoft.com/office/officeart/2005/8/layout/process4"/>
    <dgm:cxn modelId="{00D7A630-CF0F-49E7-9DA2-E28D357E91E5}" type="presParOf" srcId="{26FD4CC7-F37A-474D-8324-7F4C52083488}" destId="{F4148F4E-0352-4B43-92CA-E1CC45FA518C}" srcOrd="9" destOrd="0" presId="urn:microsoft.com/office/officeart/2005/8/layout/process4"/>
    <dgm:cxn modelId="{CEAD08D7-D0D4-41F4-8E89-C6574314BF8C}" type="presParOf" srcId="{26FD4CC7-F37A-474D-8324-7F4C52083488}" destId="{8EB1869B-5177-4C23-9D42-060F04F0ECCD}" srcOrd="10" destOrd="0" presId="urn:microsoft.com/office/officeart/2005/8/layout/process4"/>
    <dgm:cxn modelId="{85E5ECAA-70B7-494B-A20C-35D3CFA45922}" type="presParOf" srcId="{8EB1869B-5177-4C23-9D42-060F04F0ECCD}" destId="{CFD26349-613B-4865-B542-6246B97743F4}" srcOrd="0" destOrd="0" presId="urn:microsoft.com/office/officeart/2005/8/layout/process4"/>
    <dgm:cxn modelId="{57CFC5F9-9FF1-4CDD-A9C2-0B4685AB00F0}" type="presParOf" srcId="{26FD4CC7-F37A-474D-8324-7F4C52083488}" destId="{4898DBCE-8288-4657-A19A-59DB3FE1D40B}" srcOrd="11" destOrd="0" presId="urn:microsoft.com/office/officeart/2005/8/layout/process4"/>
    <dgm:cxn modelId="{159BB3AE-197F-4F80-852D-9A279F18BF3F}" type="presParOf" srcId="{26FD4CC7-F37A-474D-8324-7F4C52083488}" destId="{BE52BF67-6AE7-4668-B959-CD701234982C}" srcOrd="12" destOrd="0" presId="urn:microsoft.com/office/officeart/2005/8/layout/process4"/>
    <dgm:cxn modelId="{DBE5E21D-0D31-4B80-8233-ED75782387FD}" type="presParOf" srcId="{BE52BF67-6AE7-4668-B959-CD701234982C}" destId="{7FBACA53-EB5E-4B3F-A763-3BBA752B756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7594-2241-4B1B-8066-18D22A330BC3}">
      <dsp:nvSpPr>
        <dsp:cNvPr id="0" name=""/>
        <dsp:cNvSpPr/>
      </dsp:nvSpPr>
      <dsp:spPr>
        <a:xfrm>
          <a:off x="0" y="16346285"/>
          <a:ext cx="11277600" cy="1788765"/>
        </a:xfrm>
        <a:prstGeom prst="rect">
          <a:avLst/>
        </a:prstGeom>
        <a:solidFill>
          <a:srgbClr val="4F26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CA" sz="3600" kern="1200" dirty="0">
              <a:highlight>
                <a:srgbClr val="4F2683"/>
              </a:highlight>
            </a:rPr>
            <a:t>Discuss follow-up in 6 months and guide the participant out of the building</a:t>
          </a:r>
        </a:p>
      </dsp:txBody>
      <dsp:txXfrm>
        <a:off x="0" y="16346285"/>
        <a:ext cx="11277600" cy="1788765"/>
      </dsp:txXfrm>
    </dsp:sp>
    <dsp:sp modelId="{669BD6DC-C69F-4F3A-BCB6-25002E2DC1CD}">
      <dsp:nvSpPr>
        <dsp:cNvPr id="0" name=""/>
        <dsp:cNvSpPr/>
      </dsp:nvSpPr>
      <dsp:spPr>
        <a:xfrm rot="10800000">
          <a:off x="0" y="13621996"/>
          <a:ext cx="11277600" cy="2751120"/>
        </a:xfrm>
        <a:prstGeom prst="upArrowCallout">
          <a:avLst/>
        </a:prstGeom>
        <a:solidFill>
          <a:srgbClr val="4F26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CA" sz="3600" kern="1200" dirty="0">
              <a:highlight>
                <a:srgbClr val="4F2683"/>
              </a:highlight>
            </a:rPr>
            <a:t>Participants complete an in-depth individual interview</a:t>
          </a:r>
        </a:p>
      </dsp:txBody>
      <dsp:txXfrm rot="10800000">
        <a:off x="0" y="13621996"/>
        <a:ext cx="11277600" cy="1787595"/>
      </dsp:txXfrm>
    </dsp:sp>
    <dsp:sp modelId="{641CF8F3-B006-47B5-AE1A-BAB916D2D520}">
      <dsp:nvSpPr>
        <dsp:cNvPr id="0" name=""/>
        <dsp:cNvSpPr/>
      </dsp:nvSpPr>
      <dsp:spPr>
        <a:xfrm rot="10800000">
          <a:off x="0" y="10897706"/>
          <a:ext cx="11277600" cy="2751120"/>
        </a:xfrm>
        <a:prstGeom prst="upArrowCallout">
          <a:avLst/>
        </a:prstGeom>
        <a:solidFill>
          <a:srgbClr val="4F26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CA" sz="3600" kern="1200" dirty="0">
              <a:highlight>
                <a:srgbClr val="4F2683"/>
              </a:highlight>
            </a:rPr>
            <a:t>Participants complete 5 OARSI physical function tests</a:t>
          </a:r>
        </a:p>
      </dsp:txBody>
      <dsp:txXfrm rot="10800000">
        <a:off x="0" y="10897706"/>
        <a:ext cx="11277600" cy="1787595"/>
      </dsp:txXfrm>
    </dsp:sp>
    <dsp:sp modelId="{D5482027-8376-4320-B564-6420BEE19802}">
      <dsp:nvSpPr>
        <dsp:cNvPr id="0" name=""/>
        <dsp:cNvSpPr/>
      </dsp:nvSpPr>
      <dsp:spPr>
        <a:xfrm rot="10800000">
          <a:off x="0" y="8173417"/>
          <a:ext cx="11277600" cy="2751120"/>
        </a:xfrm>
        <a:prstGeom prst="upArrowCallout">
          <a:avLst/>
        </a:prstGeom>
        <a:solidFill>
          <a:srgbClr val="4F26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CA" sz="3600" kern="1200" dirty="0">
              <a:highlight>
                <a:srgbClr val="4F2683"/>
              </a:highlight>
            </a:rPr>
            <a:t>Participants complete</a:t>
          </a:r>
          <a:r>
            <a:rPr lang="en-CA" sz="3600" kern="1200" dirty="0">
              <a:highlight>
                <a:srgbClr val="4F2683"/>
              </a:highlight>
              <a:latin typeface="Calibri Light" panose="020F0302020204030204"/>
            </a:rPr>
            <a:t> 5</a:t>
          </a:r>
          <a:r>
            <a:rPr lang="en-CA" sz="3600" kern="1200" dirty="0">
              <a:highlight>
                <a:srgbClr val="4F2683"/>
              </a:highlight>
            </a:rPr>
            <a:t> patient reported outcome measures</a:t>
          </a:r>
        </a:p>
      </dsp:txBody>
      <dsp:txXfrm rot="10800000">
        <a:off x="0" y="8173417"/>
        <a:ext cx="11277600" cy="1787595"/>
      </dsp:txXfrm>
    </dsp:sp>
    <dsp:sp modelId="{7C2D053E-2E20-41D0-BB29-CDD994CA0F09}">
      <dsp:nvSpPr>
        <dsp:cNvPr id="0" name=""/>
        <dsp:cNvSpPr/>
      </dsp:nvSpPr>
      <dsp:spPr>
        <a:xfrm rot="10800000">
          <a:off x="0" y="5449127"/>
          <a:ext cx="11277600" cy="2751120"/>
        </a:xfrm>
        <a:prstGeom prst="upArrowCallout">
          <a:avLst/>
        </a:prstGeom>
        <a:solidFill>
          <a:srgbClr val="4F26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CA" sz="3600" kern="1200" dirty="0">
              <a:highlight>
                <a:srgbClr val="4F2683"/>
              </a:highlight>
            </a:rPr>
            <a:t>Obtain consent</a:t>
          </a:r>
        </a:p>
      </dsp:txBody>
      <dsp:txXfrm rot="10800000">
        <a:off x="0" y="5449127"/>
        <a:ext cx="11277600" cy="1787595"/>
      </dsp:txXfrm>
    </dsp:sp>
    <dsp:sp modelId="{CFD26349-613B-4865-B542-6246B97743F4}">
      <dsp:nvSpPr>
        <dsp:cNvPr id="0" name=""/>
        <dsp:cNvSpPr/>
      </dsp:nvSpPr>
      <dsp:spPr>
        <a:xfrm rot="10800000">
          <a:off x="0" y="2724838"/>
          <a:ext cx="11277600" cy="2751120"/>
        </a:xfrm>
        <a:prstGeom prst="upArrowCallout">
          <a:avLst/>
        </a:prstGeom>
        <a:solidFill>
          <a:srgbClr val="4F26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CA" sz="3600" kern="1200" dirty="0">
              <a:highlight>
                <a:srgbClr val="4F2683"/>
              </a:highlight>
            </a:rPr>
            <a:t>Greet the participant</a:t>
          </a:r>
        </a:p>
      </dsp:txBody>
      <dsp:txXfrm rot="10800000">
        <a:off x="0" y="2724838"/>
        <a:ext cx="11277600" cy="1787595"/>
      </dsp:txXfrm>
    </dsp:sp>
    <dsp:sp modelId="{7FBACA53-EB5E-4B3F-A763-3BBA752B756C}">
      <dsp:nvSpPr>
        <dsp:cNvPr id="0" name=""/>
        <dsp:cNvSpPr/>
      </dsp:nvSpPr>
      <dsp:spPr>
        <a:xfrm rot="10800000">
          <a:off x="0" y="549"/>
          <a:ext cx="11277600" cy="2751120"/>
        </a:xfrm>
        <a:prstGeom prst="upArrowCallout">
          <a:avLst/>
        </a:prstGeom>
        <a:solidFill>
          <a:srgbClr val="4F26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CA" sz="3600" kern="1200" dirty="0">
              <a:highlight>
                <a:srgbClr val="4F2683"/>
              </a:highlight>
            </a:rPr>
            <a:t>Set up for the functional tests</a:t>
          </a:r>
        </a:p>
      </dsp:txBody>
      <dsp:txXfrm rot="10800000">
        <a:off x="0" y="549"/>
        <a:ext cx="11277600" cy="17875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FBE69A-077D-4E2B-8565-525DC17E1850}" type="datetimeFigureOut">
              <a:rPr lang="en-CA" smtClean="0"/>
              <a:t>8/15/22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321976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BE69A-077D-4E2B-8565-525DC17E1850}" type="datetimeFigureOut">
              <a:rPr lang="en-CA" smtClean="0"/>
              <a:t>8/15/22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192047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BE69A-077D-4E2B-8565-525DC17E1850}" type="datetimeFigureOut">
              <a:rPr lang="en-CA" smtClean="0"/>
              <a:t>8/15/22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409716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BE69A-077D-4E2B-8565-525DC17E1850}" type="datetimeFigureOut">
              <a:rPr lang="en-CA" smtClean="0"/>
              <a:t>8/15/22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293327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BE69A-077D-4E2B-8565-525DC17E1850}" type="datetimeFigureOut">
              <a:rPr lang="en-CA" smtClean="0"/>
              <a:t>8/15/22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330387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FBE69A-077D-4E2B-8565-525DC17E1850}" type="datetimeFigureOut">
              <a:rPr lang="en-CA" smtClean="0"/>
              <a:t>8/15/22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341896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BE69A-077D-4E2B-8565-525DC17E1850}" type="datetimeFigureOut">
              <a:rPr lang="en-CA" smtClean="0"/>
              <a:t>8/15/22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140596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FBE69A-077D-4E2B-8565-525DC17E1850}" type="datetimeFigureOut">
              <a:rPr lang="en-CA" smtClean="0"/>
              <a:t>8/15/22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412073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BE69A-077D-4E2B-8565-525DC17E1850}" type="datetimeFigureOut">
              <a:rPr lang="en-CA" smtClean="0"/>
              <a:t>8/15/22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335961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8FBE69A-077D-4E2B-8565-525DC17E1850}" type="datetimeFigureOut">
              <a:rPr lang="en-CA" smtClean="0"/>
              <a:t>8/15/22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199616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8FBE69A-077D-4E2B-8565-525DC17E1850}" type="datetimeFigureOut">
              <a:rPr lang="en-CA" smtClean="0"/>
              <a:t>8/15/22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D3E7C7-9CEB-4F69-BAD7-C303F32F4595}" type="slidenum">
              <a:rPr lang="en-CA" smtClean="0"/>
              <a:t>‹#›</a:t>
            </a:fld>
            <a:endParaRPr lang="en-CA"/>
          </a:p>
        </p:txBody>
      </p:sp>
    </p:spTree>
    <p:extLst>
      <p:ext uri="{BB962C8B-B14F-4D97-AF65-F5344CB8AC3E}">
        <p14:creationId xmlns:p14="http://schemas.microsoft.com/office/powerpoint/2010/main" val="199832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8FBE69A-077D-4E2B-8565-525DC17E1850}" type="datetimeFigureOut">
              <a:rPr lang="en-CA" smtClean="0"/>
              <a:t>8/15/22</a:t>
            </a:fld>
            <a:endParaRPr lang="en-CA"/>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7D3E7C7-9CEB-4F69-BAD7-C303F32F4595}" type="slidenum">
              <a:rPr lang="en-CA" smtClean="0"/>
              <a:t>‹#›</a:t>
            </a:fld>
            <a:endParaRPr lang="en-CA"/>
          </a:p>
        </p:txBody>
      </p:sp>
    </p:spTree>
    <p:extLst>
      <p:ext uri="{BB962C8B-B14F-4D97-AF65-F5344CB8AC3E}">
        <p14:creationId xmlns:p14="http://schemas.microsoft.com/office/powerpoint/2010/main" val="1416006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AE1CC9-0188-4E75-72B8-EA7F84C25212}"/>
              </a:ext>
            </a:extLst>
          </p:cNvPr>
          <p:cNvSpPr/>
          <p:nvPr/>
        </p:nvSpPr>
        <p:spPr>
          <a:xfrm>
            <a:off x="0" y="0"/>
            <a:ext cx="43891200" cy="3847207"/>
          </a:xfrm>
          <a:prstGeom prst="rect">
            <a:avLst/>
          </a:prstGeom>
          <a:solidFill>
            <a:srgbClr val="4F2683"/>
          </a:solidFill>
          <a:ln>
            <a:solidFill>
              <a:srgbClr val="4F2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342DA45-D12B-500D-5161-EF623FF3E23B}"/>
              </a:ext>
            </a:extLst>
          </p:cNvPr>
          <p:cNvSpPr txBox="1"/>
          <p:nvPr/>
        </p:nvSpPr>
        <p:spPr>
          <a:xfrm>
            <a:off x="-1" y="0"/>
            <a:ext cx="43845485" cy="4031873"/>
          </a:xfrm>
          <a:prstGeom prst="rect">
            <a:avLst/>
          </a:prstGeom>
          <a:noFill/>
        </p:spPr>
        <p:txBody>
          <a:bodyPr wrap="square" rtlCol="0">
            <a:spAutoFit/>
          </a:bodyPr>
          <a:lstStyle/>
          <a:p>
            <a:pPr algn="ctr"/>
            <a:r>
              <a:rPr lang="en-CA" sz="8800" b="1" dirty="0">
                <a:solidFill>
                  <a:schemeClr val="bg1"/>
                </a:solidFill>
              </a:rPr>
              <a:t>Return to Physical Activity post-Total Knee Arthroplasty and Total Hip Arthroplasty</a:t>
            </a:r>
          </a:p>
          <a:p>
            <a:pPr algn="ctr"/>
            <a:endParaRPr lang="en-CA" sz="4800" dirty="0">
              <a:solidFill>
                <a:schemeClr val="bg1"/>
              </a:solidFill>
            </a:endParaRPr>
          </a:p>
          <a:p>
            <a:pPr algn="ctr"/>
            <a:r>
              <a:rPr lang="en-CA" sz="6600" dirty="0">
                <a:solidFill>
                  <a:schemeClr val="bg1"/>
                </a:solidFill>
              </a:rPr>
              <a:t>BT Gao, BMSc Student, USRI Recipient, A Lowndes, PhD Candidate, DM Connelly, PT, PhD</a:t>
            </a:r>
          </a:p>
          <a:p>
            <a:pPr algn="ctr"/>
            <a:r>
              <a:rPr lang="en-CA" sz="4800" dirty="0">
                <a:solidFill>
                  <a:schemeClr val="bg1"/>
                </a:solidFill>
              </a:rPr>
              <a:t>Health &amp; Rehabilitation Sciences, Bone and Joint Institute Collaborative Training Program in Musculoskeletal Research, University of Western Ontario</a:t>
            </a:r>
          </a:p>
        </p:txBody>
      </p:sp>
      <p:sp>
        <p:nvSpPr>
          <p:cNvPr id="11" name="Rectangle 10">
            <a:extLst>
              <a:ext uri="{FF2B5EF4-FFF2-40B4-BE49-F238E27FC236}">
                <a16:creationId xmlns:a16="http://schemas.microsoft.com/office/drawing/2014/main" id="{D3754893-7659-7C36-769A-2210BE72AE45}"/>
              </a:ext>
            </a:extLst>
          </p:cNvPr>
          <p:cNvSpPr/>
          <p:nvPr/>
        </p:nvSpPr>
        <p:spPr>
          <a:xfrm>
            <a:off x="-2" y="31546800"/>
            <a:ext cx="43844902" cy="1371600"/>
          </a:xfrm>
          <a:prstGeom prst="rect">
            <a:avLst/>
          </a:prstGeom>
          <a:solidFill>
            <a:srgbClr val="4F2683"/>
          </a:solidFill>
          <a:ln>
            <a:solidFill>
              <a:srgbClr val="4F2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10;&#10;Description automatically generated">
            <a:extLst>
              <a:ext uri="{FF2B5EF4-FFF2-40B4-BE49-F238E27FC236}">
                <a16:creationId xmlns:a16="http://schemas.microsoft.com/office/drawing/2014/main" id="{A78603A7-2E52-6B2D-DA70-334A9A54C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6365" y="31611544"/>
            <a:ext cx="5238470" cy="1242111"/>
          </a:xfrm>
          <a:prstGeom prst="rect">
            <a:avLst/>
          </a:prstGeom>
        </p:spPr>
      </p:pic>
      <p:sp>
        <p:nvSpPr>
          <p:cNvPr id="12" name="TextBox 11">
            <a:extLst>
              <a:ext uri="{FF2B5EF4-FFF2-40B4-BE49-F238E27FC236}">
                <a16:creationId xmlns:a16="http://schemas.microsoft.com/office/drawing/2014/main" id="{47688AF1-99CC-F4BF-20AA-162F427CDE23}"/>
              </a:ext>
            </a:extLst>
          </p:cNvPr>
          <p:cNvSpPr txBox="1"/>
          <p:nvPr/>
        </p:nvSpPr>
        <p:spPr>
          <a:xfrm>
            <a:off x="1679185" y="3877386"/>
            <a:ext cx="14615164" cy="28161555"/>
          </a:xfrm>
          <a:prstGeom prst="rect">
            <a:avLst/>
          </a:prstGeom>
          <a:noFill/>
        </p:spPr>
        <p:txBody>
          <a:bodyPr wrap="square" lIns="91440" tIns="45720" rIns="91440" bIns="45720" rtlCol="0" anchor="t">
            <a:spAutoFit/>
          </a:bodyPr>
          <a:lstStyle/>
          <a:p>
            <a:pPr algn="just" fontAlgn="base"/>
            <a:r>
              <a:rPr lang="en-CA" sz="6600" b="1" u="sng" dirty="0">
                <a:solidFill>
                  <a:srgbClr val="000000"/>
                </a:solidFill>
                <a:latin typeface="Calibri" panose="020F0502020204030204" pitchFamily="34" charset="0"/>
              </a:rPr>
              <a:t>INTRODUCTION</a:t>
            </a:r>
            <a:endParaRPr lang="en-CA" sz="7200" b="1" u="sng" dirty="0">
              <a:solidFill>
                <a:srgbClr val="000000"/>
              </a:solidFill>
              <a:latin typeface="Calibri" panose="020F0502020204030204" pitchFamily="34" charset="0"/>
            </a:endParaRPr>
          </a:p>
          <a:p>
            <a:pPr algn="just" fontAlgn="base"/>
            <a:r>
              <a:rPr lang="en-CA" sz="4800" b="1" i="0" u="sng" dirty="0">
                <a:solidFill>
                  <a:srgbClr val="000000"/>
                </a:solidFill>
                <a:effectLst/>
                <a:latin typeface="Calibri" panose="020F0502020204030204" pitchFamily="34" charset="0"/>
              </a:rPr>
              <a:t>Background</a:t>
            </a:r>
          </a:p>
          <a:p>
            <a:pPr marL="571500" indent="-571500" algn="just" fontAlgn="base">
              <a:buFont typeface="Arial,Sans-Serif" panose="020B0604020202020204" pitchFamily="34" charset="0"/>
              <a:buChar char="•"/>
            </a:pPr>
            <a:r>
              <a:rPr lang="en-CA" sz="3600" dirty="0">
                <a:solidFill>
                  <a:srgbClr val="000000"/>
                </a:solidFill>
                <a:latin typeface="Calibri"/>
                <a:ea typeface="Calibri"/>
                <a:cs typeface="Calibri"/>
              </a:rPr>
              <a:t>Total knee arthroplasties (TKA) and total hip arthroplasties (THA) are the recommended treatments for end-stage osteoarthritis in the knee joint and the hip joint respectively (Hawker et al., 2013).</a:t>
            </a:r>
            <a:endParaRPr lang="en-US" sz="3600" dirty="0">
              <a:ea typeface="+mn-lt"/>
              <a:cs typeface="+mn-lt"/>
            </a:endParaRPr>
          </a:p>
          <a:p>
            <a:pPr marL="571500" indent="-571500" algn="just">
              <a:buFont typeface="Arial,Sans-Serif" panose="020B0604020202020204" pitchFamily="34" charset="0"/>
              <a:buChar char="•"/>
            </a:pPr>
            <a:r>
              <a:rPr lang="en-CA" sz="3600" dirty="0">
                <a:solidFill>
                  <a:srgbClr val="000000"/>
                </a:solidFill>
                <a:latin typeface="Calibri"/>
                <a:ea typeface="Calibri"/>
                <a:cs typeface="Calibri"/>
              </a:rPr>
              <a:t>Both the TKA and the THA rank among the top in the surgical interventions in their capacities to improve quality of life (Hawker et al., 2013).</a:t>
            </a:r>
            <a:endParaRPr lang="en-CA" dirty="0">
              <a:solidFill>
                <a:srgbClr val="000000"/>
              </a:solidFill>
              <a:latin typeface="Calibri"/>
              <a:ea typeface="Calibri"/>
              <a:cs typeface="Calibri"/>
            </a:endParaRPr>
          </a:p>
          <a:p>
            <a:pPr marL="571500" indent="-571500" algn="just">
              <a:buFont typeface="Arial,Sans-Serif" panose="020B0604020202020204" pitchFamily="34" charset="0"/>
              <a:buChar char="•"/>
            </a:pPr>
            <a:r>
              <a:rPr lang="en-CA" sz="3600" dirty="0">
                <a:solidFill>
                  <a:srgbClr val="000000"/>
                </a:solidFill>
                <a:latin typeface="Calibri"/>
                <a:ea typeface="Calibri"/>
                <a:cs typeface="Calibri"/>
              </a:rPr>
              <a:t>The recovery process before the one-year post-surgery milestone for hip and knee replacements has already been widely documented and researched, but there is a gap in the literature regarding the long-term experience of recovery, return to physical activity and potential need for physiotherapy assistance</a:t>
            </a:r>
            <a:endParaRPr lang="en-CA" dirty="0">
              <a:latin typeface="Calibri"/>
              <a:ea typeface="Calibri"/>
              <a:cs typeface="Calibri"/>
            </a:endParaRPr>
          </a:p>
          <a:p>
            <a:pPr marL="571500" indent="-571500" algn="just" fontAlgn="base">
              <a:buFont typeface="Arial" panose="020B0604020202020204" pitchFamily="34" charset="0"/>
              <a:buChar char="•"/>
            </a:pPr>
            <a:r>
              <a:rPr lang="en-CA" sz="3600" i="0" dirty="0">
                <a:solidFill>
                  <a:srgbClr val="000000"/>
                </a:solidFill>
                <a:effectLst/>
                <a:latin typeface="Calibri" panose="020F0502020204030204" pitchFamily="34" charset="0"/>
              </a:rPr>
              <a:t>Currently, the government-funded physiotherapy and rehabilitation is focused on the short</a:t>
            </a:r>
            <a:r>
              <a:rPr lang="en-CA" sz="3600" dirty="0">
                <a:solidFill>
                  <a:srgbClr val="000000"/>
                </a:solidFill>
                <a:latin typeface="Calibri" panose="020F0502020204030204" pitchFamily="34" charset="0"/>
              </a:rPr>
              <a:t>-term, usually 8 to 12 weeks immediately after surgery (Medical Advisory Secretariat, 2005).</a:t>
            </a:r>
          </a:p>
          <a:p>
            <a:pPr algn="just" fontAlgn="base"/>
            <a:r>
              <a:rPr lang="en-CA" sz="4800" b="1" i="0" u="sng" dirty="0">
                <a:solidFill>
                  <a:srgbClr val="000000"/>
                </a:solidFill>
                <a:effectLst/>
                <a:latin typeface="Calibri"/>
                <a:ea typeface="Calibri"/>
                <a:cs typeface="Calibri"/>
              </a:rPr>
              <a:t>Objective</a:t>
            </a:r>
          </a:p>
          <a:p>
            <a:pPr marL="571500" indent="-571500" algn="just" fontAlgn="base">
              <a:buFont typeface="Arial" panose="020B0604020202020204" pitchFamily="34" charset="0"/>
              <a:buChar char="•"/>
            </a:pPr>
            <a:r>
              <a:rPr lang="en-CA" sz="3600" i="0" dirty="0">
                <a:solidFill>
                  <a:srgbClr val="000000"/>
                </a:solidFill>
                <a:effectLst/>
                <a:latin typeface="Calibri" panose="020F0502020204030204" pitchFamily="34" charset="0"/>
              </a:rPr>
              <a:t>To understand the experience of long-term recovery in mobility and function, as well as participation in meaningful activities for people post-TKA and THA.</a:t>
            </a:r>
          </a:p>
          <a:p>
            <a:pPr algn="just" fontAlgn="base"/>
            <a:endParaRPr lang="en-CA" sz="3600" i="0" dirty="0">
              <a:solidFill>
                <a:srgbClr val="000000"/>
              </a:solidFill>
              <a:effectLst/>
              <a:latin typeface="Calibri" panose="020F0502020204030204" pitchFamily="34" charset="0"/>
            </a:endParaRPr>
          </a:p>
          <a:p>
            <a:pPr algn="just" fontAlgn="base"/>
            <a:r>
              <a:rPr lang="en-CA" sz="6600" b="1" u="sng" dirty="0">
                <a:solidFill>
                  <a:srgbClr val="000000"/>
                </a:solidFill>
                <a:latin typeface="Calibri" panose="020F0502020204030204" pitchFamily="34" charset="0"/>
              </a:rPr>
              <a:t>METHODS</a:t>
            </a:r>
          </a:p>
          <a:p>
            <a:pPr algn="just" fontAlgn="base"/>
            <a:r>
              <a:rPr lang="en-CA" sz="4800" b="1" i="0" u="sng" dirty="0">
                <a:solidFill>
                  <a:srgbClr val="000000"/>
                </a:solidFill>
                <a:effectLst/>
                <a:latin typeface="Calibri" panose="020F0502020204030204" pitchFamily="34" charset="0"/>
              </a:rPr>
              <a:t>Inclusion Criteria/Participants</a:t>
            </a:r>
          </a:p>
          <a:p>
            <a:pPr marL="685800" indent="-685800" algn="just" fontAlgn="base">
              <a:buFont typeface="Arial" panose="020B0604020202020204" pitchFamily="34" charset="0"/>
              <a:buChar char="•"/>
            </a:pPr>
            <a:r>
              <a:rPr lang="en-CA" sz="3600" dirty="0">
                <a:solidFill>
                  <a:srgbClr val="000000"/>
                </a:solidFill>
                <a:latin typeface="Calibri" panose="020F0502020204030204" pitchFamily="34" charset="0"/>
              </a:rPr>
              <a:t>Participants must be between 55 and 70 years of age at surgery.</a:t>
            </a:r>
          </a:p>
          <a:p>
            <a:pPr marL="685800" indent="-685800" algn="just" fontAlgn="base">
              <a:buFont typeface="Arial" panose="020B0604020202020204" pitchFamily="34" charset="0"/>
              <a:buChar char="•"/>
            </a:pPr>
            <a:r>
              <a:rPr lang="en-CA" sz="3600" i="0" dirty="0">
                <a:solidFill>
                  <a:srgbClr val="000000"/>
                </a:solidFill>
                <a:effectLst/>
                <a:latin typeface="Calibri" panose="020F0502020204030204" pitchFamily="34" charset="0"/>
              </a:rPr>
              <a:t>The knee or hip replacement was due to osteoarthritis (OA).</a:t>
            </a:r>
          </a:p>
          <a:p>
            <a:pPr marL="685800" indent="-685800" algn="just" fontAlgn="base">
              <a:buFont typeface="Arial" panose="020B0604020202020204" pitchFamily="34" charset="0"/>
              <a:buChar char="•"/>
            </a:pPr>
            <a:r>
              <a:rPr lang="en-CA" sz="3600" dirty="0">
                <a:solidFill>
                  <a:srgbClr val="000000"/>
                </a:solidFill>
                <a:latin typeface="Calibri" panose="020F0502020204030204" pitchFamily="34" charset="0"/>
              </a:rPr>
              <a:t>Procedure was approximately one year ago at University Hospital London.</a:t>
            </a:r>
          </a:p>
          <a:p>
            <a:pPr marL="685800" indent="-685800" algn="just" fontAlgn="base">
              <a:buFont typeface="Arial" panose="020B0604020202020204" pitchFamily="34" charset="0"/>
              <a:buChar char="•"/>
            </a:pPr>
            <a:endParaRPr lang="en-CA" sz="3600" i="0" dirty="0">
              <a:solidFill>
                <a:srgbClr val="000000"/>
              </a:solidFill>
              <a:effectLst/>
              <a:latin typeface="Calibri" panose="020F0502020204030204" pitchFamily="34" charset="0"/>
            </a:endParaRPr>
          </a:p>
          <a:p>
            <a:pPr algn="just" fontAlgn="base"/>
            <a:r>
              <a:rPr lang="en-CA" sz="4800" b="1" u="sng" dirty="0">
                <a:solidFill>
                  <a:srgbClr val="000000"/>
                </a:solidFill>
                <a:latin typeface="Calibri" panose="020F0502020204030204" pitchFamily="34" charset="0"/>
              </a:rPr>
              <a:t>Qualitative Interviews</a:t>
            </a:r>
          </a:p>
          <a:p>
            <a:pPr marL="571500" indent="-571500" algn="just" fontAlgn="base">
              <a:buFont typeface="Arial" panose="020B0604020202020204" pitchFamily="34" charset="0"/>
              <a:buChar char="•"/>
            </a:pPr>
            <a:r>
              <a:rPr lang="en-CA" sz="3600" i="0" dirty="0">
                <a:solidFill>
                  <a:srgbClr val="000000"/>
                </a:solidFill>
                <a:effectLst/>
                <a:latin typeface="Calibri" panose="020F0502020204030204" pitchFamily="34" charset="0"/>
              </a:rPr>
              <a:t>Each participant completes a 30-minute in-depth personal interview.</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Questions include asking participants about topics such as their personal definition of recovery, their reason to get the replacement, the activities they are looking forward to restarting, as well as their overall satisfaction.</a:t>
            </a:r>
          </a:p>
          <a:p>
            <a:pPr algn="just" fontAlgn="base"/>
            <a:endParaRPr lang="en-CA" sz="3600" i="0" dirty="0">
              <a:solidFill>
                <a:srgbClr val="000000"/>
              </a:solidFill>
              <a:effectLst/>
              <a:latin typeface="Calibri" panose="020F0502020204030204" pitchFamily="34" charset="0"/>
            </a:endParaRPr>
          </a:p>
          <a:p>
            <a:pPr algn="just" fontAlgn="base"/>
            <a:r>
              <a:rPr lang="en-CA" sz="4800" b="1" u="sng" dirty="0">
                <a:solidFill>
                  <a:srgbClr val="000000"/>
                </a:solidFill>
                <a:latin typeface="Calibri" panose="020F0502020204030204" pitchFamily="34" charset="0"/>
              </a:rPr>
              <a:t>OARSI Functional Tests</a:t>
            </a:r>
          </a:p>
          <a:p>
            <a:pPr marL="571500" indent="-571500" algn="just" fontAlgn="base">
              <a:buFont typeface="Arial" panose="020B0604020202020204" pitchFamily="34" charset="0"/>
              <a:buChar char="•"/>
            </a:pPr>
            <a:r>
              <a:rPr lang="en-CA" sz="3600" i="0" dirty="0">
                <a:solidFill>
                  <a:srgbClr val="000000"/>
                </a:solidFill>
                <a:effectLst/>
                <a:latin typeface="Calibri" panose="020F0502020204030204" pitchFamily="34" charset="0"/>
              </a:rPr>
              <a:t>30-second Chair Stand Test (Pictured on right).</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40m Fast Paced Walk Test.</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Stair Climb Test.</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Timed Up and Go Test.</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Six Minute Walk Test.</a:t>
            </a:r>
          </a:p>
          <a:p>
            <a:pPr marL="571500" indent="-571500" algn="just" fontAlgn="base">
              <a:buFont typeface="Arial" panose="020B0604020202020204" pitchFamily="34" charset="0"/>
              <a:buChar char="•"/>
            </a:pPr>
            <a:endParaRPr lang="en-CA" sz="3600" dirty="0">
              <a:solidFill>
                <a:srgbClr val="000000"/>
              </a:solidFill>
              <a:latin typeface="Calibri" panose="020F0502020204030204" pitchFamily="34" charset="0"/>
            </a:endParaRPr>
          </a:p>
          <a:p>
            <a:pPr algn="just" fontAlgn="base"/>
            <a:r>
              <a:rPr lang="en-CA" sz="4800" b="1" u="sng" dirty="0">
                <a:solidFill>
                  <a:srgbClr val="000000"/>
                </a:solidFill>
                <a:latin typeface="Calibri" panose="020F0502020204030204" pitchFamily="34" charset="0"/>
              </a:rPr>
              <a:t>Patient Reported Outcome Measures</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WOMAC Osteoarthritis Index.</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UCLA Activity Score.</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Duke Activity Status Index.</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Oxford Knee Score and Oxford Hip Score.</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A Measure of Intermittent and Constant Osteoarthritis Pain (ICOAP).</a:t>
            </a:r>
          </a:p>
        </p:txBody>
      </p:sp>
      <p:sp>
        <p:nvSpPr>
          <p:cNvPr id="20" name="TextBox 19">
            <a:extLst>
              <a:ext uri="{FF2B5EF4-FFF2-40B4-BE49-F238E27FC236}">
                <a16:creationId xmlns:a16="http://schemas.microsoft.com/office/drawing/2014/main" id="{52E8266A-A162-80B2-73F9-E72772B239CD}"/>
              </a:ext>
            </a:extLst>
          </p:cNvPr>
          <p:cNvSpPr txBox="1"/>
          <p:nvPr/>
        </p:nvSpPr>
        <p:spPr>
          <a:xfrm>
            <a:off x="16281400" y="3874174"/>
            <a:ext cx="11277600" cy="830997"/>
          </a:xfrm>
          <a:prstGeom prst="rect">
            <a:avLst/>
          </a:prstGeom>
          <a:noFill/>
        </p:spPr>
        <p:txBody>
          <a:bodyPr wrap="square" rtlCol="0">
            <a:spAutoFit/>
          </a:bodyPr>
          <a:lstStyle/>
          <a:p>
            <a:pPr algn="ctr" fontAlgn="base"/>
            <a:r>
              <a:rPr lang="en-CA" sz="4800" b="1" u="sng" dirty="0">
                <a:solidFill>
                  <a:srgbClr val="000000"/>
                </a:solidFill>
                <a:latin typeface="Calibri" panose="020F0502020204030204" pitchFamily="34" charset="0"/>
              </a:rPr>
              <a:t>Data Collection</a:t>
            </a:r>
          </a:p>
        </p:txBody>
      </p:sp>
      <p:sp>
        <p:nvSpPr>
          <p:cNvPr id="21" name="TextBox 20">
            <a:extLst>
              <a:ext uri="{FF2B5EF4-FFF2-40B4-BE49-F238E27FC236}">
                <a16:creationId xmlns:a16="http://schemas.microsoft.com/office/drawing/2014/main" id="{D8DBC22F-46C7-DC83-F758-E5DE1810B4CB}"/>
              </a:ext>
            </a:extLst>
          </p:cNvPr>
          <p:cNvSpPr txBox="1"/>
          <p:nvPr/>
        </p:nvSpPr>
        <p:spPr>
          <a:xfrm>
            <a:off x="27559000" y="3874174"/>
            <a:ext cx="14660887" cy="28284666"/>
          </a:xfrm>
          <a:prstGeom prst="rect">
            <a:avLst/>
          </a:prstGeom>
          <a:noFill/>
        </p:spPr>
        <p:txBody>
          <a:bodyPr wrap="square" lIns="91440" tIns="45720" rIns="91440" bIns="45720" rtlCol="0" anchor="t">
            <a:spAutoFit/>
          </a:bodyPr>
          <a:lstStyle/>
          <a:p>
            <a:pPr algn="just" fontAlgn="base"/>
            <a:r>
              <a:rPr lang="en-CA" sz="4800" b="1" i="0" u="sng" dirty="0">
                <a:solidFill>
                  <a:srgbClr val="000000"/>
                </a:solidFill>
                <a:effectLst/>
                <a:latin typeface="Calibri" panose="020F0502020204030204" pitchFamily="34" charset="0"/>
              </a:rPr>
              <a:t>Data Analysis</a:t>
            </a:r>
            <a:endParaRPr lang="en-CA" sz="4800" b="1" u="sng" dirty="0">
              <a:solidFill>
                <a:srgbClr val="000000"/>
              </a:solidFill>
              <a:latin typeface="Calibri" panose="020F0502020204030204" pitchFamily="34" charset="0"/>
            </a:endParaRP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Changes in performance-based and self-report measures will be investigated using appropriate statistical analysis.</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Using the constructivist grounded theory methodology informed by Charmaz (2006), the research team will code and categorize the findings identifying theoretical concepts/themes ‘grounded’ in the words of the participants into a representative theoretical framework emerging from interrelationships among the descriptions of participants.</a:t>
            </a:r>
          </a:p>
          <a:p>
            <a:pPr marL="571500" indent="-571500" algn="just" fontAlgn="base">
              <a:buFont typeface="Arial" panose="020B0604020202020204" pitchFamily="34" charset="0"/>
              <a:buChar char="•"/>
            </a:pPr>
            <a:r>
              <a:rPr lang="en-CA" sz="3600" dirty="0">
                <a:solidFill>
                  <a:srgbClr val="000000"/>
                </a:solidFill>
                <a:latin typeface="Calibri"/>
                <a:ea typeface="Calibri"/>
                <a:cs typeface="Calibri"/>
              </a:rPr>
              <a:t>Quotations from participants will be presented to demonstrate and substantiate the described themes and recovery process.</a:t>
            </a:r>
          </a:p>
          <a:p>
            <a:pPr algn="just" fontAlgn="base"/>
            <a:endParaRPr lang="en-CA" sz="3600" dirty="0">
              <a:solidFill>
                <a:srgbClr val="000000"/>
              </a:solidFill>
              <a:latin typeface="Calibri" panose="020F0502020204030204" pitchFamily="34" charset="0"/>
            </a:endParaRPr>
          </a:p>
          <a:p>
            <a:pPr algn="just" fontAlgn="base"/>
            <a:r>
              <a:rPr lang="en-CA" sz="6600" b="1" i="0" u="sng" dirty="0">
                <a:solidFill>
                  <a:srgbClr val="000000"/>
                </a:solidFill>
                <a:effectLst/>
                <a:latin typeface="Calibri" panose="020F0502020204030204" pitchFamily="34" charset="0"/>
              </a:rPr>
              <a:t>EMERGING INTERVIEW THEMES</a:t>
            </a:r>
          </a:p>
          <a:p>
            <a:pPr marL="571500" indent="-571500" algn="just" fontAlgn="base">
              <a:buFont typeface="Arial" panose="020B0604020202020204" pitchFamily="34" charset="0"/>
              <a:buChar char="•"/>
            </a:pPr>
            <a:r>
              <a:rPr lang="en-CA" sz="3600" dirty="0">
                <a:solidFill>
                  <a:srgbClr val="000000"/>
                </a:solidFill>
                <a:latin typeface="Calibri"/>
                <a:ea typeface="Calibri"/>
                <a:cs typeface="Calibri"/>
              </a:rPr>
              <a:t>THA participants discussed a quicker return to physical activity than TKA patients. </a:t>
            </a:r>
          </a:p>
          <a:p>
            <a:pPr marL="571500" indent="-571500" algn="just">
              <a:buFont typeface="Arial" panose="020B0604020202020204" pitchFamily="34" charset="0"/>
              <a:buChar char="•"/>
            </a:pPr>
            <a:r>
              <a:rPr lang="en-CA" sz="3600" dirty="0">
                <a:solidFill>
                  <a:srgbClr val="000000"/>
                </a:solidFill>
                <a:latin typeface="Calibri"/>
                <a:ea typeface="Calibri"/>
                <a:cs typeface="Calibri"/>
              </a:rPr>
              <a:t>Most participants expressed that they still have physical activity goals and functional progress they wish to achieve during their second-year post-surgery.</a:t>
            </a:r>
          </a:p>
          <a:p>
            <a:pPr marL="571500" indent="-571500" algn="just" fontAlgn="base">
              <a:buFont typeface="Arial" panose="020B0604020202020204" pitchFamily="34" charset="0"/>
              <a:buChar char="•"/>
            </a:pPr>
            <a:r>
              <a:rPr lang="en-CA" sz="3600" i="0" dirty="0">
                <a:solidFill>
                  <a:srgbClr val="000000"/>
                </a:solidFill>
                <a:effectLst/>
                <a:latin typeface="Calibri"/>
                <a:ea typeface="Calibri"/>
                <a:cs typeface="Calibri"/>
              </a:rPr>
              <a:t>Participants who have taken part in more sports and physical activity post-surgery</a:t>
            </a:r>
            <a:r>
              <a:rPr lang="en-CA" sz="3600" dirty="0">
                <a:solidFill>
                  <a:srgbClr val="000000"/>
                </a:solidFill>
                <a:latin typeface="Calibri"/>
                <a:ea typeface="Calibri"/>
                <a:cs typeface="Calibri"/>
              </a:rPr>
              <a:t> feel they have experienced less pain and physical impairments.</a:t>
            </a:r>
          </a:p>
          <a:p>
            <a:pPr marL="571500" indent="-571500" algn="just" fontAlgn="base">
              <a:buFont typeface="Arial" panose="020B0604020202020204" pitchFamily="34" charset="0"/>
              <a:buChar char="•"/>
            </a:pPr>
            <a:r>
              <a:rPr lang="en-CA" sz="3600" i="0" dirty="0">
                <a:solidFill>
                  <a:srgbClr val="000000"/>
                </a:solidFill>
                <a:effectLst/>
                <a:latin typeface="Calibri"/>
                <a:ea typeface="Calibri"/>
                <a:cs typeface="Calibri"/>
              </a:rPr>
              <a:t>Participants that have reported a more se</a:t>
            </a:r>
            <a:r>
              <a:rPr lang="en-CA" sz="3600" dirty="0">
                <a:solidFill>
                  <a:srgbClr val="000000"/>
                </a:solidFill>
                <a:latin typeface="Calibri"/>
                <a:ea typeface="Calibri"/>
                <a:cs typeface="Calibri"/>
              </a:rPr>
              <a:t>dentary lifestyle have discussed feeling more pain or functional limitations.</a:t>
            </a:r>
          </a:p>
          <a:p>
            <a:pPr marL="571500" indent="-571500" algn="just" fontAlgn="base">
              <a:buFont typeface="Arial" panose="020B0604020202020204" pitchFamily="34" charset="0"/>
              <a:buChar char="•"/>
            </a:pPr>
            <a:r>
              <a:rPr lang="en-CA" sz="3600" i="0" dirty="0">
                <a:solidFill>
                  <a:srgbClr val="000000"/>
                </a:solidFill>
                <a:effectLst/>
                <a:latin typeface="Calibri"/>
                <a:ea typeface="Calibri"/>
                <a:cs typeface="Calibri"/>
              </a:rPr>
              <a:t>Participants that have completed their physiotherapy and said that they have continued their assigned exercises post-treatment believe they have more range of motion in their replaced joint.</a:t>
            </a:r>
          </a:p>
          <a:p>
            <a:pPr marL="571500" indent="-571500" algn="just" fontAlgn="base">
              <a:buFont typeface="Arial" panose="020B0604020202020204" pitchFamily="34" charset="0"/>
              <a:buChar char="•"/>
            </a:pPr>
            <a:r>
              <a:rPr lang="en-CA" sz="3600" dirty="0">
                <a:solidFill>
                  <a:srgbClr val="000000"/>
                </a:solidFill>
                <a:latin typeface="Calibri" panose="020F0502020204030204" pitchFamily="34" charset="0"/>
              </a:rPr>
              <a:t>Participants who have stronger personal connections and support systems believe their outcomes to be better than those who go through the recovery process alone.</a:t>
            </a:r>
          </a:p>
          <a:p>
            <a:pPr algn="just" fontAlgn="base"/>
            <a:endParaRPr lang="en-CA" sz="3600" i="0" dirty="0">
              <a:solidFill>
                <a:srgbClr val="000000"/>
              </a:solidFill>
              <a:effectLst/>
              <a:latin typeface="Calibri" panose="020F0502020204030204" pitchFamily="34" charset="0"/>
            </a:endParaRPr>
          </a:p>
          <a:p>
            <a:pPr algn="just" fontAlgn="base"/>
            <a:r>
              <a:rPr lang="en-CA" sz="6600" b="1" i="0" u="sng" dirty="0">
                <a:solidFill>
                  <a:srgbClr val="000000"/>
                </a:solidFill>
                <a:effectLst/>
                <a:latin typeface="Calibri" panose="020F0502020204030204" pitchFamily="34" charset="0"/>
              </a:rPr>
              <a:t>CONCLUSION</a:t>
            </a:r>
            <a:r>
              <a:rPr lang="en-CA" sz="6600" b="1" u="sng" dirty="0">
                <a:solidFill>
                  <a:srgbClr val="000000"/>
                </a:solidFill>
                <a:latin typeface="Calibri" panose="020F0502020204030204" pitchFamily="34" charset="0"/>
              </a:rPr>
              <a:t>S</a:t>
            </a:r>
          </a:p>
          <a:p>
            <a:pPr marL="571500" indent="-571500" algn="just" fontAlgn="base">
              <a:buFont typeface="Arial" panose="020B0604020202020204" pitchFamily="34" charset="0"/>
              <a:buChar char="•"/>
            </a:pPr>
            <a:r>
              <a:rPr lang="en-CA" sz="3600" i="0" dirty="0">
                <a:solidFill>
                  <a:srgbClr val="000000"/>
                </a:solidFill>
                <a:effectLst/>
                <a:latin typeface="Calibri" panose="020F0502020204030204" pitchFamily="34" charset="0"/>
              </a:rPr>
              <a:t>Th</a:t>
            </a:r>
            <a:r>
              <a:rPr lang="en-CA" sz="3600" dirty="0">
                <a:solidFill>
                  <a:srgbClr val="000000"/>
                </a:solidFill>
                <a:latin typeface="Calibri" panose="020F0502020204030204" pitchFamily="34" charset="0"/>
              </a:rPr>
              <a:t>is research project is still ongoing – recruitment, data collection, and data analysis are concurrently taking place.</a:t>
            </a:r>
          </a:p>
          <a:p>
            <a:pPr marL="571500" indent="-571500" algn="just" fontAlgn="base">
              <a:buFont typeface="Arial" panose="020B0604020202020204" pitchFamily="34" charset="0"/>
              <a:buChar char="•"/>
            </a:pPr>
            <a:r>
              <a:rPr lang="en-CA" sz="3600" i="0" dirty="0">
                <a:solidFill>
                  <a:srgbClr val="000000"/>
                </a:solidFill>
                <a:effectLst/>
                <a:latin typeface="Calibri"/>
                <a:ea typeface="Calibri"/>
                <a:cs typeface="Calibri"/>
              </a:rPr>
              <a:t>The long-term</a:t>
            </a:r>
            <a:r>
              <a:rPr lang="en-CA" sz="3600" dirty="0">
                <a:solidFill>
                  <a:srgbClr val="000000"/>
                </a:solidFill>
                <a:latin typeface="Calibri"/>
                <a:ea typeface="Calibri"/>
                <a:cs typeface="Calibri"/>
              </a:rPr>
              <a:t> results of this mixed methods study will add to the existing literature on total hip and knee replacements and will provide </a:t>
            </a:r>
            <a:r>
              <a:rPr lang="en-CA" sz="3600" i="0" dirty="0">
                <a:solidFill>
                  <a:srgbClr val="000000"/>
                </a:solidFill>
                <a:effectLst/>
                <a:latin typeface="Calibri"/>
                <a:ea typeface="Calibri"/>
                <a:cs typeface="Calibri"/>
              </a:rPr>
              <a:t>a </a:t>
            </a:r>
            <a:r>
              <a:rPr lang="en-CA" sz="3600" dirty="0">
                <a:solidFill>
                  <a:srgbClr val="000000"/>
                </a:solidFill>
                <a:latin typeface="Calibri"/>
                <a:ea typeface="Calibri"/>
                <a:cs typeface="Calibri"/>
              </a:rPr>
              <a:t>more holistic</a:t>
            </a:r>
            <a:r>
              <a:rPr lang="en-CA" sz="3600" i="0" dirty="0">
                <a:solidFill>
                  <a:srgbClr val="000000"/>
                </a:solidFill>
                <a:effectLst/>
                <a:latin typeface="Calibri"/>
                <a:ea typeface="Calibri"/>
                <a:cs typeface="Calibri"/>
              </a:rPr>
              <a:t> perspective on the</a:t>
            </a:r>
            <a:r>
              <a:rPr lang="en-CA" sz="3600" dirty="0">
                <a:solidFill>
                  <a:srgbClr val="000000"/>
                </a:solidFill>
                <a:latin typeface="Calibri"/>
                <a:ea typeface="Calibri"/>
                <a:cs typeface="Calibri"/>
              </a:rPr>
              <a:t> long-term</a:t>
            </a:r>
            <a:r>
              <a:rPr lang="en-CA" sz="3600" i="0" dirty="0">
                <a:solidFill>
                  <a:srgbClr val="000000"/>
                </a:solidFill>
                <a:effectLst/>
                <a:latin typeface="Calibri"/>
                <a:ea typeface="Calibri"/>
                <a:cs typeface="Calibri"/>
              </a:rPr>
              <a:t> recovery process</a:t>
            </a:r>
            <a:r>
              <a:rPr lang="en-CA" sz="3600" dirty="0">
                <a:solidFill>
                  <a:srgbClr val="000000"/>
                </a:solidFill>
                <a:latin typeface="Calibri"/>
                <a:ea typeface="Calibri"/>
                <a:cs typeface="Calibri"/>
              </a:rPr>
              <a:t>.</a:t>
            </a:r>
          </a:p>
          <a:p>
            <a:pPr algn="just"/>
            <a:endParaRPr lang="en-CA" sz="3600" dirty="0">
              <a:solidFill>
                <a:srgbClr val="000000"/>
              </a:solidFill>
              <a:latin typeface="Calibri"/>
              <a:ea typeface="Calibri"/>
              <a:cs typeface="Calibri"/>
            </a:endParaRPr>
          </a:p>
          <a:p>
            <a:pPr algn="just"/>
            <a:r>
              <a:rPr lang="en-CA" sz="4800" b="1" i="0" u="sng" dirty="0">
                <a:solidFill>
                  <a:srgbClr val="000000"/>
                </a:solidFill>
                <a:effectLst/>
                <a:latin typeface="Calibri"/>
                <a:ea typeface="Calibri"/>
                <a:cs typeface="Calibri"/>
              </a:rPr>
              <a:t>REFERENCES</a:t>
            </a:r>
            <a:endParaRPr lang="en-CA" sz="4800" dirty="0"/>
          </a:p>
          <a:p>
            <a:pPr fontAlgn="base"/>
            <a:r>
              <a:rPr lang="en-CA" sz="3200" i="0" dirty="0">
                <a:solidFill>
                  <a:srgbClr val="000000"/>
                </a:solidFill>
                <a:effectLst/>
                <a:latin typeface="Calibri" panose="020F0502020204030204" pitchFamily="34" charset="0"/>
              </a:rPr>
              <a:t>Hawker, G.A., </a:t>
            </a:r>
            <a:r>
              <a:rPr lang="en-CA" sz="3200" i="0" dirty="0" err="1">
                <a:solidFill>
                  <a:srgbClr val="000000"/>
                </a:solidFill>
                <a:effectLst/>
                <a:latin typeface="Calibri" panose="020F0502020204030204" pitchFamily="34" charset="0"/>
              </a:rPr>
              <a:t>Badley</a:t>
            </a:r>
            <a:r>
              <a:rPr lang="en-CA" sz="3200" i="0" dirty="0">
                <a:solidFill>
                  <a:srgbClr val="000000"/>
                </a:solidFill>
                <a:effectLst/>
                <a:latin typeface="Calibri" panose="020F0502020204030204" pitchFamily="34" charset="0"/>
              </a:rPr>
              <a:t>, E.M., </a:t>
            </a:r>
            <a:r>
              <a:rPr lang="en-CA" sz="3200" i="0" dirty="0" err="1">
                <a:solidFill>
                  <a:srgbClr val="000000"/>
                </a:solidFill>
                <a:effectLst/>
                <a:latin typeface="Calibri" panose="020F0502020204030204" pitchFamily="34" charset="0"/>
              </a:rPr>
              <a:t>Borkhoff</a:t>
            </a:r>
            <a:r>
              <a:rPr lang="en-CA" sz="3200" i="0" dirty="0">
                <a:solidFill>
                  <a:srgbClr val="000000"/>
                </a:solidFill>
                <a:effectLst/>
                <a:latin typeface="Calibri" panose="020F0502020204030204" pitchFamily="34" charset="0"/>
              </a:rPr>
              <a:t>, C.M., </a:t>
            </a:r>
            <a:r>
              <a:rPr lang="en-CA" sz="3200" i="0" dirty="0" err="1">
                <a:solidFill>
                  <a:srgbClr val="000000"/>
                </a:solidFill>
                <a:effectLst/>
                <a:latin typeface="Calibri" panose="020F0502020204030204" pitchFamily="34" charset="0"/>
              </a:rPr>
              <a:t>Croxford</a:t>
            </a:r>
            <a:r>
              <a:rPr lang="en-CA" sz="3200" i="0" dirty="0">
                <a:solidFill>
                  <a:srgbClr val="000000"/>
                </a:solidFill>
                <a:effectLst/>
                <a:latin typeface="Calibri" panose="020F0502020204030204" pitchFamily="34" charset="0"/>
              </a:rPr>
              <a:t>, R., Davis, A.M., Dunn, S., Gignac, M.A., </a:t>
            </a:r>
            <a:r>
              <a:rPr lang="en-CA" sz="3200" i="0" dirty="0" err="1">
                <a:solidFill>
                  <a:srgbClr val="000000"/>
                </a:solidFill>
                <a:effectLst/>
                <a:latin typeface="Calibri" panose="020F0502020204030204" pitchFamily="34" charset="0"/>
              </a:rPr>
              <a:t>Jaglal</a:t>
            </a:r>
            <a:r>
              <a:rPr lang="en-CA" sz="3200" i="0" dirty="0">
                <a:solidFill>
                  <a:srgbClr val="000000"/>
                </a:solidFill>
                <a:effectLst/>
                <a:latin typeface="Calibri" panose="020F0502020204030204" pitchFamily="34" charset="0"/>
              </a:rPr>
              <a:t>, S.B., </a:t>
            </a:r>
            <a:r>
              <a:rPr lang="en-CA" sz="3200" i="0" dirty="0" err="1">
                <a:solidFill>
                  <a:srgbClr val="000000"/>
                </a:solidFill>
                <a:effectLst/>
                <a:latin typeface="Calibri" panose="020F0502020204030204" pitchFamily="34" charset="0"/>
              </a:rPr>
              <a:t>Kreder</a:t>
            </a:r>
            <a:r>
              <a:rPr lang="en-CA" sz="3200" i="0" dirty="0">
                <a:solidFill>
                  <a:srgbClr val="000000"/>
                </a:solidFill>
                <a:effectLst/>
                <a:latin typeface="Calibri" panose="020F0502020204030204" pitchFamily="34" charset="0"/>
              </a:rPr>
              <a:t>, H.J., &amp; Sale, J.E.M. (2013). Which patients are most likel</a:t>
            </a:r>
            <a:r>
              <a:rPr lang="en-CA" sz="3200" dirty="0">
                <a:solidFill>
                  <a:srgbClr val="000000"/>
                </a:solidFill>
                <a:latin typeface="Calibri" panose="020F0502020204030204" pitchFamily="34" charset="0"/>
              </a:rPr>
              <a:t>y to benefit from total joint arthroplasty?. </a:t>
            </a:r>
            <a:r>
              <a:rPr lang="en-CA" sz="3200" i="1" dirty="0">
                <a:solidFill>
                  <a:srgbClr val="000000"/>
                </a:solidFill>
                <a:latin typeface="Calibri" panose="020F0502020204030204" pitchFamily="34" charset="0"/>
              </a:rPr>
              <a:t>Arthritis &amp; Rheumatism, 65</a:t>
            </a:r>
            <a:r>
              <a:rPr lang="en-CA" sz="3200" dirty="0">
                <a:solidFill>
                  <a:srgbClr val="000000"/>
                </a:solidFill>
                <a:latin typeface="Calibri" panose="020F0502020204030204" pitchFamily="34" charset="0"/>
              </a:rPr>
              <a:t>(5): 1243-1252, https://onlinelibrary.wiley.com/doi/epdf/10.1002/art.37901</a:t>
            </a:r>
          </a:p>
          <a:p>
            <a:pPr fontAlgn="base"/>
            <a:endParaRPr lang="en-CA" sz="3200" dirty="0">
              <a:solidFill>
                <a:srgbClr val="000000"/>
              </a:solidFill>
              <a:latin typeface="Calibri" panose="020F0502020204030204" pitchFamily="34" charset="0"/>
            </a:endParaRPr>
          </a:p>
          <a:p>
            <a:pPr fontAlgn="base"/>
            <a:r>
              <a:rPr lang="en-CA" sz="3200" dirty="0">
                <a:solidFill>
                  <a:srgbClr val="000000"/>
                </a:solidFill>
                <a:latin typeface="Calibri" panose="020F0502020204030204" pitchFamily="34" charset="0"/>
              </a:rPr>
              <a:t>Medical Advisory Secretariat (2005). Physiotherapy rehabilitation after total knee or hip replacement: an evidence-based analysis.</a:t>
            </a:r>
            <a:r>
              <a:rPr lang="en-CA" sz="3200" i="1" dirty="0">
                <a:solidFill>
                  <a:srgbClr val="000000"/>
                </a:solidFill>
                <a:latin typeface="Calibri" panose="020F0502020204030204" pitchFamily="34" charset="0"/>
              </a:rPr>
              <a:t> Ontario Health Technology Assessment Series, 5</a:t>
            </a:r>
            <a:r>
              <a:rPr lang="en-CA" sz="3200" dirty="0">
                <a:solidFill>
                  <a:srgbClr val="000000"/>
                </a:solidFill>
                <a:latin typeface="Calibri" panose="020F0502020204030204" pitchFamily="34" charset="0"/>
              </a:rPr>
              <a:t>(8): 1-91, https://www.ncbi.nlm.nih.gov/pmc/articles/PMC3382414/</a:t>
            </a:r>
            <a:endParaRPr lang="en-CA" sz="3200" i="1" dirty="0">
              <a:solidFill>
                <a:srgbClr val="000000"/>
              </a:solidFill>
              <a:latin typeface="Calibri" panose="020F0502020204030204" pitchFamily="34" charset="0"/>
            </a:endParaRPr>
          </a:p>
          <a:p>
            <a:pPr algn="just" fontAlgn="base"/>
            <a:endParaRPr lang="en-CA" sz="3200" dirty="0">
              <a:solidFill>
                <a:srgbClr val="000000"/>
              </a:solidFill>
              <a:latin typeface="Calibri" panose="020F0502020204030204" pitchFamily="34" charset="0"/>
            </a:endParaRPr>
          </a:p>
          <a:p>
            <a:pPr algn="just" fontAlgn="base"/>
            <a:r>
              <a:rPr lang="en-CA" sz="4800" b="1" i="0" u="sng" dirty="0">
                <a:solidFill>
                  <a:srgbClr val="000000"/>
                </a:solidFill>
                <a:effectLst/>
                <a:latin typeface="Calibri" panose="020F0502020204030204" pitchFamily="34" charset="0"/>
              </a:rPr>
              <a:t>ACKNOWLEDGEMENTS</a:t>
            </a:r>
          </a:p>
          <a:p>
            <a:pPr marL="571500" indent="-571500" algn="just" fontAlgn="base">
              <a:buFont typeface="Arial" panose="020B0604020202020204" pitchFamily="34" charset="0"/>
              <a:buChar char="•"/>
            </a:pPr>
            <a:r>
              <a:rPr lang="en-CA" sz="3200" dirty="0">
                <a:solidFill>
                  <a:srgbClr val="000000"/>
                </a:solidFill>
                <a:latin typeface="Calibri" panose="020F0502020204030204" pitchFamily="34" charset="0"/>
              </a:rPr>
              <a:t>We would like to thank the Canadian Centre for Activity and Aging (CCAA) for allowing us to use their facilities to conduct in-person testing, as well as the University of Western Ontario for funding this project.</a:t>
            </a:r>
            <a:endParaRPr lang="en-CA" sz="3200" i="0" dirty="0">
              <a:solidFill>
                <a:srgbClr val="000000"/>
              </a:solidFill>
              <a:effectLst/>
              <a:latin typeface="Calibri" panose="020F0502020204030204" pitchFamily="34" charset="0"/>
            </a:endParaRPr>
          </a:p>
        </p:txBody>
      </p:sp>
      <p:graphicFrame>
        <p:nvGraphicFramePr>
          <p:cNvPr id="22" name="Diagram 21">
            <a:extLst>
              <a:ext uri="{FF2B5EF4-FFF2-40B4-BE49-F238E27FC236}">
                <a16:creationId xmlns:a16="http://schemas.microsoft.com/office/drawing/2014/main" id="{9BAA13B3-2B49-9C13-DAF3-5158C9416B25}"/>
              </a:ext>
            </a:extLst>
          </p:cNvPr>
          <p:cNvGraphicFramePr/>
          <p:nvPr>
            <p:extLst>
              <p:ext uri="{D42A27DB-BD31-4B8C-83A1-F6EECF244321}">
                <p14:modId xmlns:p14="http://schemas.microsoft.com/office/powerpoint/2010/main" val="1349971284"/>
              </p:ext>
            </p:extLst>
          </p:nvPr>
        </p:nvGraphicFramePr>
        <p:xfrm>
          <a:off x="16281400" y="4749800"/>
          <a:ext cx="11277600" cy="181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28" descr="A person posing for a picture&#10;&#10;Description automatically generated with low confidence">
            <a:extLst>
              <a:ext uri="{FF2B5EF4-FFF2-40B4-BE49-F238E27FC236}">
                <a16:creationId xmlns:a16="http://schemas.microsoft.com/office/drawing/2014/main" id="{5170CD33-03FE-D16E-2DA5-0AE12C44FD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2196872" y="25234445"/>
            <a:ext cx="4682830" cy="3512123"/>
          </a:xfrm>
          <a:prstGeom prst="rect">
            <a:avLst/>
          </a:prstGeom>
        </p:spPr>
      </p:pic>
      <p:pic>
        <p:nvPicPr>
          <p:cNvPr id="31" name="Picture 30" descr="A picture containing wall, person, indoor&#10;&#10;Description automatically generated">
            <a:extLst>
              <a:ext uri="{FF2B5EF4-FFF2-40B4-BE49-F238E27FC236}">
                <a16:creationId xmlns:a16="http://schemas.microsoft.com/office/drawing/2014/main" id="{4917463D-5664-4576-BE1A-DDD764F96F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7794956" y="25234990"/>
            <a:ext cx="4682831" cy="3512124"/>
          </a:xfrm>
          <a:prstGeom prst="rect">
            <a:avLst/>
          </a:prstGeom>
        </p:spPr>
      </p:pic>
      <p:pic>
        <p:nvPicPr>
          <p:cNvPr id="33" name="Picture 32" descr="A picture containing wall, person, person, indoor&#10;&#10;Description automatically generated">
            <a:extLst>
              <a:ext uri="{FF2B5EF4-FFF2-40B4-BE49-F238E27FC236}">
                <a16:creationId xmlns:a16="http://schemas.microsoft.com/office/drawing/2014/main" id="{19669F1E-D551-3294-2782-5FAD253FF3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23461524" y="25234991"/>
            <a:ext cx="4682829" cy="3512122"/>
          </a:xfrm>
          <a:prstGeom prst="rect">
            <a:avLst/>
          </a:prstGeom>
        </p:spPr>
      </p:pic>
      <p:sp>
        <p:nvSpPr>
          <p:cNvPr id="2" name="Arrow: Right 1">
            <a:extLst>
              <a:ext uri="{FF2B5EF4-FFF2-40B4-BE49-F238E27FC236}">
                <a16:creationId xmlns:a16="http://schemas.microsoft.com/office/drawing/2014/main" id="{87C5F7D7-34E2-8C3F-0F0B-4BFED7A11D41}"/>
              </a:ext>
            </a:extLst>
          </p:cNvPr>
          <p:cNvSpPr/>
          <p:nvPr/>
        </p:nvSpPr>
        <p:spPr>
          <a:xfrm>
            <a:off x="21892434" y="26327100"/>
            <a:ext cx="2130737" cy="971550"/>
          </a:xfrm>
          <a:prstGeom prst="rightArrow">
            <a:avLst/>
          </a:prstGeom>
          <a:solidFill>
            <a:srgbClr val="4F2683"/>
          </a:solidFill>
          <a:ln>
            <a:solidFill>
              <a:srgbClr val="4F2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rrow: Right 2">
            <a:extLst>
              <a:ext uri="{FF2B5EF4-FFF2-40B4-BE49-F238E27FC236}">
                <a16:creationId xmlns:a16="http://schemas.microsoft.com/office/drawing/2014/main" id="{8F825036-E3F3-CD0D-5D19-CD9189316852}"/>
              </a:ext>
            </a:extLst>
          </p:cNvPr>
          <p:cNvSpPr/>
          <p:nvPr/>
        </p:nvSpPr>
        <p:spPr>
          <a:xfrm>
            <a:off x="16294349" y="26327100"/>
            <a:ext cx="2062256" cy="971550"/>
          </a:xfrm>
          <a:prstGeom prst="rightArrow">
            <a:avLst/>
          </a:prstGeom>
          <a:solidFill>
            <a:srgbClr val="4F2683"/>
          </a:solidFill>
          <a:ln>
            <a:solidFill>
              <a:srgbClr val="4F2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C58F245F-DB11-13EC-256A-93991940F559}"/>
              </a:ext>
            </a:extLst>
          </p:cNvPr>
          <p:cNvSpPr txBox="1"/>
          <p:nvPr/>
        </p:nvSpPr>
        <p:spPr>
          <a:xfrm>
            <a:off x="12782225" y="23633428"/>
            <a:ext cx="14776774" cy="830997"/>
          </a:xfrm>
          <a:prstGeom prst="rect">
            <a:avLst/>
          </a:prstGeom>
          <a:noFill/>
        </p:spPr>
        <p:txBody>
          <a:bodyPr wrap="square" rtlCol="0">
            <a:spAutoFit/>
          </a:bodyPr>
          <a:lstStyle/>
          <a:p>
            <a:pPr algn="ctr" fontAlgn="base"/>
            <a:r>
              <a:rPr lang="en-CA" sz="4800" b="1" u="sng" dirty="0">
                <a:solidFill>
                  <a:srgbClr val="000000"/>
                </a:solidFill>
                <a:latin typeface="Calibri" panose="020F0502020204030204" pitchFamily="34" charset="0"/>
              </a:rPr>
              <a:t>Example of the 30-second Chair Stand Test</a:t>
            </a:r>
          </a:p>
        </p:txBody>
      </p:sp>
    </p:spTree>
    <p:extLst>
      <p:ext uri="{BB962C8B-B14F-4D97-AF65-F5344CB8AC3E}">
        <p14:creationId xmlns:p14="http://schemas.microsoft.com/office/powerpoint/2010/main" val="920762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TotalTime>
  <Words>884</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Arial,Sans-Serif</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Gao</dc:creator>
  <cp:lastModifiedBy>Bob Gao</cp:lastModifiedBy>
  <cp:revision>109</cp:revision>
  <dcterms:created xsi:type="dcterms:W3CDTF">2022-08-13T22:54:39Z</dcterms:created>
  <dcterms:modified xsi:type="dcterms:W3CDTF">2022-08-15T15:46:00Z</dcterms:modified>
</cp:coreProperties>
</file>