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511206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61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AF2"/>
    <a:srgbClr val="B4C7E8"/>
    <a:srgbClr val="CDD5E3"/>
    <a:srgbClr val="C3D9FF"/>
    <a:srgbClr val="FB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/>
    <p:restoredTop sz="94629"/>
  </p:normalViewPr>
  <p:slideViewPr>
    <p:cSldViewPr>
      <p:cViewPr varScale="1">
        <p:scale>
          <a:sx n="17" d="100"/>
          <a:sy n="17" d="100"/>
        </p:scale>
        <p:origin x="1848" y="232"/>
      </p:cViewPr>
      <p:guideLst>
        <p:guide orient="horz" pos="13607"/>
        <p:guide pos="16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2A9A5-3F96-8247-870B-D7149B563386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3375" y="1143000"/>
            <a:ext cx="3651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F5FAE-B191-0046-B331-2F34DDEF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3375" y="1143000"/>
            <a:ext cx="3651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F5FAE-B191-0046-B331-2F34DDEF4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051" y="7070108"/>
            <a:ext cx="43452574" cy="15040222"/>
          </a:xfrm>
        </p:spPr>
        <p:txBody>
          <a:bodyPr anchor="b"/>
          <a:lstStyle>
            <a:lvl1pPr algn="ctr">
              <a:defRPr sz="3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22690338"/>
            <a:ext cx="38340506" cy="10430151"/>
          </a:xfrm>
        </p:spPr>
        <p:txBody>
          <a:bodyPr/>
          <a:lstStyle>
            <a:lvl1pPr marL="0" indent="0" algn="ctr">
              <a:buNone/>
              <a:defRPr sz="13417"/>
            </a:lvl1pPr>
            <a:lvl2pPr marL="2556022" indent="0" algn="ctr">
              <a:buNone/>
              <a:defRPr sz="11181"/>
            </a:lvl2pPr>
            <a:lvl3pPr marL="5112045" indent="0" algn="ctr">
              <a:buNone/>
              <a:defRPr sz="10063"/>
            </a:lvl3pPr>
            <a:lvl4pPr marL="7668067" indent="0" algn="ctr">
              <a:buNone/>
              <a:defRPr sz="8945"/>
            </a:lvl4pPr>
            <a:lvl5pPr marL="10224089" indent="0" algn="ctr">
              <a:buNone/>
              <a:defRPr sz="8945"/>
            </a:lvl5pPr>
            <a:lvl6pPr marL="12780112" indent="0" algn="ctr">
              <a:buNone/>
              <a:defRPr sz="8945"/>
            </a:lvl6pPr>
            <a:lvl7pPr marL="15336134" indent="0" algn="ctr">
              <a:buNone/>
              <a:defRPr sz="8945"/>
            </a:lvl7pPr>
            <a:lvl8pPr marL="17892156" indent="0" algn="ctr">
              <a:buNone/>
              <a:defRPr sz="8945"/>
            </a:lvl8pPr>
            <a:lvl9pPr marL="20448179" indent="0" algn="ctr">
              <a:buNone/>
              <a:defRPr sz="8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6" y="2300034"/>
            <a:ext cx="110228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9" y="2300034"/>
            <a:ext cx="3242967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4" y="10770172"/>
            <a:ext cx="44091582" cy="17970262"/>
          </a:xfrm>
        </p:spPr>
        <p:txBody>
          <a:bodyPr anchor="b"/>
          <a:lstStyle>
            <a:lvl1pPr>
              <a:defRPr sz="3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4" y="28910440"/>
            <a:ext cx="44091582" cy="9450136"/>
          </a:xfrm>
        </p:spPr>
        <p:txBody>
          <a:bodyPr/>
          <a:lstStyle>
            <a:lvl1pPr marL="0" indent="0">
              <a:buNone/>
              <a:defRPr sz="13417">
                <a:solidFill>
                  <a:schemeClr val="tx1"/>
                </a:solidFill>
              </a:defRPr>
            </a:lvl1pPr>
            <a:lvl2pPr marL="2556022" indent="0">
              <a:buNone/>
              <a:defRPr sz="11181">
                <a:solidFill>
                  <a:schemeClr val="tx1">
                    <a:tint val="75000"/>
                  </a:schemeClr>
                </a:solidFill>
              </a:defRPr>
            </a:lvl2pPr>
            <a:lvl3pPr marL="5112045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3pPr>
            <a:lvl4pPr marL="7668067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4pPr>
            <a:lvl5pPr marL="10224089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5pPr>
            <a:lvl6pPr marL="12780112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6pPr>
            <a:lvl7pPr marL="15336134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7pPr>
            <a:lvl8pPr marL="17892156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8pPr>
            <a:lvl9pPr marL="20448179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11500170"/>
            <a:ext cx="2172628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11500170"/>
            <a:ext cx="2172628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8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2300044"/>
            <a:ext cx="44091582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11" y="10590160"/>
            <a:ext cx="21626438" cy="5190073"/>
          </a:xfrm>
        </p:spPr>
        <p:txBody>
          <a:bodyPr anchor="b"/>
          <a:lstStyle>
            <a:lvl1pPr marL="0" indent="0">
              <a:buNone/>
              <a:defRPr sz="13417" b="1"/>
            </a:lvl1pPr>
            <a:lvl2pPr marL="2556022" indent="0">
              <a:buNone/>
              <a:defRPr sz="11181" b="1"/>
            </a:lvl2pPr>
            <a:lvl3pPr marL="5112045" indent="0">
              <a:buNone/>
              <a:defRPr sz="10063" b="1"/>
            </a:lvl3pPr>
            <a:lvl4pPr marL="7668067" indent="0">
              <a:buNone/>
              <a:defRPr sz="8945" b="1"/>
            </a:lvl4pPr>
            <a:lvl5pPr marL="10224089" indent="0">
              <a:buNone/>
              <a:defRPr sz="8945" b="1"/>
            </a:lvl5pPr>
            <a:lvl6pPr marL="12780112" indent="0">
              <a:buNone/>
              <a:defRPr sz="8945" b="1"/>
            </a:lvl6pPr>
            <a:lvl7pPr marL="15336134" indent="0">
              <a:buNone/>
              <a:defRPr sz="8945" b="1"/>
            </a:lvl7pPr>
            <a:lvl8pPr marL="17892156" indent="0">
              <a:buNone/>
              <a:defRPr sz="8945" b="1"/>
            </a:lvl8pPr>
            <a:lvl9pPr marL="20448179" indent="0">
              <a:buNone/>
              <a:defRPr sz="8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11" y="15780233"/>
            <a:ext cx="21626438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5" y="10590160"/>
            <a:ext cx="21732945" cy="5190073"/>
          </a:xfrm>
        </p:spPr>
        <p:txBody>
          <a:bodyPr anchor="b"/>
          <a:lstStyle>
            <a:lvl1pPr marL="0" indent="0">
              <a:buNone/>
              <a:defRPr sz="13417" b="1"/>
            </a:lvl1pPr>
            <a:lvl2pPr marL="2556022" indent="0">
              <a:buNone/>
              <a:defRPr sz="11181" b="1"/>
            </a:lvl2pPr>
            <a:lvl3pPr marL="5112045" indent="0">
              <a:buNone/>
              <a:defRPr sz="10063" b="1"/>
            </a:lvl3pPr>
            <a:lvl4pPr marL="7668067" indent="0">
              <a:buNone/>
              <a:defRPr sz="8945" b="1"/>
            </a:lvl4pPr>
            <a:lvl5pPr marL="10224089" indent="0">
              <a:buNone/>
              <a:defRPr sz="8945" b="1"/>
            </a:lvl5pPr>
            <a:lvl6pPr marL="12780112" indent="0">
              <a:buNone/>
              <a:defRPr sz="8945" b="1"/>
            </a:lvl6pPr>
            <a:lvl7pPr marL="15336134" indent="0">
              <a:buNone/>
              <a:defRPr sz="8945" b="1"/>
            </a:lvl7pPr>
            <a:lvl8pPr marL="17892156" indent="0">
              <a:buNone/>
              <a:defRPr sz="8945" b="1"/>
            </a:lvl8pPr>
            <a:lvl9pPr marL="20448179" indent="0">
              <a:buNone/>
              <a:defRPr sz="8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5" y="15780233"/>
            <a:ext cx="2173294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2880042"/>
            <a:ext cx="16487748" cy="10080149"/>
          </a:xfrm>
        </p:spPr>
        <p:txBody>
          <a:bodyPr anchor="b"/>
          <a:lstStyle>
            <a:lvl1pPr>
              <a:defRPr sz="17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6220102"/>
            <a:ext cx="25879842" cy="30700453"/>
          </a:xfrm>
        </p:spPr>
        <p:txBody>
          <a:bodyPr/>
          <a:lstStyle>
            <a:lvl1pPr>
              <a:defRPr sz="17890"/>
            </a:lvl1pPr>
            <a:lvl2pPr>
              <a:defRPr sz="15654"/>
            </a:lvl2pPr>
            <a:lvl3pPr>
              <a:defRPr sz="13417"/>
            </a:lvl3pPr>
            <a:lvl4pPr>
              <a:defRPr sz="11181"/>
            </a:lvl4pPr>
            <a:lvl5pPr>
              <a:defRPr sz="11181"/>
            </a:lvl5pPr>
            <a:lvl6pPr>
              <a:defRPr sz="11181"/>
            </a:lvl6pPr>
            <a:lvl7pPr>
              <a:defRPr sz="11181"/>
            </a:lvl7pPr>
            <a:lvl8pPr>
              <a:defRPr sz="11181"/>
            </a:lvl8pPr>
            <a:lvl9pPr>
              <a:defRPr sz="1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5" y="12960191"/>
            <a:ext cx="16487748" cy="24010358"/>
          </a:xfrm>
        </p:spPr>
        <p:txBody>
          <a:bodyPr/>
          <a:lstStyle>
            <a:lvl1pPr marL="0" indent="0">
              <a:buNone/>
              <a:defRPr sz="8945"/>
            </a:lvl1pPr>
            <a:lvl2pPr marL="2556022" indent="0">
              <a:buNone/>
              <a:defRPr sz="7827"/>
            </a:lvl2pPr>
            <a:lvl3pPr marL="5112045" indent="0">
              <a:buNone/>
              <a:defRPr sz="6709"/>
            </a:lvl3pPr>
            <a:lvl4pPr marL="7668067" indent="0">
              <a:buNone/>
              <a:defRPr sz="5591"/>
            </a:lvl4pPr>
            <a:lvl5pPr marL="10224089" indent="0">
              <a:buNone/>
              <a:defRPr sz="5591"/>
            </a:lvl5pPr>
            <a:lvl6pPr marL="12780112" indent="0">
              <a:buNone/>
              <a:defRPr sz="5591"/>
            </a:lvl6pPr>
            <a:lvl7pPr marL="15336134" indent="0">
              <a:buNone/>
              <a:defRPr sz="5591"/>
            </a:lvl7pPr>
            <a:lvl8pPr marL="17892156" indent="0">
              <a:buNone/>
              <a:defRPr sz="5591"/>
            </a:lvl8pPr>
            <a:lvl9pPr marL="20448179" indent="0">
              <a:buNone/>
              <a:defRPr sz="5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2880042"/>
            <a:ext cx="16487748" cy="10080149"/>
          </a:xfrm>
        </p:spPr>
        <p:txBody>
          <a:bodyPr anchor="b"/>
          <a:lstStyle>
            <a:lvl1pPr>
              <a:defRPr sz="17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6220102"/>
            <a:ext cx="25879842" cy="30700453"/>
          </a:xfrm>
        </p:spPr>
        <p:txBody>
          <a:bodyPr anchor="t"/>
          <a:lstStyle>
            <a:lvl1pPr marL="0" indent="0">
              <a:buNone/>
              <a:defRPr sz="17890"/>
            </a:lvl1pPr>
            <a:lvl2pPr marL="2556022" indent="0">
              <a:buNone/>
              <a:defRPr sz="15654"/>
            </a:lvl2pPr>
            <a:lvl3pPr marL="5112045" indent="0">
              <a:buNone/>
              <a:defRPr sz="13417"/>
            </a:lvl3pPr>
            <a:lvl4pPr marL="7668067" indent="0">
              <a:buNone/>
              <a:defRPr sz="11181"/>
            </a:lvl4pPr>
            <a:lvl5pPr marL="10224089" indent="0">
              <a:buNone/>
              <a:defRPr sz="11181"/>
            </a:lvl5pPr>
            <a:lvl6pPr marL="12780112" indent="0">
              <a:buNone/>
              <a:defRPr sz="11181"/>
            </a:lvl6pPr>
            <a:lvl7pPr marL="15336134" indent="0">
              <a:buNone/>
              <a:defRPr sz="11181"/>
            </a:lvl7pPr>
            <a:lvl8pPr marL="17892156" indent="0">
              <a:buNone/>
              <a:defRPr sz="11181"/>
            </a:lvl8pPr>
            <a:lvl9pPr marL="20448179" indent="0">
              <a:buNone/>
              <a:defRPr sz="1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5" y="12960191"/>
            <a:ext cx="16487748" cy="24010358"/>
          </a:xfrm>
        </p:spPr>
        <p:txBody>
          <a:bodyPr/>
          <a:lstStyle>
            <a:lvl1pPr marL="0" indent="0">
              <a:buNone/>
              <a:defRPr sz="8945"/>
            </a:lvl1pPr>
            <a:lvl2pPr marL="2556022" indent="0">
              <a:buNone/>
              <a:defRPr sz="7827"/>
            </a:lvl2pPr>
            <a:lvl3pPr marL="5112045" indent="0">
              <a:buNone/>
              <a:defRPr sz="6709"/>
            </a:lvl3pPr>
            <a:lvl4pPr marL="7668067" indent="0">
              <a:buNone/>
              <a:defRPr sz="5591"/>
            </a:lvl4pPr>
            <a:lvl5pPr marL="10224089" indent="0">
              <a:buNone/>
              <a:defRPr sz="5591"/>
            </a:lvl5pPr>
            <a:lvl6pPr marL="12780112" indent="0">
              <a:buNone/>
              <a:defRPr sz="5591"/>
            </a:lvl6pPr>
            <a:lvl7pPr marL="15336134" indent="0">
              <a:buNone/>
              <a:defRPr sz="5591"/>
            </a:lvl7pPr>
            <a:lvl8pPr marL="17892156" indent="0">
              <a:buNone/>
              <a:defRPr sz="5591"/>
            </a:lvl8pPr>
            <a:lvl9pPr marL="20448179" indent="0">
              <a:buNone/>
              <a:defRPr sz="5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2300044"/>
            <a:ext cx="44091582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11500170"/>
            <a:ext cx="44091582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40040601"/>
            <a:ext cx="1150215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7964-2C8A-3140-A175-25DFE424398F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40040601"/>
            <a:ext cx="17253228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40040601"/>
            <a:ext cx="1150215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0AAF-9ACE-2241-9FE3-A0D1BD73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12045" rtl="0" eaLnBrk="1" latinLnBrk="0" hangingPunct="1">
        <a:lnSpc>
          <a:spcPct val="90000"/>
        </a:lnSpc>
        <a:spcBef>
          <a:spcPct val="0"/>
        </a:spcBef>
        <a:buNone/>
        <a:defRPr sz="24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8011" indent="-1278011" algn="l" defTabSz="5112045" rtl="0" eaLnBrk="1" latinLnBrk="0" hangingPunct="1">
        <a:lnSpc>
          <a:spcPct val="90000"/>
        </a:lnSpc>
        <a:spcBef>
          <a:spcPts val="5591"/>
        </a:spcBef>
        <a:buFont typeface="Arial" panose="020B0604020202020204" pitchFamily="34" charset="0"/>
        <a:buChar char="•"/>
        <a:defRPr sz="15654" kern="1200">
          <a:solidFill>
            <a:schemeClr val="tx1"/>
          </a:solidFill>
          <a:latin typeface="+mn-lt"/>
          <a:ea typeface="+mn-ea"/>
          <a:cs typeface="+mn-cs"/>
        </a:defRPr>
      </a:lvl1pPr>
      <a:lvl2pPr marL="3834033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3417" kern="1200">
          <a:solidFill>
            <a:schemeClr val="tx1"/>
          </a:solidFill>
          <a:latin typeface="+mn-lt"/>
          <a:ea typeface="+mn-ea"/>
          <a:cs typeface="+mn-cs"/>
        </a:defRPr>
      </a:lvl2pPr>
      <a:lvl3pPr marL="6390056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46078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4pPr>
      <a:lvl5pPr marL="11502100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5pPr>
      <a:lvl6pPr marL="14058123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6pPr>
      <a:lvl7pPr marL="16614145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7pPr>
      <a:lvl8pPr marL="19170167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8pPr>
      <a:lvl9pPr marL="21726190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1pPr>
      <a:lvl2pPr marL="2556022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5112045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3pPr>
      <a:lvl4pPr marL="7668067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4pPr>
      <a:lvl5pPr marL="10224089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5pPr>
      <a:lvl6pPr marL="12780112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6pPr>
      <a:lvl7pPr marL="15336134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7pPr>
      <a:lvl8pPr marL="17892156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8pPr>
      <a:lvl9pPr marL="20448179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9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1063">
            <a:extLst>
              <a:ext uri="{FF2B5EF4-FFF2-40B4-BE49-F238E27FC236}">
                <a16:creationId xmlns:a16="http://schemas.microsoft.com/office/drawing/2014/main" id="{977CFF7E-4794-5D45-C153-697CCB239CD4}"/>
              </a:ext>
            </a:extLst>
          </p:cNvPr>
          <p:cNvSpPr/>
          <p:nvPr/>
        </p:nvSpPr>
        <p:spPr>
          <a:xfrm>
            <a:off x="26418507" y="29068100"/>
            <a:ext cx="23689313" cy="13439329"/>
          </a:xfrm>
          <a:prstGeom prst="rect">
            <a:avLst/>
          </a:prstGeom>
          <a:solidFill>
            <a:srgbClr val="E5EA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5F41D4-CCA0-6F00-C595-CC808645535E}"/>
              </a:ext>
            </a:extLst>
          </p:cNvPr>
          <p:cNvSpPr/>
          <p:nvPr/>
        </p:nvSpPr>
        <p:spPr>
          <a:xfrm>
            <a:off x="26509945" y="7435563"/>
            <a:ext cx="23689313" cy="10117079"/>
          </a:xfrm>
          <a:prstGeom prst="rect">
            <a:avLst/>
          </a:prstGeom>
          <a:solidFill>
            <a:srgbClr val="E5EA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1B6B64-320B-98A3-1402-74A17360B6C0}"/>
              </a:ext>
            </a:extLst>
          </p:cNvPr>
          <p:cNvSpPr/>
          <p:nvPr/>
        </p:nvSpPr>
        <p:spPr>
          <a:xfrm>
            <a:off x="902938" y="7704189"/>
            <a:ext cx="23794576" cy="11944074"/>
          </a:xfrm>
          <a:prstGeom prst="rect">
            <a:avLst/>
          </a:prstGeom>
          <a:solidFill>
            <a:srgbClr val="B4C7E8">
              <a:alpha val="12941"/>
            </a:srgb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174530-31A6-AEC3-49FA-825875AF31A0}"/>
              </a:ext>
            </a:extLst>
          </p:cNvPr>
          <p:cNvSpPr/>
          <p:nvPr/>
        </p:nvSpPr>
        <p:spPr>
          <a:xfrm>
            <a:off x="902939" y="19881821"/>
            <a:ext cx="23707789" cy="22625608"/>
          </a:xfrm>
          <a:prstGeom prst="rect">
            <a:avLst/>
          </a:prstGeom>
          <a:solidFill>
            <a:srgbClr val="E5EA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F6132-A4AF-9E0A-5807-1812E13442ED}"/>
              </a:ext>
            </a:extLst>
          </p:cNvPr>
          <p:cNvSpPr txBox="1"/>
          <p:nvPr/>
        </p:nvSpPr>
        <p:spPr>
          <a:xfrm>
            <a:off x="703827" y="693209"/>
            <a:ext cx="49713019" cy="5070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31800" dist="38100" dir="2700000" sx="101000" sy="101000" algn="tl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Biome" panose="020B0503030204020804" pitchFamily="34" charset="0"/>
                <a:cs typeface="Biome" panose="020B0503030204020804" pitchFamily="34" charset="0"/>
              </a:rPr>
              <a:t>Uncovering the Mysteries of Retention Ponds: </a:t>
            </a:r>
          </a:p>
          <a:p>
            <a:pPr algn="ctr"/>
            <a:r>
              <a:rPr lang="en-US" sz="8000" b="1" dirty="0">
                <a:latin typeface="Biome" panose="020B0503030204020804" pitchFamily="34" charset="0"/>
                <a:cs typeface="Biome" panose="020B0503030204020804" pitchFamily="34" charset="0"/>
              </a:rPr>
              <a:t>Comparing the Abundance and Type of Microplastics in Stormwater Ponds</a:t>
            </a:r>
          </a:p>
          <a:p>
            <a:pPr algn="ctr"/>
            <a:r>
              <a:rPr lang="en-US" sz="6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Natalie R. </a:t>
            </a:r>
            <a:r>
              <a:rPr lang="en-US" sz="65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Minda</a:t>
            </a:r>
            <a:r>
              <a:rPr lang="en-US" sz="6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Dr. Patricia Corcoran</a:t>
            </a:r>
          </a:p>
          <a:p>
            <a:pPr algn="ctr"/>
            <a:r>
              <a:rPr lang="en-US" sz="6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Western Ontario, USRI Program Summer 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BF1ED3-EA5E-B6A6-1327-73D3FD99981B}"/>
              </a:ext>
            </a:extLst>
          </p:cNvPr>
          <p:cNvSpPr txBox="1"/>
          <p:nvPr/>
        </p:nvSpPr>
        <p:spPr>
          <a:xfrm>
            <a:off x="1007333" y="8000838"/>
            <a:ext cx="23531655" cy="1098762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Microplastics are plastics &lt;5 mm (Liu, 2019; Arthur et al., 2009). They are created in two ways: Intentionally or from the fragmentation of larger pieces of plastic (National Ocean Service, 2021). 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Microplastics can enter waterways through many sources, but some include travelling through drains and atmospheric deposition (WHO, 2019). 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Microplastics can negatively impact human, wildlife and ecosystem health in many ways.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negative impacts of microplastics in the environment depend on the level of exposure, type, size and shape of the microplastic (Campanale, 2020).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Retention ponds are often created in neighborhoods to collect water in order to prevent flooding. They also often serve as habitat for wildlife.</a:t>
            </a:r>
            <a:endParaRPr lang="en-US" sz="58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0ACD5-6507-DCCD-64A4-98E6C7D5E63C}"/>
              </a:ext>
            </a:extLst>
          </p:cNvPr>
          <p:cNvSpPr txBox="1"/>
          <p:nvPr/>
        </p:nvSpPr>
        <p:spPr>
          <a:xfrm>
            <a:off x="1013134" y="21042427"/>
            <a:ext cx="23464345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latin typeface="Biome" panose="020B0503030204020804" pitchFamily="34" charset="0"/>
                <a:cs typeface="Biome" panose="020B0503030204020804" pitchFamily="34" charset="0"/>
              </a:rPr>
              <a:t>CONTAMINATION PROCEDURE: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Blanks were collected in the field, as well as during processing and microscope work. Any contaminants were subtracted from the final number of isolated microplastics in each sample.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were collected and stored in air-tight containers with aluminum foil, and surfaces were wiped before and after with RO water.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endParaRPr lang="en-US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b="1" dirty="0">
                <a:latin typeface="Biome" panose="020B0503030204020804" pitchFamily="34" charset="0"/>
                <a:cs typeface="Biome" panose="020B0503030204020804" pitchFamily="34" charset="0"/>
              </a:rPr>
              <a:t>SAMPLING: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sediment samples were collected from each pond (Warbler Woods [42°58'30.9"N 81° 22'07.7"W] and Cornlon [43°01'29.0"N 81°18'17.9"W]) using a petite ponar (Figure 1). 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b="1" dirty="0">
                <a:latin typeface="Biome" panose="020B0503030204020804" pitchFamily="34" charset="0"/>
                <a:cs typeface="Biome" panose="020B0503030204020804" pitchFamily="34" charset="0"/>
              </a:rPr>
              <a:t>PROCESSING: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sample was sieved at 53 µm with RO water. Samples were dried at 70ºC in an oven.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were dry sieved and then split into three samples (Figure 2).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separation was performed for Sample X and Sample Y using 25-50mL of sodium polytungstate (SPT) at 1.5 g/cm</a:t>
            </a:r>
            <a:r>
              <a:rPr lang="en-US" sz="5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was stirred and poured into a separatory funnel with 25 µm fast flow filter paper (Figure 3).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grains were discarded, and the floating particles were sieved at 53 µm into a petri dish to be dried in the oven at 70ºC.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b="1" dirty="0">
                <a:latin typeface="Biome" panose="020B0503030204020804" pitchFamily="34" charset="0"/>
                <a:cs typeface="Biome" panose="020B0503030204020804" pitchFamily="34" charset="0"/>
              </a:rPr>
              <a:t>ANALYSIS:</a:t>
            </a:r>
          </a:p>
          <a:p>
            <a:pPr marL="684607" indent="-684607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Nikon SMZ1500 microscope used to isolate the microplastics (Figure 4). Abundance, type, color, and size of the plastics for each sample was recorded.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A4D90-4E46-9B9D-9545-DEF3DB552238}"/>
              </a:ext>
            </a:extLst>
          </p:cNvPr>
          <p:cNvSpPr txBox="1"/>
          <p:nvPr/>
        </p:nvSpPr>
        <p:spPr>
          <a:xfrm>
            <a:off x="26708035" y="29412623"/>
            <a:ext cx="23505050" cy="1375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50" b="1" dirty="0">
                <a:latin typeface="Biome" panose="020B0503030204020804" pitchFamily="34" charset="0"/>
                <a:cs typeface="Biome" panose="020B0503030204020804" pitchFamily="34" charset="0"/>
              </a:rPr>
              <a:t>ACKNOWLEDGEMENTS:</a:t>
            </a:r>
          </a:p>
          <a:p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to: The University of Western Ontario, Dr. Patricia Corcoran, Erica Stroud, Nina </a:t>
            </a:r>
            <a:r>
              <a:rPr lang="en-US" sz="5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Kozikowski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Biotron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City of London, Western Libraries, Western Research, Student Experience, and the Western USRI Program.</a:t>
            </a:r>
          </a:p>
          <a:p>
            <a:endParaRPr lang="en-US" sz="5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550" b="1" dirty="0">
                <a:latin typeface="Biome" panose="020B0503030204020804" pitchFamily="34" charset="0"/>
                <a:cs typeface="Biome" panose="020B0503030204020804" pitchFamily="34" charset="0"/>
              </a:rPr>
              <a:t>REFERENCES:</a:t>
            </a:r>
          </a:p>
          <a:p>
            <a:pPr marL="914400" indent="-914400">
              <a:buAutoNum type="arabicParenBoth"/>
            </a:pP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Campanale, C.; </a:t>
            </a:r>
            <a:r>
              <a:rPr lang="en-US" sz="5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Massarelli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C.; Savino, I.; </a:t>
            </a:r>
            <a:r>
              <a:rPr lang="en-US" sz="5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Locaputo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V.; </a:t>
            </a:r>
            <a:r>
              <a:rPr lang="en-US" sz="5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Uricchio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F. A Detailed Review Study on Potential Effects of Microplastics and Additives of Concern on Human Health. </a:t>
            </a:r>
            <a:r>
              <a:rPr lang="en-US" sz="5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J Environ Res Public Health </a:t>
            </a:r>
            <a:r>
              <a:rPr lang="en-US" sz="5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1212.</a:t>
            </a:r>
          </a:p>
          <a:p>
            <a:pPr marL="914400" indent="-914400">
              <a:buAutoNum type="arabicParenBoth"/>
            </a:pP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F.; Olesen, K. B.; </a:t>
            </a:r>
            <a:r>
              <a:rPr lang="en-US" sz="5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Borregaard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R.; Vollertsen, J. Microplastics in urban and highway stormwater retention ponds. </a:t>
            </a:r>
            <a:r>
              <a:rPr lang="en-US" sz="5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of the Total Environment </a:t>
            </a:r>
            <a:r>
              <a:rPr lang="en-US" sz="5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671, 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992-1000. </a:t>
            </a:r>
          </a:p>
          <a:p>
            <a:pPr marL="914400" indent="-914400">
              <a:buAutoNum type="arabicParenBoth"/>
            </a:pP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microplastics?. </a:t>
            </a:r>
            <a:r>
              <a:rPr lang="en-US" sz="5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Ocean Service; 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NOAA, 2021. </a:t>
            </a:r>
          </a:p>
          <a:p>
            <a:pPr marL="914400" indent="-914400">
              <a:buAutoNum type="arabicParenBoth"/>
            </a:pP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Microplastics in drinking-water. </a:t>
            </a:r>
            <a:r>
              <a:rPr lang="en-US" sz="5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Organization; </a:t>
            </a:r>
            <a:r>
              <a:rPr lang="en-US" sz="5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2019. </a:t>
            </a:r>
          </a:p>
          <a:p>
            <a:endParaRPr lang="en-US" sz="5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066CED-EB57-CFA1-7DBE-9F8730103CC4}"/>
              </a:ext>
            </a:extLst>
          </p:cNvPr>
          <p:cNvSpPr/>
          <p:nvPr/>
        </p:nvSpPr>
        <p:spPr>
          <a:xfrm>
            <a:off x="33121177" y="9179533"/>
            <a:ext cx="4465422" cy="58980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31800" dist="38100" dir="2700000" sx="101000" sy="101000" algn="tl" rotWithShape="0">
              <a:prstClr val="black">
                <a:alpha val="3537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SAMPLE X: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each sample x mixed to yield one sample for each pond. Used for analysis</a:t>
            </a: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SAMPLE Y: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SAMPLE Z: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 descr="A person standing in a pond&#10;&#10;Description automatically generated with low confidence">
            <a:extLst>
              <a:ext uri="{FF2B5EF4-FFF2-40B4-BE49-F238E27FC236}">
                <a16:creationId xmlns:a16="http://schemas.microsoft.com/office/drawing/2014/main" id="{BD02F3C1-D3DF-879F-BB93-33AEE73D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" t="22553" r="5753" b="10487"/>
          <a:stretch/>
        </p:blipFill>
        <p:spPr>
          <a:xfrm>
            <a:off x="27383121" y="9244189"/>
            <a:ext cx="4465422" cy="576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31800" dist="38100" dir="27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11F4D2-B34D-D697-5CE3-386F0A495BE1}"/>
              </a:ext>
            </a:extLst>
          </p:cNvPr>
          <p:cNvSpPr txBox="1"/>
          <p:nvPr/>
        </p:nvSpPr>
        <p:spPr>
          <a:xfrm>
            <a:off x="774876" y="6478321"/>
            <a:ext cx="23995597" cy="1225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35132" dist="38100" dir="2700000" sx="101315" sy="101315" algn="tl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iome" panose="020B0604020202020204" pitchFamily="34" charset="0"/>
                <a:cs typeface="Biome" panose="020B0604020202020204" pitchFamily="34" charset="0"/>
              </a:rPr>
              <a:t>Introduction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142A01-43C3-F732-D4EE-2D5147721407}"/>
              </a:ext>
            </a:extLst>
          </p:cNvPr>
          <p:cNvSpPr txBox="1"/>
          <p:nvPr/>
        </p:nvSpPr>
        <p:spPr>
          <a:xfrm>
            <a:off x="26405304" y="6478321"/>
            <a:ext cx="23940495" cy="1225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35132" dist="38100" dir="2700000" sx="101315" sy="101315" algn="tl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iome" panose="020B0503030204020804" pitchFamily="34" charset="0"/>
                <a:cs typeface="Biome" panose="020B0503030204020804" pitchFamily="34" charset="0"/>
              </a:rPr>
              <a:t>Methods Diagram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F02340A-1BE1-F7A4-814D-CF2E21B0398A}"/>
              </a:ext>
            </a:extLst>
          </p:cNvPr>
          <p:cNvSpPr txBox="1"/>
          <p:nvPr/>
        </p:nvSpPr>
        <p:spPr>
          <a:xfrm>
            <a:off x="829978" y="19583001"/>
            <a:ext cx="23940495" cy="1225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35132" dist="38100" dir="2700000" sx="101315" sy="101315" algn="tl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iome" panose="020B0503030204020804" pitchFamily="34" charset="0"/>
                <a:cs typeface="Biome" panose="020B0503030204020804" pitchFamily="34" charset="0"/>
              </a:rPr>
              <a:t>Materials and Methods</a:t>
            </a:r>
          </a:p>
        </p:txBody>
      </p:sp>
      <p:pic>
        <p:nvPicPr>
          <p:cNvPr id="1030" name="Picture 6" descr="Western University | Welcome to studyonline">
            <a:extLst>
              <a:ext uri="{FF2B5EF4-FFF2-40B4-BE49-F238E27FC236}">
                <a16:creationId xmlns:a16="http://schemas.microsoft.com/office/drawing/2014/main" id="{79DFCC82-5394-06B5-B40C-128C0FFD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89" y="1569613"/>
            <a:ext cx="3427797" cy="36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171DCA0-05D8-E59A-ED77-A5759CCBA7D2}"/>
              </a:ext>
            </a:extLst>
          </p:cNvPr>
          <p:cNvSpPr txBox="1"/>
          <p:nvPr/>
        </p:nvSpPr>
        <p:spPr>
          <a:xfrm>
            <a:off x="26384353" y="17001020"/>
            <a:ext cx="23940495" cy="1225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35132" dist="38100" dir="2700000" sx="101315" sy="101315" algn="tl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iome" panose="020B0503030204020804" pitchFamily="34" charset="0"/>
                <a:cs typeface="Biome" panose="020B0503030204020804" pitchFamily="34" charset="0"/>
              </a:rPr>
              <a:t>Results and Conclusions</a:t>
            </a:r>
          </a:p>
        </p:txBody>
      </p:sp>
      <p:pic>
        <p:nvPicPr>
          <p:cNvPr id="1034" name="Picture 10" descr="Plastic bag Plastic bottle, Plastic Pollution, blue, angle png | PNGEgg">
            <a:extLst>
              <a:ext uri="{FF2B5EF4-FFF2-40B4-BE49-F238E27FC236}">
                <a16:creationId xmlns:a16="http://schemas.microsoft.com/office/drawing/2014/main" id="{9516FFFB-B2B5-C26F-0931-665C3D5E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22" r="97778">
                        <a14:foregroundMark x1="79333" y1="32963" x2="82444" y2="26111"/>
                        <a14:foregroundMark x1="82444" y1="26111" x2="89556" y2="16111"/>
                        <a14:foregroundMark x1="89556" y1="16111" x2="95778" y2="29259"/>
                        <a14:foregroundMark x1="95778" y1="29259" x2="97778" y2="35556"/>
                        <a14:foregroundMark x1="97778" y1="35556" x2="86444" y2="51296"/>
                        <a14:foregroundMark x1="86444" y1="51296" x2="82667" y2="53519"/>
                        <a14:foregroundMark x1="9444" y1="15556" x2="6333" y2="20370"/>
                        <a14:foregroundMark x1="6333" y1="20370" x2="1111" y2="53519"/>
                        <a14:foregroundMark x1="1111" y1="53519" x2="4222" y2="70000"/>
                        <a14:foregroundMark x1="4222" y1="70000" x2="10111" y2="81667"/>
                        <a14:foregroundMark x1="10111" y1="81667" x2="13778" y2="76111"/>
                        <a14:foregroundMark x1="13778" y1="76111" x2="13778" y2="7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0680">
            <a:off x="45045260" y="1952662"/>
            <a:ext cx="5033942" cy="30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5271334F-5EE8-5AAE-80C8-62700936CD14}"/>
              </a:ext>
            </a:extLst>
          </p:cNvPr>
          <p:cNvSpPr txBox="1"/>
          <p:nvPr/>
        </p:nvSpPr>
        <p:spPr>
          <a:xfrm>
            <a:off x="26258763" y="27842232"/>
            <a:ext cx="23940495" cy="1225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35132" dist="38100" dir="2700000" sx="101315" sy="101315" algn="tl" rotWithShape="0">
              <a:prstClr val="black">
                <a:alpha val="3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iome" panose="020B0503030204020804" pitchFamily="34" charset="0"/>
                <a:cs typeface="Biome" panose="020B0503030204020804" pitchFamily="34" charset="0"/>
              </a:rPr>
              <a:t>References and Acknowledgements</a:t>
            </a:r>
          </a:p>
        </p:txBody>
      </p:sp>
      <p:pic>
        <p:nvPicPr>
          <p:cNvPr id="1036" name="Picture 1035" descr="A picture containing indoor, appliance&#10;&#10;Description automatically generated">
            <a:extLst>
              <a:ext uri="{FF2B5EF4-FFF2-40B4-BE49-F238E27FC236}">
                <a16:creationId xmlns:a16="http://schemas.microsoft.com/office/drawing/2014/main" id="{48846D9A-4702-7AE7-F346-57B0E913F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3802322" y="9855546"/>
            <a:ext cx="5898057" cy="446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9" name="Picture 1038" descr="A picture containing indoor&#10;&#10;Description automatically generated">
            <a:extLst>
              <a:ext uri="{FF2B5EF4-FFF2-40B4-BE49-F238E27FC236}">
                <a16:creationId xmlns:a16="http://schemas.microsoft.com/office/drawing/2014/main" id="{E21EF990-F9E8-EE6A-2696-21B07FCF88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76" t="7848" r="20689"/>
          <a:stretch/>
        </p:blipFill>
        <p:spPr>
          <a:xfrm rot="5400000">
            <a:off x="38064264" y="9875544"/>
            <a:ext cx="5898058" cy="446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6C27E522-1848-511B-CE43-D5DAAD598369}"/>
              </a:ext>
            </a:extLst>
          </p:cNvPr>
          <p:cNvCxnSpPr>
            <a:stCxn id="39" idx="3"/>
            <a:endCxn id="2" idx="1"/>
          </p:cNvCxnSpPr>
          <p:nvPr/>
        </p:nvCxnSpPr>
        <p:spPr>
          <a:xfrm flipV="1">
            <a:off x="31848543" y="12128562"/>
            <a:ext cx="1272634" cy="1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988D932E-144F-F1CF-649A-2B6AFD24F461}"/>
              </a:ext>
            </a:extLst>
          </p:cNvPr>
          <p:cNvCxnSpPr>
            <a:cxnSpLocks/>
            <a:stCxn id="2" idx="3"/>
            <a:endCxn id="1039" idx="2"/>
          </p:cNvCxnSpPr>
          <p:nvPr/>
        </p:nvCxnSpPr>
        <p:spPr>
          <a:xfrm flipV="1">
            <a:off x="37586599" y="12108255"/>
            <a:ext cx="1193983" cy="20307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B54B61A7-9E92-F0B0-2327-2E602F865CDD}"/>
              </a:ext>
            </a:extLst>
          </p:cNvPr>
          <p:cNvCxnSpPr>
            <a:cxnSpLocks/>
            <a:stCxn id="1039" idx="0"/>
            <a:endCxn id="1036" idx="2"/>
          </p:cNvCxnSpPr>
          <p:nvPr/>
        </p:nvCxnSpPr>
        <p:spPr>
          <a:xfrm flipV="1">
            <a:off x="43246004" y="12088257"/>
            <a:ext cx="1272636" cy="19998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54">
            <a:extLst>
              <a:ext uri="{FF2B5EF4-FFF2-40B4-BE49-F238E27FC236}">
                <a16:creationId xmlns:a16="http://schemas.microsoft.com/office/drawing/2014/main" id="{7913546F-ACB8-7659-5D7D-9C236D6B2587}"/>
              </a:ext>
            </a:extLst>
          </p:cNvPr>
          <p:cNvSpPr txBox="1"/>
          <p:nvPr/>
        </p:nvSpPr>
        <p:spPr>
          <a:xfrm>
            <a:off x="27383121" y="8159793"/>
            <a:ext cx="4465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iome" panose="020B0503030204020804" pitchFamily="34" charset="0"/>
                <a:cs typeface="Biome" panose="020B0503030204020804" pitchFamily="34" charset="0"/>
              </a:rPr>
              <a:t>Sampling</a:t>
            </a:r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8D159F44-2E89-B390-E740-BBE042F97DC3}"/>
              </a:ext>
            </a:extLst>
          </p:cNvPr>
          <p:cNvSpPr txBox="1"/>
          <p:nvPr/>
        </p:nvSpPr>
        <p:spPr>
          <a:xfrm>
            <a:off x="33121177" y="8135523"/>
            <a:ext cx="4465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iome" panose="020B0503030204020804" pitchFamily="34" charset="0"/>
                <a:cs typeface="Biome" panose="020B0503030204020804" pitchFamily="34" charset="0"/>
              </a:rPr>
              <a:t>Splitting</a:t>
            </a:r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9CC96964-D184-6493-00F0-A6000B054BD2}"/>
              </a:ext>
            </a:extLst>
          </p:cNvPr>
          <p:cNvSpPr txBox="1"/>
          <p:nvPr/>
        </p:nvSpPr>
        <p:spPr>
          <a:xfrm>
            <a:off x="38726613" y="8135523"/>
            <a:ext cx="4465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iome" panose="020B0503030204020804" pitchFamily="34" charset="0"/>
                <a:cs typeface="Biome" panose="020B0503030204020804" pitchFamily="34" charset="0"/>
              </a:rPr>
              <a:t>Processing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F3F214B8-208F-AA10-CEC6-8FF382B0B034}"/>
              </a:ext>
            </a:extLst>
          </p:cNvPr>
          <p:cNvSpPr txBox="1"/>
          <p:nvPr/>
        </p:nvSpPr>
        <p:spPr>
          <a:xfrm>
            <a:off x="44518639" y="8135523"/>
            <a:ext cx="4465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iome" panose="020B0503030204020804" pitchFamily="34" charset="0"/>
                <a:cs typeface="Biome" panose="020B0503030204020804" pitchFamily="34" charset="0"/>
              </a:rPr>
              <a:t>Analysis</a:t>
            </a:r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16E48726-3BF3-F631-5819-4E8F41C70619}"/>
              </a:ext>
            </a:extLst>
          </p:cNvPr>
          <p:cNvSpPr txBox="1"/>
          <p:nvPr/>
        </p:nvSpPr>
        <p:spPr>
          <a:xfrm>
            <a:off x="27383122" y="15154279"/>
            <a:ext cx="446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Natalie with the petite ponar sampling in a stormwater pond.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C5388F85-DAB5-C162-D5DF-C093B7B2FA3B}"/>
              </a:ext>
            </a:extLst>
          </p:cNvPr>
          <p:cNvSpPr txBox="1"/>
          <p:nvPr/>
        </p:nvSpPr>
        <p:spPr>
          <a:xfrm>
            <a:off x="33121177" y="15174001"/>
            <a:ext cx="446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showing the three samples and their use in the experiment.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E7BD02C6-763E-F224-18A3-A790DA692B67}"/>
              </a:ext>
            </a:extLst>
          </p:cNvPr>
          <p:cNvSpPr txBox="1"/>
          <p:nvPr/>
        </p:nvSpPr>
        <p:spPr>
          <a:xfrm>
            <a:off x="39011985" y="15257553"/>
            <a:ext cx="446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Separatory funnel with the sediment stirred with SPT solution and drained over fast flow filter paper.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424D0276-657D-FA1F-69F3-15E21AD7B768}"/>
              </a:ext>
            </a:extLst>
          </p:cNvPr>
          <p:cNvSpPr txBox="1"/>
          <p:nvPr/>
        </p:nvSpPr>
        <p:spPr>
          <a:xfrm>
            <a:off x="44602961" y="15117660"/>
            <a:ext cx="446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Nikon SMZ1500 microscope.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D8E11514-69B6-6E89-88A5-BF6A43C0F4F1}"/>
              </a:ext>
            </a:extLst>
          </p:cNvPr>
          <p:cNvSpPr/>
          <p:nvPr/>
        </p:nvSpPr>
        <p:spPr>
          <a:xfrm>
            <a:off x="26418508" y="18226888"/>
            <a:ext cx="23794576" cy="9615344"/>
          </a:xfrm>
          <a:prstGeom prst="rect">
            <a:avLst/>
          </a:prstGeom>
          <a:solidFill>
            <a:srgbClr val="E5EA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75B782EA-C38F-A511-4E7F-E2FB6CED77CE}"/>
              </a:ext>
            </a:extLst>
          </p:cNvPr>
          <p:cNvSpPr txBox="1"/>
          <p:nvPr/>
        </p:nvSpPr>
        <p:spPr>
          <a:xfrm>
            <a:off x="26578254" y="18494864"/>
            <a:ext cx="23712444" cy="915635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Microplastic abundance and type varied across the two stormwater ponds. 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Microbeads were found only in the Warbler Woods pond, as well as a higher volume of fragments.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Fibers were found at a higher volume in the Cornlon pond compared to the Warbler Woods pond.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Retention ponds may need more attention regarding plastic pollution policies and removal of microplastics. </a:t>
            </a:r>
          </a:p>
          <a:p>
            <a:pPr marL="285263" indent="-285263">
              <a:buFont typeface="Arial" panose="020B0604020202020204" pitchFamily="34" charset="0"/>
              <a:buChar char="•"/>
            </a:pPr>
            <a:r>
              <a:rPr lang="en-US" sz="5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Potable water can be contaminated by stormwater in retention ponds. In addition, wildlife living in these ponds could be impacted by the abundance of microplastics in their habitat. </a:t>
            </a:r>
          </a:p>
        </p:txBody>
      </p:sp>
    </p:spTree>
    <p:extLst>
      <p:ext uri="{BB962C8B-B14F-4D97-AF65-F5344CB8AC3E}">
        <p14:creationId xmlns:p14="http://schemas.microsoft.com/office/powerpoint/2010/main" val="342542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</TotalTime>
  <Words>771</Words>
  <Application>Microsoft Macintosh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Biome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Minda</dc:creator>
  <cp:lastModifiedBy>Natalie Minda</cp:lastModifiedBy>
  <cp:revision>2</cp:revision>
  <dcterms:created xsi:type="dcterms:W3CDTF">2022-08-09T19:00:57Z</dcterms:created>
  <dcterms:modified xsi:type="dcterms:W3CDTF">2022-08-11T19:41:50Z</dcterms:modified>
</cp:coreProperties>
</file>