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6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8" r:id="rId2"/>
    <p:sldId id="257" r:id="rId3"/>
    <p:sldId id="281" r:id="rId4"/>
    <p:sldId id="271" r:id="rId5"/>
    <p:sldId id="273" r:id="rId6"/>
    <p:sldId id="272" r:id="rId7"/>
    <p:sldId id="269" r:id="rId8"/>
    <p:sldId id="268" r:id="rId9"/>
    <p:sldId id="270" r:id="rId10"/>
    <p:sldId id="275" r:id="rId11"/>
    <p:sldId id="277" r:id="rId12"/>
    <p:sldId id="282" r:id="rId13"/>
    <p:sldId id="283" r:id="rId14"/>
    <p:sldId id="26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4F2683"/>
    <a:srgbClr val="F6AC41"/>
    <a:srgbClr val="DE3B3C"/>
    <a:srgbClr val="ABC61F"/>
    <a:srgbClr val="1573BD"/>
    <a:srgbClr val="807F83"/>
    <a:srgbClr val="3C1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89"/>
    <p:restoredTop sz="94684"/>
  </p:normalViewPr>
  <p:slideViewPr>
    <p:cSldViewPr snapToGrid="0" snapToObjects="1">
      <p:cViewPr>
        <p:scale>
          <a:sx n="114" d="100"/>
          <a:sy n="114" d="100"/>
        </p:scale>
        <p:origin x="168" y="5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E7E02-177F-1742-9B54-4359DFA80663}" type="datetimeFigureOut">
              <a:rPr lang="en-US" smtClean="0"/>
              <a:t>8/16/21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0D64E-5987-2D4B-9D87-3BA09D935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91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3T01:03:31.4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3T01:03:37.25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310 14 24575,'54'0'0,"-15"0"0,18 0 0,-25 0 0,11 0 0,-11 0 0,0 0 0,-3 0 0,-9 0 0,-1 0 0,2 0 0,-11 0 0,-1 0 0,-31 0 0,4 0 0,-17 0 0,11 0 0,4 0 0,-4 0 0,5 0 0,-5 0 0,4 0 0,-9 0 0,9 0 0,-9 0 0,9 0 0,-9 0 0,9 0 0,-4 0 0,5 0 0,0 0 0,5 0 0,1 4 0,0 1 0,8 3 0,-7 1 0,7-1 0,-3 1 0,-1-1 0,1 1 0,3-1 0,-2 0 0,6 1 0,-7-1 0,7 1 0,-2-1 0,3 1 0,3-5 0,6 0 0,5-4 0,10 0 0,-4-4 0,9 3 0,-4-8 0,6 3 0,0-4 0,5 5 0,3 0 0,5 5 0,1 0 0,-1 0 0,1 0 0,-7 0 0,5 0 0,-11 0 0,5 0 0,-12 0 0,-1 0 0,-5 0 0,-1 0 0,-4 0 0,4 0 0,-9 0 0,4 0 0,-11 0 0,-16 0 0,-2 0 0,-11 4 0,3-3 0,-1 8 0,-6-4 0,1 6 0,-7-1 0,5 1 0,-26 0 0,9 1 0,-12 0 0,3 5 0,5 1 0,-7 6 0,0 0 0,0-5 0,7 3 0,1-4 0,14-2 0,7 0 0,11-7 0,7 0 0,9-1 0,0 0 0,11-3 0,3-1 0,12-4 0,4 0 0,4 0 0,7 0 0,8 0 0,25 0 0,-13 0 0,18 0 0,-14 0 0,1 0 0,13 0 0,-13 0 0,6 0 0,-8 0 0,-7 0 0,-1 0 0,-8 0 0,1 0 0,-7 0 0,-6 0 0,-8 0 0,-6 0 0,-4 0 0,-1 0 0,-4 0 0,-1 0 0,-37 0 0,16 0 0,-36 0 0,24 0 0,-6 0 0,-6 0 0,5 0 0,-26 0 0,9 0 0,-26 6 0,20-5 0,-37 11 0,39-10 0,-39 10 0,30-5 0,-8 1 0,2 3 0,15-5 0,8 1 0,8-2 0,11-1 0,7-3 0,10 6 0,9-6 0,4 6 0,9-6 0,2 7 0,3-3 0,1 4 0,-1 1 0,1-1 0,0-4 0,5 4 0,-5-4 0,11 1 0,-5 2 0,6-6 0,5 7 0,-4-8 0,11 4 0,-10-5 0,9 0 0,-3 5 0,5-4 0,1 4 0,-1-5 0,-5 5 0,3-4 0,-3 4 0,5-5 0,-5 4 0,3-3 0,-3 4 0,-1-5 0,-1 4 0,-6-3 0,-1 4 0,-5-5 0,-1 0 0,-5 0 0,0 0 0,-5 0 0,-1 0 0,-5 0 0,0 0 0,1 0 0,-24-11 0,11 4 0,-25-9 0,20 7 0,-9 0 0,9 1 0,-9-1 0,8-5 0,-3 5 0,0-9 0,3 4 0,-3-5 0,-1 1 0,3-6 0,-2 4 0,3-4 0,-4 0 0,3 4 0,-3-4 0,5 5 0,-1 1 0,2 4 0,-1 1 0,0 0 0,1 3 0,3-2 0,-3 7 0,7-2 0,-2 2 0,-1 1 0,3-3 0,-3 2 0,4-2 0,0-1 0,0 0 0,0-5 0,0 3 0,0-3 0,0 0 0,0-1 0,0-4 0,0 4 0,0-4 0,0 4 0,0-5 0,0 5 0,0 1 0,0 5 0,0 7 0,0 12 0,0-4 0,0 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3T01:04:07.58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777 351 8027,'49'-46'0,"0"1"0,1 0 0,16-17 0,-9 13 0,-16 26 0,-1 4 0,0 7 0,8-3 0,11 2 0,7 3 0,13 3 0,2 2 0,5 5 0,10 13 0,-46-3 0,-1 3 0,1 5 0,-3 5 0,-2 6 0,-3 3 0,32 31 0,-8 8 0,-6 6 0,-29-35 0,-1 0 0,-2 2 0,-2 1 0,19 43 0,-6 0 0,-6-2 0,-8-4 0,-4-5 0,-8-4 0,-6-2 0,-4 0 0,-3-3 0,-3-2 0,-9-1 0,-11-4 0,-8-3 0,-13 1 0,-10 2 0,-7-3 0,22-23 0,-2-1 0,1-3 0,-1-1 0,-5 3 0,-2-1 0,1 0 0,-2-1 0,-3 0 0,-1-1 0,-1 0 0,-1-1 0,-3-2 0,0-1 0,-2-1 0,0-2 0,-1-1 0,-1-1 0,0-1 0,-1-1 0,1-1 0,1-2 0,6-2 0,2-1 0,0-2 0,-1-1 0,4-2 0,0 0 0,-7 0 0,-1-1 0,6-1 0,-1-1 0,2-2 0,1-1 0,-44 1 0,10-6 0,20-6 0,13-9 0,12-5 0,1-7 0,6-11 0,15-5 0,5-5 0,14-5 0,8 1 0,7 0 0,6 0 0,8 2 0,-3 8 0,0 2 0,0 6 0,2-1 0,-2 4 0,0 6 0,-4 2 0,2 6 0,-2 2 0,-2 6 0,1 2 0,-2-1 0,-1 4 0,0 1 0,7-4 0,0-3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3T01:06:46.60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475 103 24575,'34'0'0,"2"0"0,-11 0 0,6 0 0,-6 0 0,11 0 0,-10 0 0,6 0 0,3 0 0,-8 0 0,10 0 0,0 0 0,1 0 0,6 0 0,1 0 0,-1 0 0,1 0 0,-7 0 0,5 0 0,-11 0 0,5 0 0,-7 0 0,-4 0 0,-2 0 0,-6 0 0,1 0 0,-5 0 0,-1 0 0,-5 0 0,-30 0 0,11 0 0,-32 0 0,23 0 0,-9 0 0,9 0 0,-10 0 0,-1 0 0,-7 0 0,-7 0 0,1 0 0,-1 0 0,1 0 0,-1 0 0,-6 0 0,11-9 0,-10 7 0,12-7 0,-1 9 0,8 0 0,2 0 0,9 0 0,-4 0 0,10 0 0,1 0 0,4 0 0,1 0 0,-1 0 0,1 0 0,0 0 0,4-4 0,-3 3 0,3-3 0,-4 4 0,0 0 0,1 0 0,-2 0 0,1 0 0,0 0 0,0 0 0,0 0 0,0 0 0,0 0 0,0 0 0,0 0 0,0 0 0,4 4 0,15-14 0,-4 7 0,12-8 0,-14 3 0,3 7 0,-4-6 0,5 6 0,-1-3 0,0 4 0,1 0 0,-5-4 0,4 3 0,-4-2 0,4 3 0,0 0 0,0 0 0,0 0 0,0 0 0,-1 0 0,1 0 0,0 0 0,0 0 0,-26 0 0,12 0 0,-25 0 0,21 0 0,-3 0 0,5 0 0,-1 0 0,1 0 0,0 0 0,-1 0 0,-4 0 0,4 0 0,-4 0 0,5 0 0,-1 0 0,1 0 0,0 0 0,-1 0 0,1 0 0,0 0 0,0 0 0,-1 0 0,1 0 0,0 0 0,0 0 0,0 0 0,0 0 0,0 0 0,0 0 0,0 0 0,1 3 0,-1-2 0,0 3 0,0-4 0,0 0 0,0 0 0,0 0 0,0 0 0,0 0 0,-1 0 0,2 0 0,20-11 0,-9 8 0,15-11 0,-12 13 0,-3-2 0,4 3 0,0 0 0,0 0 0,0 0 0,-1 0 0,1 0 0,0 0 0,0 0 0,0 0 0,0 0 0,0 0 0,1 0 0,-1 0 0,0 0 0,0 0 0,1 0 0,-1 0 0,0 0 0,0 0 0,1 0 0,-1 0 0,1 0 0,-1 0 0,0 0 0,1 0 0,4 0 0,-4 0 0,4 0 0,-4 0 0,4 0 0,-4 0 0,9 0 0,-9 0 0,4 0 0,0 0 0,1 0 0,0 0 0,4 0 0,-4 0 0,0 0 0,3 0 0,-3 4 0,0 1 0,4 0 0,-9 2 0,4-6 0,-4 7 0,-1-4 0,1 1 0,-1-1 0,0-1 0,-3 2 0,-1 3 0,-4 0 0,0 0 0,-4-4 0,-5 0 0,0-1 0,-4-2 0,0 3 0,3-4 0,-7 0 0,7 0 0,-3 0 0,0 0 0,4 0 0,-4 0 0,5 0 0,-1 0 0,-4 0 0,4 0 0,-4 0 0,4 0 0,1 0 0,-1 0 0,-3 0 0,2 0 0,-7 4 0,2-3 0,-3 3 0,-1 0 0,1-2 0,-1 6 0,-5-7 0,4 3 0,1 0 0,1-3 0,4 2 0,0-3 0,1 0 0,12 0 0,18 0 0,-5 0 0,16 0 0,-8 0 0,0 0 0,4 0 0,0 5 0,1-4 0,6 8 0,-1-8 0,7 9 0,-5-4 0,11 0 0,-11 3 0,11-8 0,-11 3 0,11 1 0,-11-3 0,5 2 0,-6-4 0,0 0 0,-1 0 0,1 5 0,-6-4 0,4 4 0,-3-5 0,-1 0 0,4 0 0,-9 0 0,10 0 0,-11 0 0,11 0 0,-10 0 0,9 0 0,-9 0 0,9 0 0,-9 0 0,4 0 0,0 0 0,-4 0 0,9 0 0,-9 0 0,4 0 0,-5 0 0,-1 0 0,1 0 0,5 0 0,-4 0 0,4 0 0,-5 0 0,-1-4 0,1-2 0,-1 1 0,6-3 0,-4 6 0,10-7 0,-5 8 0,0-8 0,4 4 0,-3-5 0,4 0 0,7 4 0,-5-3 0,11 3 0,-11-4 0,5 4 0,0-4 0,-5 9 0,5-8 0,-7 7 0,1-7 0,0 8 0,-1-8 0,1 8 0,0-8 0,-6 8 0,4-8 0,-9 8 0,4-4 0,-5 1 0,-1 3 0,1-3 0,0 0 0,-1 3 0,-4-4 0,4 1 0,-9 3 0,4-3 0,-4 4 0,-1 0 0,0 0 0,1 0 0,-1 0 0,0 0 0,1 0 0,-2 0 0,1 0 0,0 0 0,0 0 0,-4 4 0,3-3 0,-6 6 0,7-2 0,-4 3 0,1 1 0,3-1 0,-7 1 0,6-1 0,-2 0 0,-1 1 0,4-1 0,-3 1 0,-1-1 0,4 0 0,-4 1 0,5-1 0,-5 1 0,4-1 0,-7 0 0,6 1 0,-2-1 0,0 1 0,2-1 0,-6 0 0,6-3 0,-6 3 0,-8-8 0,-4 4 0,-5-4 0,3 0 0,4 0 0,1 0 0,-5-4 0,3 3 0,-2-3 0,3 4 0,1 0 0,-1 0 0,-4 0 0,4 0 0,-4 0 0,4 0 0,1-4 0,-5 3 0,4-2 0,-4 3 0,0 0 0,3-4 0,-3 3 0,0-3 0,4 4 0,-9 0 0,9 0 0,-4 0 0,0 0 0,3-4 0,-7 3 0,3-2 0,0 3 0,-4 0 0,4 0 0,-5 0 0,1 0 0,-1 0 0,1 0 0,-1 0 0,0 0 0,-5 0 0,5 0 0,-5 0 0,5 0 0,0 0 0,-5 0 0,4 0 0,-4 0 0,1 0 0,3 0 0,-4 0 0,0 0 0,4 0 0,-10 0 0,5 0 0,0 4 0,-5-3 0,11 7 0,-11-7 0,5 3 0,0-4 0,-4 0 0,9 0 0,-10 0 0,5 0 0,0 0 0,-5 0 0,10 0 0,-9 0 0,4 0 0,0 0 0,1 0 0,0 0 0,4 0 0,-4 0 0,10 0 0,-4-4 0,4 3 0,0-7 0,1 4 0,0-5 0,4 0 0,-4 1 0,9-1 0,-4 5 0,7-4 0,-3 4 0,4-5 0,0 1 0,0 0 0,0-1 0,0 2 0,4-1 0,0 3 0,4 2 0,1-1 0,-1 3 0,0-3 0,0 1 0,1 2 0,-1-3 0,0 4 0,0-4 0,1 3 0,-1-2 0,0 3 0,1 0 0,-1 0 0,0 0 0,1 0 0,-1-4 0,0 3 0,1-3 0,-1 4 0,0 0 0,0 0 0,0 0 0,0 0 0,0 0 0,0 0 0,1 4 0,-1 1 0,5 3 0,-3 1 0,7 4 0,-7-3 0,8 13 0,-8-8 0,9 9 0,-4 0 0,0 1 0,3 1 0,-6 3 0,5-9 0,-6 9 0,3-9 0,-4 4 0,-1-5 0,0-1 0,1 1 0,-2-5 0,-2-1 0,1 0 0,-6-4 0,4 4 0,-2-4 0,-2-1 0,3 0 0,-4 0 0,0 0 0,3-3 0,2-2 0,3-6 0,0 2 0,0-7 0,0 4 0,1-5 0,-1 5 0,1-4 0,3 7 0,3-7 0,-1 7 0,3-7 0,-3 7 0,5-7 0,-1 7 0,1-8 0,0 4 0,-1 0 0,1-3 0,-1 3 0,1 0 0,0-4 0,-5 4 0,3-4 0,-7 4 0,7-3 0,-7 3 0,3-3 0,-5-1 0,1 1 0,-1 3 0,0-2 0,1 6 0,-5-7 0,4 4 0,-7-5 0,3 1 0,-4 1 0,-4 2 0,0 2 0,-5 3 0,1 0 0,0 0 0,-1 0 0,-4 0 0,4 0 0,-4 0 0,4 0 0,-3 0 0,-3 0 0,1 0 0,-3 0 0,3 0 0,-5 0 0,5 0 0,-3 0 0,3 4 0,-5 1 0,0 0 0,5 3 0,-3-7 0,3 7 0,-5-7 0,0 7 0,1-7 0,4 7 0,-4-7 0,4 7 0,-4-7 0,4 3 0,-4 0 0,4-3 0,0 7 0,-4-7 0,4 7 0,0-7 0,-7 7 0,6-7 0,-3 2 0,1-3 0,7 0 0,-7 5 0,7-4 0,-3 3 0,0-4 0,4 0 0,-4 3 0,0-2 0,3 3 0,-3-4 0,5 0 0,0 0 0,-5 4 0,3-3 0,-3 3 0,5-4 0,-1 0 0,1 0 0,0 0 0,-1 0 0,1 0 0,0 0 0,-1 0 0,1 0 0,0 0 0,27 0 0,-14 0 0,28 0 0,-24 4 0,9 1 0,-4 4 0,0-4 0,3 4 0,-3-8 0,0 7 0,-1-8 0,0 8 0,-3-7 0,3 3 0,-5 0 0,1-3 0,-1 3 0,0-4 0,1 0 0,-1 0 0,1 0 0,-1 0 0,0 0 0,1 0 0,-1 0 0,1 0 0,-1 0 0,0 0 0,0 0 0,0 0 0,0 0 0,-26-4 0,12 0 0,-20-1 0,17 2 0,1-1 0,0 3 0,-1-7 0,1 7 0,-1-6 0,1 6 0,-5-7 0,4 3 0,-9 0 0,9-2 0,-9 2 0,9-4 0,-9 0 0,4 0 0,-5 0 0,1 0 0,-1-1 0,0 1 0,5 0 0,-3 0 0,3 0 0,-5 0 0,5 0 0,-3 4 0,7-3 0,-7 3 0,7 0 0,-7-3 0,7 7 0,-7-7 0,7 7 0,-3-3 0,0-1 0,4 4 0,-4-3 0,0 4 0,3 0 0,-3 0 0,0 0 0,4 0 0,-9 0 0,9 0 0,-4 0 0,0 0 0,3 0 0,-7 0 0,7 0 0,-3 0 0,0 0 0,4 0 0,-4 0 0,5 0 0,-5 0 0,3 0 0,-3 0 0,5 0 0,-9 0 0,7 0 0,-7 0 0,4 0 0,3 0 0,-7 0 0,7 0 0,-7 0 0,7 0 0,-7 0 0,7 0 0,-3 0 0,0 0 0,4 0 0,-4 0 0,0 0 0,3 0 0,-2 0 0,3 0 0,1 0 0,-5 0 0,3 0 0,-3 0 0,5 0 0,0 0 0,-5 0 0,-1 0 0,-4 0 0,5 0 0,0 0 0,0 0 0,3 0 0,-7 0 0,3 0 0,0 0 0,-4 0 0,4 0 0,0 0 0,-4 0 0,9 0 0,-9 0 0,9 0 0,-8 0 0,7 0 0,-8 0 0,9 0 0,-9 0 0,9-3 0,-9 2 0,9-3 0,-4 4 0,0 0 0,0-4 0,-1 3 0,2-3 0,3 4 0,1 0 0,0 0 0,-1 0 0,1 0 0,0 0 0,-1 0 0,1 0 0,0 0 0,-1 0 0,1 0 0,0 0 0,-1 0 0,1 0 0,0 4 0,0-3 0,-1 7 0,1-7 0,-5 6 0,3-6 0,-3 7 0,5-7 0,0 3 0,-1 0 0,1-3 0,-1 2 0,1 1 0,0-3 0,-1 7 0,1-8 0,3 8 0,-2-7 0,2 6 0,-3-6 0,3 7 0,-2-7 0,6 6 0,-3-3 0,11 1 0,3 2 0,8-6 0,-4 4 0,3-5 0,-3 0 0,5 0 0,0 0 0,-1 0 0,1 0 0,0 0 0,4 0 0,-3 0 0,4 0 0,-5 0 0,5 0 0,-4 0 0,4 0 0,-6 0 0,1 0 0,0 0 0,-5 0 0,3 0 0,-3 0 0,5 0 0,-5 0 0,3 0 0,-3 0 0,5 0 0,0 0 0,-5 0 0,3 0 0,-3 0 0,5 0 0,-5 0 0,4 0 0,-9 0 0,4 0 0,0 0 0,-4 0 0,4 0 0,-4 0 0,-1 0 0,1 0 0,-1 0 0,4 3 0,-3-2 0,4 3 0,-5 0 0,0-3 0,1 2 0,4-3 0,-4 4 0,4-3 0,-4 3 0,4 0 0,-4-3 0,9 3 0,-4 0 0,0-3 0,3 3 0,-7-4 0,7 0 0,-3 4 0,0-3 0,4 4 0,-9-5 0,9 0 0,-9 0 0,9 4 0,-4-3 0,0 3 0,-1-4 0,0 4 0,-3-3 0,7 3 0,-7-4 0,2 4 0,1-3 0,-3 3 0,3-1 0,0-2 0,-4 3 0,4-4 0,-4 0 0,-1 0 0,0 4 0,1-3 0,-1 2 0,1-3 0,-1 0 0,1 0 0,-1 0 0,0 0 0,1 0 0,-1 4 0,1-3 0,-1 3 0,0-4 0,1 0 0,-1 0 0,1 0 0,-1 0 0,0 0 0,1 0 0,-1 0 0,1 0 0,-1 0 0,5 0 0,-4 0 0,4 0 0,-4 0 0,-1 0 0,1 0 0,-1 0 0,0 0 0,1 0 0,-1 0 0,0 0 0,0 0 0,0 0 0,0 0 0,-4 0 0,-1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3T01:07:40.5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110 71 24575,'-17'0'0,"2"0"0,7 0 0,4-6 0,0 0 0,4-5 0,0 3 0,0 0 0,4 0 0,0 4 0,4 1 0,0-1 0,0 3 0,0-2 0,0 3 0,0-4 0,0 3 0,1-2 0,-1 3 0,0 0 0,0 0 0,1 0 0,-1 0 0,0 0 0,1 0 0,-1 0 0,0 0 0,1 0 0,-1 0 0,0 0 0,0 0 0,-3 3 0,2-2 0,-6 6 0,3-2 0,-4 3 0,0 1 0,0-1 0,0 0 0,0 0 0,0 1 0,0-1 0,-4 0 0,-1-4 0,1 4 0,-4-7 0,4 6 0,-4-3 0,-1 1 0,5 2 0,-4-6 0,4 7 0,-5-7 0,4 6 0,-2-6 0,3 6 0,-5-6 0,5 7 0,-3-7 0,2 6 0,-3-6 0,0 2 0,0-3 0,1 0 0,-1 0 0,0 0 0,0 0 0,0 0 0,0 0 0,0 0 0,0 0 0,0 0 0,1 0 0,-1 0 0,0 0 0,0 0 0,0 0 0,0 0 0,3 0 0,2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3T01:07:44.0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72 41 24575,'-1'-13'0,"2"-1"0,8 13 0,-1-3 0,0 4 0,1-4 0,-1 3 0,1-2 0,-1 3 0,0 0 0,1 0 0,-1 0 0,1 0 0,-1 0 0,0 0 0,1 0 0,-1 0 0,0 0 0,0 0 0,-3 3 0,-2 1 0,-6 4 0,-2-3 0,-4-2 0,5 1 0,-4-3 0,4 3 0,-1-1 0,-2-2 0,6 7 0,-7-7 0,4 3 0,-1-1 0,-3-2 0,4 7 0,-4-7 0,3 6 0,-2-6 0,2 6 0,-3-6 0,4 6 0,-4-6 0,4 7 0,-4-4 0,0 0 0,3 4 0,-2-7 0,6 6 0,-6-6 0,2 6 0,-3-2 0,0-1 0,4 3 0,-3-2 0,2-1 0,1 4 0,-4-7 0,8 6 0,-8-6 0,4 2 0,18-3 0,-10-3 0,19 2 0,-15-3 0,0 4 0,0 0 0,0 0 0,0 0 0,0 0 0,0 0 0,0 0 0,-1 0 0,-2-3 0,1 2 0,-5-6 0,6 6 0,-6-6 0,2 3 0,-3-4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97568-298B-6740-9B9F-550E69FACD20}" type="datetimeFigureOut">
              <a:rPr lang="en-US" smtClean="0"/>
              <a:t>8/16/21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C7D68-8AC4-0440-B1C1-67A64591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5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C7D68-8AC4-0440-B1C1-67A64591BB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01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C7D68-8AC4-0440-B1C1-67A64591BB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97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C7D68-8AC4-0440-B1C1-67A64591BB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5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C7D68-8AC4-0440-B1C1-67A64591BB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10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C7D68-8AC4-0440-B1C1-67A64591BB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54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C7D68-8AC4-0440-B1C1-67A64591BB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1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ASD: impairs the way the flies socially interact with each other and communicate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C7D68-8AC4-0440-B1C1-67A64591BB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46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ASD: impairs the way the flies socially interact with each other and communicate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C7D68-8AC4-0440-B1C1-67A64591BB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1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C7D68-8AC4-0440-B1C1-67A64591BB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42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C7D68-8AC4-0440-B1C1-67A64591BB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8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C7D68-8AC4-0440-B1C1-67A64591BB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09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C7D68-8AC4-0440-B1C1-67A64591BB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59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C7D68-8AC4-0440-B1C1-67A64591BB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6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34A24-CCD4-E849-8882-22BD847D2D4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8058-3785-FA4E-971F-CD59832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7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34A24-CCD4-E849-8882-22BD847D2D4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8058-3785-FA4E-971F-CD59832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8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34A24-CCD4-E849-8882-22BD847D2D4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8058-3785-FA4E-971F-CD59832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5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34A24-CCD4-E849-8882-22BD847D2D4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8058-3785-FA4E-971F-CD59832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3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34A24-CCD4-E849-8882-22BD847D2D4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8058-3785-FA4E-971F-CD59832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2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34A24-CCD4-E849-8882-22BD847D2D4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8058-3785-FA4E-971F-CD59832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2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34A24-CCD4-E849-8882-22BD847D2D4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8058-3785-FA4E-971F-CD59832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4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34A24-CCD4-E849-8882-22BD847D2D4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8058-3785-FA4E-971F-CD59832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5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34A24-CCD4-E849-8882-22BD847D2D4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8058-3785-FA4E-971F-CD59832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4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34A24-CCD4-E849-8882-22BD847D2D4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8058-3785-FA4E-971F-CD59832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6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34A24-CCD4-E849-8882-22BD847D2D4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8058-3785-FA4E-971F-CD59832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90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34A24-CCD4-E849-8882-22BD847D2D41}" type="datetimeFigureOut">
              <a:rPr lang="en-US" smtClean="0"/>
              <a:t>8/16/21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F8058-3785-FA4E-971F-CD59832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12.png"/><Relationship Id="rId4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317" y="573851"/>
            <a:ext cx="800570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C1B71"/>
                </a:solidFill>
                <a:latin typeface="Arial"/>
                <a:cs typeface="Arial Unicode MS"/>
              </a:rPr>
              <a:t>Examining the effect of social isolation on longevity in </a:t>
            </a:r>
            <a:r>
              <a:rPr lang="en-US" sz="3600" b="1" i="1" dirty="0">
                <a:solidFill>
                  <a:srgbClr val="3C1B71"/>
                </a:solidFill>
                <a:latin typeface="Arial"/>
                <a:cs typeface="Arial Unicode MS"/>
              </a:rPr>
              <a:t>Drosophila melanogaster</a:t>
            </a:r>
          </a:p>
          <a:p>
            <a:endParaRPr lang="en-US" sz="2800" dirty="0">
              <a:solidFill>
                <a:srgbClr val="3C1B71"/>
              </a:solidFill>
              <a:latin typeface="Arial"/>
              <a:cs typeface="Arial Unicode MS"/>
            </a:endParaRPr>
          </a:p>
          <a:p>
            <a:r>
              <a:rPr lang="en-US" sz="2800" dirty="0">
                <a:solidFill>
                  <a:srgbClr val="3C1B71"/>
                </a:solidFill>
                <a:latin typeface="Arial"/>
                <a:cs typeface="Arial Unicode MS"/>
              </a:rPr>
              <a:t>Summer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1826" y="6437964"/>
            <a:ext cx="3189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3B1B70"/>
                </a:solidFill>
                <a:latin typeface="Arial"/>
                <a:cs typeface="Arial"/>
              </a:rPr>
              <a:t>Department of Biology</a:t>
            </a:r>
          </a:p>
        </p:txBody>
      </p:sp>
      <p:pic>
        <p:nvPicPr>
          <p:cNvPr id="1026" name="Picture 2" descr="Advantages of using Drosophila Melanogaster as a Model Organism- Oxford  Instruments">
            <a:extLst>
              <a:ext uri="{FF2B5EF4-FFF2-40B4-BE49-F238E27FC236}">
                <a16:creationId xmlns:a16="http://schemas.microsoft.com/office/drawing/2014/main" id="{3B58EF71-0806-D044-B5A0-FACCA1E4B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193" y="2889686"/>
            <a:ext cx="4284649" cy="237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E822C2-CCD5-5E4B-B07D-C4395AD4F219}"/>
              </a:ext>
            </a:extLst>
          </p:cNvPr>
          <p:cNvSpPr txBox="1"/>
          <p:nvPr/>
        </p:nvSpPr>
        <p:spPr>
          <a:xfrm>
            <a:off x="259317" y="3748238"/>
            <a:ext cx="35214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Shauna Morrell</a:t>
            </a:r>
          </a:p>
          <a:p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Supervisor: Dr. Anne Simon</a:t>
            </a:r>
          </a:p>
        </p:txBody>
      </p:sp>
    </p:spTree>
    <p:extLst>
      <p:ext uri="{BB962C8B-B14F-4D97-AF65-F5344CB8AC3E}">
        <p14:creationId xmlns:p14="http://schemas.microsoft.com/office/powerpoint/2010/main" val="405048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274" y="573851"/>
            <a:ext cx="8005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rgbClr val="3B1B70"/>
                </a:solidFill>
                <a:latin typeface="Arial"/>
                <a:cs typeface="Arial Unicode MS"/>
              </a:rPr>
              <a:t>Results</a:t>
            </a:r>
          </a:p>
          <a:p>
            <a:pPr>
              <a:spcAft>
                <a:spcPts val="1200"/>
              </a:spcAft>
            </a:pPr>
            <a:endParaRPr lang="en-US" sz="2800" dirty="0">
              <a:solidFill>
                <a:srgbClr val="807F83"/>
              </a:solidFill>
              <a:latin typeface="Arial"/>
              <a:cs typeface="Arial"/>
            </a:endParaRPr>
          </a:p>
          <a:p>
            <a:endParaRPr lang="en-US" sz="6000" b="1" dirty="0">
              <a:solidFill>
                <a:srgbClr val="807F83"/>
              </a:solidFill>
              <a:latin typeface="Arial"/>
              <a:cs typeface="Arial Unicode MS"/>
            </a:endParaRPr>
          </a:p>
        </p:txBody>
      </p:sp>
      <p:pic>
        <p:nvPicPr>
          <p:cNvPr id="3074" name="Picture 2" descr="12,097 Work In Progress Sign Stock Photos, Pictures &amp;amp; Royalty-Free Images -  iStock">
            <a:extLst>
              <a:ext uri="{FF2B5EF4-FFF2-40B4-BE49-F238E27FC236}">
                <a16:creationId xmlns:a16="http://schemas.microsoft.com/office/drawing/2014/main" id="{096D81AA-80D8-A742-8605-1DCB8DED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681" y="1988270"/>
            <a:ext cx="4602637" cy="30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5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274" y="445174"/>
            <a:ext cx="8005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rgbClr val="3B1B70"/>
                </a:solidFill>
                <a:latin typeface="Arial"/>
                <a:cs typeface="Arial Unicode MS"/>
              </a:rPr>
              <a:t>Timeline</a:t>
            </a:r>
          </a:p>
          <a:p>
            <a:pPr>
              <a:spcAft>
                <a:spcPts val="1200"/>
              </a:spcAft>
            </a:pPr>
            <a:endParaRPr lang="en-US" sz="2800" dirty="0">
              <a:solidFill>
                <a:srgbClr val="807F83"/>
              </a:solidFill>
              <a:latin typeface="Arial"/>
              <a:cs typeface="Arial"/>
            </a:endParaRPr>
          </a:p>
          <a:p>
            <a:endParaRPr lang="en-US" sz="6000" b="1" dirty="0">
              <a:solidFill>
                <a:srgbClr val="807F83"/>
              </a:solidFill>
              <a:latin typeface="Arial"/>
              <a:cs typeface="Arial Unicode M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20BE43F-C350-884E-AC20-08D9C5B96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661648"/>
              </p:ext>
            </p:extLst>
          </p:nvPr>
        </p:nvGraphicFramePr>
        <p:xfrm>
          <a:off x="890022" y="1175986"/>
          <a:ext cx="7627430" cy="5085861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3813715">
                  <a:extLst>
                    <a:ext uri="{9D8B030D-6E8A-4147-A177-3AD203B41FA5}">
                      <a16:colId xmlns:a16="http://schemas.microsoft.com/office/drawing/2014/main" val="3975810547"/>
                    </a:ext>
                  </a:extLst>
                </a:gridCol>
                <a:gridCol w="3813715">
                  <a:extLst>
                    <a:ext uri="{9D8B030D-6E8A-4147-A177-3AD203B41FA5}">
                      <a16:colId xmlns:a16="http://schemas.microsoft.com/office/drawing/2014/main" val="2432017413"/>
                    </a:ext>
                  </a:extLst>
                </a:gridCol>
              </a:tblGrid>
              <a:tr h="339842">
                <a:tc>
                  <a:txBody>
                    <a:bodyPr/>
                    <a:lstStyle/>
                    <a:p>
                      <a:r>
                        <a:rPr lang="en-US" dirty="0"/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Tasks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191490"/>
                  </a:ext>
                </a:extLst>
              </a:tr>
              <a:tr h="1217767">
                <a:tc>
                  <a:txBody>
                    <a:bodyPr/>
                    <a:lstStyle/>
                    <a:p>
                      <a:r>
                        <a:rPr lang="en-US" sz="1600" dirty="0"/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-Project outline</a:t>
                      </a:r>
                    </a:p>
                    <a:p>
                      <a:r>
                        <a:rPr lang="en-US" sz="1600" dirty="0"/>
                        <a:t>-Assist graduate student projects</a:t>
                      </a:r>
                    </a:p>
                    <a:p>
                      <a:r>
                        <a:rPr lang="en-US" sz="1600" dirty="0"/>
                        <a:t>-Begin Amplifying CS flies</a:t>
                      </a:r>
                    </a:p>
                    <a:p>
                      <a:r>
                        <a:rPr lang="en-US" sz="1600" dirty="0"/>
                        <a:t>-PD sessions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087775"/>
                  </a:ext>
                </a:extLst>
              </a:tr>
              <a:tr h="1217767">
                <a:tc>
                  <a:txBody>
                    <a:bodyPr/>
                    <a:lstStyle/>
                    <a:p>
                      <a:r>
                        <a:rPr lang="en-US" sz="1600" dirty="0"/>
                        <a:t>June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-Begin Amplifying PGS and </a:t>
                      </a:r>
                      <a:r>
                        <a:rPr lang="en-US" sz="1600" i="1" baseline="0" dirty="0"/>
                        <a:t>nlg3</a:t>
                      </a:r>
                      <a:r>
                        <a:rPr lang="en-US" sz="1600" i="1" baseline="30000" dirty="0"/>
                        <a:t>Def1</a:t>
                      </a:r>
                      <a:r>
                        <a:rPr lang="en-US" sz="1600" dirty="0"/>
                        <a:t> mutants</a:t>
                      </a:r>
                    </a:p>
                    <a:p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CanFly</a:t>
                      </a:r>
                      <a:r>
                        <a:rPr lang="en-US" sz="1600" dirty="0"/>
                        <a:t> 2021 Conference</a:t>
                      </a:r>
                    </a:p>
                    <a:p>
                      <a:r>
                        <a:rPr lang="en-US" sz="1600" dirty="0"/>
                        <a:t>-Assist graduate students (Social space)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181744"/>
                  </a:ext>
                </a:extLst>
              </a:tr>
              <a:tr h="1217767">
                <a:tc>
                  <a:txBody>
                    <a:bodyPr/>
                    <a:lstStyle/>
                    <a:p>
                      <a:r>
                        <a:rPr lang="en-US" sz="1600" dirty="0"/>
                        <a:t>July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-Re-amplify PGS and </a:t>
                      </a:r>
                      <a:r>
                        <a:rPr lang="en-US" sz="1600" i="1" dirty="0"/>
                        <a:t>nlg3</a:t>
                      </a:r>
                      <a:r>
                        <a:rPr lang="en-US" sz="1600" i="1" baseline="30000" dirty="0"/>
                        <a:t>Def1</a:t>
                      </a:r>
                      <a:r>
                        <a:rPr lang="en-US" sz="1600" dirty="0"/>
                        <a:t> mutants </a:t>
                      </a:r>
                    </a:p>
                    <a:p>
                      <a:r>
                        <a:rPr lang="en-US" sz="1600" dirty="0"/>
                        <a:t>-Complete the cross and begin transferring flies  </a:t>
                      </a:r>
                    </a:p>
                    <a:p>
                      <a:r>
                        <a:rPr lang="en-US" sz="1600" dirty="0"/>
                        <a:t>-PD sessions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180409"/>
                  </a:ext>
                </a:extLst>
              </a:tr>
              <a:tr h="764645">
                <a:tc>
                  <a:txBody>
                    <a:bodyPr/>
                    <a:lstStyle/>
                    <a:p>
                      <a:r>
                        <a:rPr lang="en-US" sz="1600" dirty="0"/>
                        <a:t>August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-Continue transferring flies; record final scores </a:t>
                      </a:r>
                    </a:p>
                    <a:p>
                      <a:r>
                        <a:rPr lang="en-US" sz="1600" dirty="0"/>
                        <a:t>-USRI presentation</a:t>
                      </a:r>
                    </a:p>
                    <a:p>
                      <a:r>
                        <a:rPr lang="en-US" sz="1600" dirty="0"/>
                        <a:t>-Final PD sessions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604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726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274" y="573851"/>
            <a:ext cx="8005704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rgbClr val="3B1B70"/>
                </a:solidFill>
                <a:latin typeface="Arial"/>
                <a:cs typeface="Arial Unicode MS"/>
              </a:rPr>
              <a:t>Conclusion</a:t>
            </a:r>
          </a:p>
          <a:p>
            <a:pPr>
              <a:spcAft>
                <a:spcPts val="1200"/>
              </a:spcAft>
            </a:pPr>
            <a:endParaRPr lang="en-US" sz="2800" dirty="0">
              <a:solidFill>
                <a:srgbClr val="807F83"/>
              </a:solidFill>
              <a:latin typeface="Arial"/>
              <a:cs typeface="Arial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Gained first-hand experience planning and executing a research project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Worked with graduate students to assist in their projects and broaden my knowledge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Attended a national conference to learn more about current research initiatives from experts within the field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Improved confidence working individually in a lab setting and performing new lab techniques</a:t>
            </a:r>
          </a:p>
          <a:p>
            <a:pPr>
              <a:spcAft>
                <a:spcPts val="1200"/>
              </a:spcAft>
            </a:pPr>
            <a:endParaRPr lang="en-US" sz="2400" dirty="0">
              <a:solidFill>
                <a:srgbClr val="807F83"/>
              </a:solidFill>
              <a:latin typeface="Arial"/>
              <a:cs typeface="Arial"/>
            </a:endParaRPr>
          </a:p>
          <a:p>
            <a:endParaRPr lang="en-US" sz="6000" b="1" dirty="0">
              <a:solidFill>
                <a:srgbClr val="807F83"/>
              </a:solidFill>
              <a:latin typeface="Arial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93544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274" y="573851"/>
            <a:ext cx="8005704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rgbClr val="3B1B70"/>
                </a:solidFill>
                <a:latin typeface="Arial"/>
                <a:cs typeface="Arial Unicode MS"/>
              </a:rPr>
              <a:t>Future Work</a:t>
            </a:r>
          </a:p>
          <a:p>
            <a:pPr>
              <a:spcAft>
                <a:spcPts val="1200"/>
              </a:spcAft>
            </a:pPr>
            <a:endParaRPr lang="en-US" sz="2800" dirty="0">
              <a:latin typeface="Arial"/>
              <a:cs typeface="Arial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Complete longevity by recording the final scores over the coming weeks 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Address the hypothesis: Is isolation a factor that causes variation in lifespan?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4999E: September 2021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Examine the effect of isolation on social space of CS, PGS and </a:t>
            </a:r>
            <a:r>
              <a:rPr lang="en-US" sz="2400" i="1" dirty="0">
                <a:latin typeface="Arial"/>
                <a:cs typeface="Arial"/>
              </a:rPr>
              <a:t>nlg3</a:t>
            </a:r>
            <a:r>
              <a:rPr lang="en-US" sz="2400" i="1" baseline="30000" dirty="0">
                <a:latin typeface="Arial"/>
                <a:cs typeface="Arial"/>
              </a:rPr>
              <a:t>Def1</a:t>
            </a:r>
            <a:r>
              <a:rPr lang="en-US" sz="2400" dirty="0">
                <a:latin typeface="Arial"/>
                <a:cs typeface="Arial"/>
              </a:rPr>
              <a:t> Drosophila melanogaster 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Arial"/>
              <a:cs typeface="Arial"/>
            </a:endParaRPr>
          </a:p>
          <a:p>
            <a:endParaRPr lang="en-US" sz="6000" b="1" dirty="0">
              <a:solidFill>
                <a:srgbClr val="807F83"/>
              </a:solidFill>
              <a:latin typeface="Arial"/>
              <a:cs typeface="Arial Unicode MS"/>
            </a:endParaRPr>
          </a:p>
        </p:txBody>
      </p:sp>
      <p:pic>
        <p:nvPicPr>
          <p:cNvPr id="9220" name="Picture 4" descr="To Be Continued Arrow Transparent JoJo&amp;#39;s Bizarre Adventure Right-Facing |  Yes - Roundabout / To Be Continued | Know Your Meme">
            <a:extLst>
              <a:ext uri="{FF2B5EF4-FFF2-40B4-BE49-F238E27FC236}">
                <a16:creationId xmlns:a16="http://schemas.microsoft.com/office/drawing/2014/main" id="{1623E0FB-405D-334C-942B-1288A944E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748" y="5114847"/>
            <a:ext cx="4156504" cy="94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6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317" y="573851"/>
            <a:ext cx="8005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B1B70"/>
                </a:solidFill>
                <a:latin typeface="Arial"/>
                <a:cs typeface="Arial Unicode MS"/>
              </a:rPr>
              <a:t>Acknowledgements</a:t>
            </a:r>
            <a:r>
              <a:rPr lang="en-US" sz="5000" b="1" dirty="0">
                <a:solidFill>
                  <a:srgbClr val="3B1B70"/>
                </a:solidFill>
                <a:latin typeface="Arial"/>
                <a:cs typeface="Arial Unicode MS"/>
              </a:rPr>
              <a:t> </a:t>
            </a:r>
          </a:p>
          <a:p>
            <a:endParaRPr lang="en-US" sz="5000" b="1" dirty="0">
              <a:solidFill>
                <a:srgbClr val="3B1B70"/>
              </a:solidFill>
              <a:latin typeface="Arial"/>
              <a:cs typeface="Arial Unicode MS"/>
            </a:endParaRPr>
          </a:p>
          <a:p>
            <a:pPr marL="685800" indent="-685800">
              <a:buFont typeface="Arial"/>
              <a:buChar char="•"/>
            </a:pPr>
            <a:endParaRPr lang="en-US" sz="2800" dirty="0">
              <a:solidFill>
                <a:srgbClr val="807F83"/>
              </a:solidFill>
              <a:latin typeface="Arial"/>
              <a:cs typeface="Arial"/>
            </a:endParaRPr>
          </a:p>
          <a:p>
            <a:pPr marL="685800" indent="-685800">
              <a:buFont typeface="Arial"/>
              <a:buChar char="•"/>
            </a:pPr>
            <a:endParaRPr lang="en-US" sz="2800" dirty="0">
              <a:solidFill>
                <a:srgbClr val="807F83"/>
              </a:solidFill>
              <a:latin typeface="Arial"/>
              <a:cs typeface="Arial"/>
            </a:endParaRPr>
          </a:p>
          <a:p>
            <a:endParaRPr lang="en-US" sz="6000" b="1" dirty="0">
              <a:solidFill>
                <a:srgbClr val="807F83"/>
              </a:solidFill>
              <a:latin typeface="Arial"/>
              <a:cs typeface="Arial Unicode MS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3A5AE6F-E107-3E4E-84DA-9B336E88A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16" y="1841572"/>
            <a:ext cx="3566668" cy="3862441"/>
          </a:xfrm>
          <a:prstGeom prst="rect">
            <a:avLst/>
          </a:prstGeom>
        </p:spPr>
      </p:pic>
      <p:pic>
        <p:nvPicPr>
          <p:cNvPr id="1026" name="Picture 2" descr="Department of Biology Western University Biology Graduate Program Handbook">
            <a:extLst>
              <a:ext uri="{FF2B5EF4-FFF2-40B4-BE49-F238E27FC236}">
                <a16:creationId xmlns:a16="http://schemas.microsoft.com/office/drawing/2014/main" id="{9BA5DDAD-CBFA-7B44-930D-C4032A4FF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822" y="1882603"/>
            <a:ext cx="1588792" cy="127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in - Research Ethics Applications">
            <a:extLst>
              <a:ext uri="{FF2B5EF4-FFF2-40B4-BE49-F238E27FC236}">
                <a16:creationId xmlns:a16="http://schemas.microsoft.com/office/drawing/2014/main" id="{8CB1FB16-55E4-4B46-8F07-A706C8A5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212" y="4691173"/>
            <a:ext cx="3059381" cy="93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Crew - Ragogna Group - Western University">
            <a:extLst>
              <a:ext uri="{FF2B5EF4-FFF2-40B4-BE49-F238E27FC236}">
                <a16:creationId xmlns:a16="http://schemas.microsoft.com/office/drawing/2014/main" id="{379A4995-E86C-8347-9EF3-BE118F4AA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602" y="2851573"/>
            <a:ext cx="1842438" cy="18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504AB7-9DC7-C54E-B1AD-BF9EA6BF552A}"/>
              </a:ext>
            </a:extLst>
          </p:cNvPr>
          <p:cNvSpPr txBox="1"/>
          <p:nvPr/>
        </p:nvSpPr>
        <p:spPr>
          <a:xfrm>
            <a:off x="1606062" y="5791200"/>
            <a:ext cx="179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Simon Lab</a:t>
            </a:r>
          </a:p>
        </p:txBody>
      </p:sp>
    </p:spTree>
    <p:extLst>
      <p:ext uri="{BB962C8B-B14F-4D97-AF65-F5344CB8AC3E}">
        <p14:creationId xmlns:p14="http://schemas.microsoft.com/office/powerpoint/2010/main" val="41661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215" y="327666"/>
            <a:ext cx="80057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3C1B71"/>
                </a:solidFill>
                <a:latin typeface="Arial"/>
                <a:cs typeface="Arial Unicode MS"/>
              </a:rPr>
              <a:t>Drosophila melanogaster </a:t>
            </a:r>
            <a:r>
              <a:rPr lang="en-US" sz="3600" b="1" dirty="0">
                <a:solidFill>
                  <a:srgbClr val="3C1B71"/>
                </a:solidFill>
                <a:latin typeface="Arial"/>
                <a:cs typeface="Arial Unicode MS"/>
              </a:rPr>
              <a:t>as a Model System</a:t>
            </a:r>
          </a:p>
          <a:p>
            <a:endParaRPr lang="en-US" sz="2800" b="1" dirty="0">
              <a:solidFill>
                <a:srgbClr val="000000"/>
              </a:solidFill>
              <a:latin typeface="Arial"/>
              <a:cs typeface="Arial Unicode MS"/>
            </a:endParaRPr>
          </a:p>
        </p:txBody>
      </p:sp>
      <p:pic>
        <p:nvPicPr>
          <p:cNvPr id="5124" name="Picture 4" descr="Image">
            <a:extLst>
              <a:ext uri="{FF2B5EF4-FFF2-40B4-BE49-F238E27FC236}">
                <a16:creationId xmlns:a16="http://schemas.microsoft.com/office/drawing/2014/main" id="{30DE1C71-43AE-D84F-9089-6781B7A3D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41" y="1767006"/>
            <a:ext cx="3811044" cy="332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FD3A7C-ED14-FA42-9F2F-43EE4F807A46}"/>
              </a:ext>
            </a:extLst>
          </p:cNvPr>
          <p:cNvSpPr txBox="1"/>
          <p:nvPr/>
        </p:nvSpPr>
        <p:spPr>
          <a:xfrm>
            <a:off x="315215" y="1995179"/>
            <a:ext cx="52554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 Unicode MS"/>
              </a:rPr>
              <a:t>Short generation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rial"/>
              <a:cs typeface="Arial Unicode M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 Unicode MS"/>
              </a:rPr>
              <a:t>Small and easily maintained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rial"/>
              <a:cs typeface="Arial Unicode M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 Unicode MS"/>
              </a:rPr>
              <a:t>Genome sequenced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rial"/>
              <a:cs typeface="Arial Unicode M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 Unicode MS"/>
              </a:rPr>
              <a:t>Many conserved behaviours among species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D46640-6C3C-EC46-9260-1CC92DB38DCB}"/>
              </a:ext>
            </a:extLst>
          </p:cNvPr>
          <p:cNvSpPr txBox="1"/>
          <p:nvPr/>
        </p:nvSpPr>
        <p:spPr>
          <a:xfrm>
            <a:off x="5570627" y="5180666"/>
            <a:ext cx="3446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twitter.com</a:t>
            </a:r>
            <a:r>
              <a:rPr lang="en-US" sz="1200" dirty="0"/>
              <a:t>/</a:t>
            </a:r>
            <a:r>
              <a:rPr lang="en-US" sz="1200" dirty="0" err="1"/>
              <a:t>DaniedmundsDani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644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492" y="573851"/>
            <a:ext cx="800570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C1B71"/>
                </a:solidFill>
                <a:latin typeface="Arial"/>
                <a:cs typeface="Arial Unicode MS"/>
              </a:rPr>
              <a:t>Social Isolation</a:t>
            </a:r>
          </a:p>
          <a:p>
            <a:endParaRPr lang="en-US" sz="3600" b="1" dirty="0">
              <a:solidFill>
                <a:srgbClr val="3C1B71"/>
              </a:solidFill>
              <a:latin typeface="Arial"/>
              <a:cs typeface="Arial Unicode M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 Unicode MS"/>
              </a:rPr>
              <a:t>Can alter behaviour and induce physiological changes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>
              <a:latin typeface="Arial"/>
              <a:cs typeface="Arial Unicode M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 Unicode MS"/>
              </a:rPr>
              <a:t>Has been shown to increase the </a:t>
            </a:r>
            <a:r>
              <a:rPr lang="en-US" sz="2400" i="1" dirty="0">
                <a:latin typeface="Arial"/>
                <a:cs typeface="Arial Unicode MS"/>
              </a:rPr>
              <a:t>nlg3</a:t>
            </a:r>
            <a:r>
              <a:rPr lang="en-US" sz="2400" dirty="0">
                <a:latin typeface="Arial"/>
                <a:cs typeface="Arial Unicode MS"/>
              </a:rPr>
              <a:t> transcript abundance</a:t>
            </a:r>
            <a:r>
              <a:rPr lang="en-US" sz="2400" baseline="30000" dirty="0">
                <a:latin typeface="Arial"/>
                <a:cs typeface="Arial Unicode MS"/>
              </a:rPr>
              <a:t>1</a:t>
            </a:r>
            <a:endParaRPr lang="en-US" sz="2400" dirty="0">
              <a:latin typeface="Arial"/>
              <a:cs typeface="Arial Unicode MS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 Unicode MS"/>
              </a:rPr>
              <a:t>Increased social spacing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/>
              <a:cs typeface="Arial Unicode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 Unicode MS"/>
              </a:rPr>
              <a:t>Does this affect longevity?</a:t>
            </a:r>
          </a:p>
          <a:p>
            <a:endParaRPr lang="en-US" sz="2800" b="1" dirty="0">
              <a:solidFill>
                <a:srgbClr val="000000"/>
              </a:solidFill>
              <a:latin typeface="Arial"/>
              <a:cs typeface="Arial Unicode MS"/>
            </a:endParaRPr>
          </a:p>
        </p:txBody>
      </p:sp>
      <p:pic>
        <p:nvPicPr>
          <p:cNvPr id="7170" name="Picture 2" descr="Social Isolation and Hearing Loss During Covid19 – ClearSounds">
            <a:extLst>
              <a:ext uri="{FF2B5EF4-FFF2-40B4-BE49-F238E27FC236}">
                <a16:creationId xmlns:a16="http://schemas.microsoft.com/office/drawing/2014/main" id="{4E6FE155-1555-D34E-8135-20918A207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39" y="3552093"/>
            <a:ext cx="3337169" cy="250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4B443E-D8BF-8D40-A0E1-9F00F7E3AAC8}"/>
              </a:ext>
            </a:extLst>
          </p:cNvPr>
          <p:cNvSpPr txBox="1"/>
          <p:nvPr/>
        </p:nvSpPr>
        <p:spPr>
          <a:xfrm>
            <a:off x="4306344" y="6379371"/>
            <a:ext cx="3958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1. Yost </a:t>
            </a:r>
            <a:r>
              <a:rPr lang="en-US" sz="1400" i="1" dirty="0">
                <a:solidFill>
                  <a:schemeClr val="bg1"/>
                </a:solidFill>
              </a:rPr>
              <a:t>et al., </a:t>
            </a:r>
            <a:r>
              <a:rPr lang="en-US" sz="1400" dirty="0">
                <a:solidFill>
                  <a:schemeClr val="bg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87581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492" y="573851"/>
            <a:ext cx="800570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3C1B71"/>
                </a:solidFill>
                <a:latin typeface="Arial"/>
                <a:cs typeface="Arial Unicode MS"/>
              </a:rPr>
              <a:t>Neuroligin-3</a:t>
            </a:r>
            <a:r>
              <a:rPr lang="en-US" sz="3600" b="1" dirty="0">
                <a:solidFill>
                  <a:srgbClr val="3C1B71"/>
                </a:solidFill>
                <a:latin typeface="Arial"/>
                <a:cs typeface="Arial Unicode MS"/>
              </a:rPr>
              <a:t> (</a:t>
            </a:r>
            <a:r>
              <a:rPr lang="en-US" sz="3600" b="1" i="1" dirty="0">
                <a:solidFill>
                  <a:srgbClr val="3C1B71"/>
                </a:solidFill>
                <a:latin typeface="Arial"/>
                <a:cs typeface="Arial Unicode MS"/>
              </a:rPr>
              <a:t>nlg3</a:t>
            </a:r>
            <a:r>
              <a:rPr lang="en-US" sz="3600" b="1" dirty="0">
                <a:solidFill>
                  <a:srgbClr val="3C1B71"/>
                </a:solidFill>
                <a:latin typeface="Arial"/>
                <a:cs typeface="Arial Unicode MS"/>
              </a:rPr>
              <a:t>)</a:t>
            </a:r>
          </a:p>
          <a:p>
            <a:endParaRPr lang="en-US" sz="3600" b="1" dirty="0">
              <a:solidFill>
                <a:srgbClr val="3C1B71"/>
              </a:solidFill>
              <a:latin typeface="Arial"/>
              <a:cs typeface="Arial Unicode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Arial"/>
                <a:cs typeface="Arial Unicode MS"/>
              </a:rPr>
              <a:t>Neuroligin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 Unicode MS"/>
              </a:rPr>
              <a:t> genes encode post-synaptic cell adhesion proteins required for synapse</a:t>
            </a:r>
          </a:p>
          <a:p>
            <a:endParaRPr lang="en-US" sz="2400" dirty="0">
              <a:solidFill>
                <a:srgbClr val="000000"/>
              </a:solidFill>
              <a:latin typeface="Arial"/>
              <a:cs typeface="Arial Unicode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Arial"/>
                <a:cs typeface="Arial Unicode MS"/>
              </a:rPr>
              <a:t>nlg3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 Unicode MS"/>
              </a:rPr>
              <a:t>is important in social space and acts in a sex-specific manner</a:t>
            </a:r>
            <a:r>
              <a:rPr lang="en-US" sz="2400" baseline="30000" dirty="0">
                <a:solidFill>
                  <a:srgbClr val="000000"/>
                </a:solidFill>
                <a:latin typeface="Arial"/>
                <a:cs typeface="Arial Unicode MS"/>
              </a:rPr>
              <a:t>1</a:t>
            </a:r>
            <a:endParaRPr lang="en-US" sz="2400" dirty="0">
              <a:solidFill>
                <a:srgbClr val="000000"/>
              </a:solidFill>
              <a:latin typeface="Arial"/>
              <a:cs typeface="Arial Unicode M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 Unicode MS"/>
              </a:rPr>
              <a:t>↑ social space in males (</a:t>
            </a:r>
            <a:r>
              <a:rPr lang="en-US" sz="2400" i="1" dirty="0">
                <a:solidFill>
                  <a:srgbClr val="000000"/>
                </a:solidFill>
                <a:latin typeface="Arial"/>
                <a:cs typeface="Arial Unicode MS"/>
              </a:rPr>
              <a:t>nlg3</a:t>
            </a:r>
            <a:r>
              <a:rPr lang="en-US" sz="2400" i="1" baseline="30000" dirty="0">
                <a:solidFill>
                  <a:srgbClr val="000000"/>
                </a:solidFill>
                <a:latin typeface="Arial"/>
                <a:cs typeface="Arial Unicode MS"/>
              </a:rPr>
              <a:t>Def1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 Unicode MS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 Unicode MS"/>
              </a:rPr>
              <a:t>↑ social space in females with age (</a:t>
            </a:r>
            <a:r>
              <a:rPr lang="en-US" sz="2400" i="1" dirty="0">
                <a:solidFill>
                  <a:srgbClr val="000000"/>
                </a:solidFill>
                <a:latin typeface="Arial"/>
                <a:cs typeface="Arial Unicode MS"/>
              </a:rPr>
              <a:t>nlg3</a:t>
            </a:r>
            <a:r>
              <a:rPr lang="en-US" sz="2400" i="1" baseline="30000" dirty="0">
                <a:solidFill>
                  <a:srgbClr val="000000"/>
                </a:solidFill>
                <a:latin typeface="Arial"/>
                <a:cs typeface="Arial Unicode MS"/>
              </a:rPr>
              <a:t>Def1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 Unicode MS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 Unicode MS"/>
            </a:endParaRPr>
          </a:p>
          <a:p>
            <a:endParaRPr lang="en-US" sz="2800" b="1" dirty="0">
              <a:solidFill>
                <a:srgbClr val="000000"/>
              </a:solidFill>
              <a:latin typeface="Arial"/>
              <a:cs typeface="Arial Unicode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B7B4BF-561A-D248-977B-1791E2BE754B}"/>
              </a:ext>
            </a:extLst>
          </p:cNvPr>
          <p:cNvSpPr txBox="1"/>
          <p:nvPr/>
        </p:nvSpPr>
        <p:spPr>
          <a:xfrm>
            <a:off x="4306344" y="6390522"/>
            <a:ext cx="3958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1. Yost </a:t>
            </a:r>
            <a:r>
              <a:rPr lang="en-US" sz="1400" i="1" dirty="0">
                <a:solidFill>
                  <a:schemeClr val="bg1"/>
                </a:solidFill>
              </a:rPr>
              <a:t>et al., </a:t>
            </a:r>
            <a:r>
              <a:rPr lang="en-US" sz="1400" dirty="0">
                <a:solidFill>
                  <a:schemeClr val="bg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738886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492" y="573851"/>
            <a:ext cx="80057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C1B71"/>
                </a:solidFill>
                <a:latin typeface="Arial"/>
                <a:cs typeface="Arial Unicode MS"/>
              </a:rPr>
              <a:t>PGS (</a:t>
            </a:r>
            <a:r>
              <a:rPr lang="en-US" sz="3600" b="1" i="1" dirty="0">
                <a:solidFill>
                  <a:srgbClr val="3C1B71"/>
                </a:solidFill>
                <a:latin typeface="Arial"/>
                <a:cs typeface="Arial Unicode MS"/>
              </a:rPr>
              <a:t>nlg3</a:t>
            </a:r>
            <a:r>
              <a:rPr lang="en-US" sz="3600" b="1" i="1" baseline="30000" dirty="0">
                <a:solidFill>
                  <a:srgbClr val="3C1B71"/>
                </a:solidFill>
                <a:latin typeface="Arial"/>
                <a:cs typeface="Arial Unicode MS"/>
              </a:rPr>
              <a:t>GS32</a:t>
            </a:r>
            <a:r>
              <a:rPr lang="en-US" sz="3600" b="1" dirty="0">
                <a:solidFill>
                  <a:srgbClr val="3C1B71"/>
                </a:solidFill>
                <a:latin typeface="Arial"/>
                <a:cs typeface="Arial Unicode MS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/>
              <a:cs typeface="Arial Unicode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 Unicode MS"/>
              </a:rPr>
              <a:t>A </a:t>
            </a:r>
            <a:r>
              <a:rPr lang="en-US" sz="2400" i="1" dirty="0">
                <a:solidFill>
                  <a:srgbClr val="000000"/>
                </a:solidFill>
                <a:latin typeface="Arial"/>
                <a:cs typeface="Arial Unicode MS"/>
              </a:rPr>
              <a:t>nlg3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 Unicode MS"/>
              </a:rPr>
              <a:t> mutant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 Unicode MS"/>
              </a:rPr>
              <a:t>Insertion to the </a:t>
            </a:r>
            <a:r>
              <a:rPr lang="en-US" sz="2400" i="1" dirty="0">
                <a:solidFill>
                  <a:srgbClr val="000000"/>
                </a:solidFill>
                <a:latin typeface="Arial"/>
                <a:cs typeface="Arial Unicode MS"/>
              </a:rPr>
              <a:t>nlg3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 Unicode MS"/>
              </a:rPr>
              <a:t> regulatory region (promoter)</a:t>
            </a:r>
          </a:p>
          <a:p>
            <a:endParaRPr lang="en-US" sz="2400" dirty="0">
              <a:solidFill>
                <a:srgbClr val="000000"/>
              </a:solidFill>
              <a:latin typeface="Arial"/>
              <a:cs typeface="Arial Unicode M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 Unicode MS"/>
              </a:rPr>
              <a:t>Effects on </a:t>
            </a:r>
            <a:r>
              <a:rPr lang="en-US" sz="2400" i="1" dirty="0">
                <a:solidFill>
                  <a:srgbClr val="000000"/>
                </a:solidFill>
                <a:latin typeface="Arial"/>
                <a:cs typeface="Arial Unicode MS"/>
              </a:rPr>
              <a:t>nlg3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 Unicode MS"/>
              </a:rPr>
              <a:t> not clear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 Unicode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 Unicode MS"/>
            </a:endParaRPr>
          </a:p>
          <a:p>
            <a:endParaRPr lang="en-US" sz="2800" b="1" dirty="0">
              <a:solidFill>
                <a:srgbClr val="000000"/>
              </a:solidFill>
              <a:latin typeface="Arial"/>
              <a:cs typeface="Arial Unicode MS"/>
            </a:endParaRP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F5AC40A6-85E4-384D-8C00-5262C1BA8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04" y="3429000"/>
            <a:ext cx="7718114" cy="197240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90E0B88-750D-3C44-A992-C4A3860184F8}"/>
                  </a:ext>
                </a:extLst>
              </p14:cNvPr>
              <p14:cNvContentPartPr/>
              <p14:nvPr/>
            </p14:nvContentPartPr>
            <p14:xfrm>
              <a:off x="4912874" y="308788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90E0B88-750D-3C44-A992-C4A3860184F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77234" y="273148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0B20858-B012-3B42-82EC-9F7BD41F63C6}"/>
                  </a:ext>
                </a:extLst>
              </p14:cNvPr>
              <p14:cNvContentPartPr/>
              <p14:nvPr/>
            </p14:nvContentPartPr>
            <p14:xfrm>
              <a:off x="1032074" y="3599548"/>
              <a:ext cx="435600" cy="2286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0B20858-B012-3B42-82EC-9F7BD41F63C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6434" y="3563908"/>
                <a:ext cx="50724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35FE4D7-6ABC-D247-809C-9633580B0EA8}"/>
                  </a:ext>
                </a:extLst>
              </p14:cNvPr>
              <p14:cNvContentPartPr/>
              <p14:nvPr/>
            </p14:nvContentPartPr>
            <p14:xfrm>
              <a:off x="6142994" y="2616388"/>
              <a:ext cx="888480" cy="8449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35FE4D7-6ABC-D247-809C-9633580B0EA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81434" y="2554828"/>
                <a:ext cx="1011600" cy="9680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1FEDE80F-843D-B247-9E7B-D5DF030B4331}"/>
              </a:ext>
            </a:extLst>
          </p:cNvPr>
          <p:cNvSpPr/>
          <p:nvPr/>
        </p:nvSpPr>
        <p:spPr>
          <a:xfrm>
            <a:off x="1467674" y="4163877"/>
            <a:ext cx="443188" cy="410308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676128-29A0-0940-B6CD-CF88A39DFEB0}"/>
              </a:ext>
            </a:extLst>
          </p:cNvPr>
          <p:cNvCxnSpPr>
            <a:cxnSpLocks/>
          </p:cNvCxnSpPr>
          <p:nvPr/>
        </p:nvCxnSpPr>
        <p:spPr>
          <a:xfrm flipH="1">
            <a:off x="1910862" y="3326636"/>
            <a:ext cx="550984" cy="774424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239DB94-C952-6248-A510-0C9F04765E1E}"/>
                  </a:ext>
                </a:extLst>
              </p14:cNvPr>
              <p14:cNvContentPartPr/>
              <p14:nvPr/>
            </p14:nvContentPartPr>
            <p14:xfrm>
              <a:off x="4398794" y="4321708"/>
              <a:ext cx="1020240" cy="1839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239DB94-C952-6248-A510-0C9F04765E1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62794" y="4286068"/>
                <a:ext cx="1091880" cy="2556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DCB7A50-EB3D-F542-AFE1-E6FB28F9B0FA}"/>
              </a:ext>
            </a:extLst>
          </p:cNvPr>
          <p:cNvSpPr txBox="1"/>
          <p:nvPr/>
        </p:nvSpPr>
        <p:spPr>
          <a:xfrm>
            <a:off x="5932848" y="5725277"/>
            <a:ext cx="30215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Modified from the original image: Yost </a:t>
            </a:r>
            <a:r>
              <a:rPr lang="en-US" sz="1100" i="1" dirty="0"/>
              <a:t>et al. </a:t>
            </a:r>
            <a:r>
              <a:rPr lang="en-US" sz="11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83429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492" y="573851"/>
            <a:ext cx="8005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C1B71"/>
                </a:solidFill>
                <a:latin typeface="Arial"/>
                <a:cs typeface="Arial Unicode MS"/>
              </a:rPr>
              <a:t>Autism-Associated Nlg3 Protein </a:t>
            </a:r>
            <a:endParaRPr lang="en-US" dirty="0">
              <a:solidFill>
                <a:srgbClr val="000000"/>
              </a:solidFill>
              <a:latin typeface="Arial"/>
              <a:cs typeface="Arial Unicode MS"/>
            </a:endParaRPr>
          </a:p>
          <a:p>
            <a:endParaRPr lang="en-US" sz="2800" b="1" dirty="0">
              <a:solidFill>
                <a:srgbClr val="000000"/>
              </a:solidFill>
              <a:latin typeface="Arial"/>
              <a:cs typeface="Arial Unicode MS"/>
            </a:endParaRP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5F6775B2-F663-D14C-A7AA-8EFE535D9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34" y="1367247"/>
            <a:ext cx="2647097" cy="4123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ECC9E2-7EA2-4E47-9E3B-77C54865A97C}"/>
              </a:ext>
            </a:extLst>
          </p:cNvPr>
          <p:cNvSpPr txBox="1"/>
          <p:nvPr/>
        </p:nvSpPr>
        <p:spPr>
          <a:xfrm>
            <a:off x="3218659" y="1604163"/>
            <a:ext cx="518411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Ageing does not affect Nlg3 abundance in CS males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Nlg3 abundance in PGS flies </a:t>
            </a:r>
            <a:r>
              <a:rPr lang="en-US" sz="2400" i="1" dirty="0"/>
              <a:t>decreased</a:t>
            </a:r>
            <a:r>
              <a:rPr lang="en-US" sz="2400" dirty="0"/>
              <a:t> as flies aged</a:t>
            </a:r>
            <a:r>
              <a:rPr lang="en-US" sz="2400" baseline="30000" dirty="0"/>
              <a:t>1</a:t>
            </a:r>
            <a:endParaRPr lang="en-US" sz="2400" dirty="0"/>
          </a:p>
          <a:p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CS and PGS females, age did not affect Nlg3 abundance</a:t>
            </a:r>
            <a:r>
              <a:rPr lang="en-US" sz="2400" baseline="30000" dirty="0"/>
              <a:t>1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Will isolation affect the amount of Nlg3 protein produced?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CDD84-7CF6-6642-AD25-B17AA7961B09}"/>
              </a:ext>
            </a:extLst>
          </p:cNvPr>
          <p:cNvSpPr txBox="1"/>
          <p:nvPr/>
        </p:nvSpPr>
        <p:spPr>
          <a:xfrm>
            <a:off x="1089400" y="5685692"/>
            <a:ext cx="1946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Yost </a:t>
            </a:r>
            <a:r>
              <a:rPr lang="en-US" sz="1400" i="1" dirty="0"/>
              <a:t>et al</a:t>
            </a:r>
            <a:r>
              <a:rPr lang="en-US" sz="1400" dirty="0"/>
              <a:t>., 2020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AD88C7A-1D73-B946-9E57-D6917C37BC33}"/>
                  </a:ext>
                </a:extLst>
              </p14:cNvPr>
              <p14:cNvContentPartPr/>
              <p14:nvPr/>
            </p14:nvContentPartPr>
            <p14:xfrm>
              <a:off x="740114" y="1677148"/>
              <a:ext cx="93240" cy="59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AD88C7A-1D73-B946-9E57-D6917C37BC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4474" y="1641508"/>
                <a:ext cx="16488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CF4778-6253-C044-9AE5-6697F27A082A}"/>
                  </a:ext>
                </a:extLst>
              </p14:cNvPr>
              <p14:cNvContentPartPr/>
              <p14:nvPr/>
            </p14:nvContentPartPr>
            <p14:xfrm>
              <a:off x="742634" y="3540148"/>
              <a:ext cx="79920" cy="622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CF4778-6253-C044-9AE5-6697F27A08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6994" y="3504508"/>
                <a:ext cx="151560" cy="13392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0F4A841-9EFD-CC4C-A66B-C041D59A0A8B}"/>
              </a:ext>
            </a:extLst>
          </p:cNvPr>
          <p:cNvSpPr txBox="1"/>
          <p:nvPr/>
        </p:nvSpPr>
        <p:spPr>
          <a:xfrm>
            <a:off x="4572000" y="6412824"/>
            <a:ext cx="3958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1. Yost </a:t>
            </a:r>
            <a:r>
              <a:rPr lang="en-US" sz="1400" i="1" dirty="0">
                <a:solidFill>
                  <a:schemeClr val="bg1"/>
                </a:solidFill>
              </a:rPr>
              <a:t>et al., </a:t>
            </a:r>
            <a:r>
              <a:rPr lang="en-US" sz="1400" dirty="0">
                <a:solidFill>
                  <a:schemeClr val="bg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199357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274" y="573851"/>
            <a:ext cx="808683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rgbClr val="3B1B70"/>
                </a:solidFill>
                <a:latin typeface="Arial"/>
                <a:cs typeface="Arial Unicode MS"/>
              </a:rPr>
              <a:t>Hypothesis</a:t>
            </a:r>
            <a:r>
              <a:rPr lang="en-US" sz="5000" b="1" dirty="0">
                <a:solidFill>
                  <a:srgbClr val="3B1B70"/>
                </a:solidFill>
                <a:latin typeface="Arial"/>
                <a:cs typeface="Arial Unicode MS"/>
              </a:rPr>
              <a:t> </a:t>
            </a:r>
          </a:p>
          <a:p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Social isolation will affect the expression of </a:t>
            </a:r>
            <a:r>
              <a:rPr lang="en-US" sz="2400" i="1" dirty="0">
                <a:latin typeface="Arial"/>
                <a:cs typeface="Arial"/>
              </a:rPr>
              <a:t>nlg3</a:t>
            </a:r>
            <a:r>
              <a:rPr lang="en-US" sz="2400" dirty="0">
                <a:latin typeface="Arial"/>
                <a:cs typeface="Arial"/>
              </a:rPr>
              <a:t> and will therefore alter the amount of protein that is produced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Changes in </a:t>
            </a:r>
            <a:r>
              <a:rPr lang="en-US" sz="2400" i="1" dirty="0">
                <a:latin typeface="Arial"/>
                <a:cs typeface="Arial"/>
              </a:rPr>
              <a:t>nlg3</a:t>
            </a:r>
            <a:r>
              <a:rPr lang="en-US" sz="2400" dirty="0">
                <a:latin typeface="Arial"/>
                <a:cs typeface="Arial"/>
              </a:rPr>
              <a:t> expression will affect the lifespan of CS, PGS and </a:t>
            </a:r>
            <a:r>
              <a:rPr lang="en-US" sz="2400" i="1" dirty="0">
                <a:latin typeface="Arial"/>
                <a:cs typeface="Arial"/>
              </a:rPr>
              <a:t>nlg3</a:t>
            </a:r>
            <a:r>
              <a:rPr lang="en-US" sz="2400" i="1" baseline="30000" dirty="0">
                <a:latin typeface="Arial"/>
                <a:cs typeface="Arial"/>
              </a:rPr>
              <a:t>Def1</a:t>
            </a:r>
            <a:r>
              <a:rPr lang="en-US" sz="2400" dirty="0">
                <a:latin typeface="Arial"/>
                <a:cs typeface="Arial"/>
              </a:rPr>
              <a:t> mutants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807F83"/>
              </a:solidFill>
              <a:latin typeface="Arial"/>
              <a:cs typeface="Arial"/>
            </a:endParaRPr>
          </a:p>
          <a:p>
            <a:endParaRPr lang="en-US" sz="2800" dirty="0">
              <a:solidFill>
                <a:srgbClr val="807F83"/>
              </a:solidFill>
              <a:latin typeface="Arial"/>
              <a:cs typeface="Arial"/>
            </a:endParaRPr>
          </a:p>
          <a:p>
            <a:endParaRPr lang="en-US" sz="6000" b="1" dirty="0">
              <a:solidFill>
                <a:srgbClr val="807F83"/>
              </a:solidFill>
              <a:latin typeface="Arial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33443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274" y="573851"/>
            <a:ext cx="80057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rgbClr val="3B1B70"/>
                </a:solidFill>
                <a:latin typeface="Arial"/>
                <a:cs typeface="Arial Unicode MS"/>
              </a:rPr>
              <a:t>Objectives</a:t>
            </a:r>
          </a:p>
          <a:p>
            <a:pPr>
              <a:spcAft>
                <a:spcPts val="1200"/>
              </a:spcAft>
            </a:pPr>
            <a:endParaRPr lang="en-US" sz="3600" dirty="0">
              <a:solidFill>
                <a:srgbClr val="807F83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24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Assess longevity of Canton-S flies (control), along with PGS and </a:t>
            </a:r>
            <a:r>
              <a:rPr lang="en-US" sz="2400" i="1" dirty="0">
                <a:latin typeface="Arial"/>
                <a:cs typeface="Arial"/>
              </a:rPr>
              <a:t>nlg3</a:t>
            </a:r>
            <a:r>
              <a:rPr lang="en-US" sz="2400" i="1" baseline="30000" dirty="0">
                <a:latin typeface="Arial"/>
                <a:cs typeface="Arial"/>
              </a:rPr>
              <a:t>Def1 </a:t>
            </a:r>
            <a:r>
              <a:rPr lang="en-US" sz="2400" dirty="0">
                <a:latin typeface="Arial"/>
                <a:cs typeface="Arial"/>
              </a:rPr>
              <a:t>mutants following isolation</a:t>
            </a:r>
          </a:p>
          <a:p>
            <a:pPr marL="342900" indent="-342900">
              <a:spcAft>
                <a:spcPts val="24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Use this data to conduct a survivorship curve to analyze the effect of isolation on lifespan of each mutant</a:t>
            </a:r>
            <a:endParaRPr lang="en-US" sz="2800" dirty="0">
              <a:solidFill>
                <a:srgbClr val="807F83"/>
              </a:solidFill>
              <a:latin typeface="Arial"/>
              <a:cs typeface="Arial"/>
            </a:endParaRPr>
          </a:p>
          <a:p>
            <a:endParaRPr lang="en-US" sz="6000" b="1" dirty="0">
              <a:solidFill>
                <a:srgbClr val="807F83"/>
              </a:solidFill>
              <a:latin typeface="Arial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7428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274" y="573851"/>
            <a:ext cx="685505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rgbClr val="3B1B70"/>
                </a:solidFill>
                <a:latin typeface="Arial"/>
                <a:cs typeface="Arial Unicode MS"/>
              </a:rPr>
              <a:t>Methods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rial"/>
                <a:cs typeface="Arial"/>
              </a:rPr>
              <a:t>Longevity: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Cross between 20 virgin females and 10 males in bottles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Progeny collected (2-3 days following eclosion): males and females isolated and transferred to new vials every 2 days (25˚C and 50% humidity)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# dead flies scored each week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Survivorship curve generated to show differences in lifespan among the three lines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6000" b="1" dirty="0">
              <a:solidFill>
                <a:srgbClr val="807F83"/>
              </a:solidFill>
              <a:latin typeface="Arial"/>
              <a:cs typeface="Arial Unicode MS"/>
            </a:endParaRPr>
          </a:p>
        </p:txBody>
      </p:sp>
      <p:pic>
        <p:nvPicPr>
          <p:cNvPr id="6" name="Picture 5" descr="A picture containing white, calla lily, light&#10;&#10;Description automatically generated">
            <a:extLst>
              <a:ext uri="{FF2B5EF4-FFF2-40B4-BE49-F238E27FC236}">
                <a16:creationId xmlns:a16="http://schemas.microsoft.com/office/drawing/2014/main" id="{106BC08A-CB08-4343-9FA5-7047BE7E0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11"/>
          <a:stretch/>
        </p:blipFill>
        <p:spPr>
          <a:xfrm>
            <a:off x="7103327" y="4560445"/>
            <a:ext cx="1872765" cy="1688400"/>
          </a:xfrm>
          <a:prstGeom prst="rect">
            <a:avLst/>
          </a:prstGeom>
        </p:spPr>
      </p:pic>
      <p:pic>
        <p:nvPicPr>
          <p:cNvPr id="8" name="Picture 7" descr="A picture containing indoor, person, beverage&#10;&#10;Description automatically generated">
            <a:extLst>
              <a:ext uri="{FF2B5EF4-FFF2-40B4-BE49-F238E27FC236}">
                <a16:creationId xmlns:a16="http://schemas.microsoft.com/office/drawing/2014/main" id="{AF2BC6FF-3F26-924A-AB76-C2E0682A97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96" r="25550" b="15409"/>
          <a:stretch/>
        </p:blipFill>
        <p:spPr>
          <a:xfrm rot="5400000">
            <a:off x="6717722" y="2259897"/>
            <a:ext cx="2643975" cy="1792399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6C836ABB-5B95-BC4F-8E02-795AF6CFE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800" y="63349"/>
            <a:ext cx="2251200" cy="1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8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9207</TotalTime>
  <Words>574</Words>
  <Application>Microsoft Macintosh PowerPoint</Application>
  <PresentationFormat>On-screen Show (4:3)</PresentationFormat>
  <Paragraphs>122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Wilson</dc:creator>
  <cp:lastModifiedBy>Shauna Morrell</cp:lastModifiedBy>
  <cp:revision>78</cp:revision>
  <cp:lastPrinted>2012-01-12T15:01:17Z</cp:lastPrinted>
  <dcterms:created xsi:type="dcterms:W3CDTF">2011-12-23T15:22:14Z</dcterms:created>
  <dcterms:modified xsi:type="dcterms:W3CDTF">2021-08-23T04:37:55Z</dcterms:modified>
</cp:coreProperties>
</file>