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2"/>
  </p:normalViewPr>
  <p:slideViewPr>
    <p:cSldViewPr snapToGrid="0" snapToObjects="1">
      <p:cViewPr>
        <p:scale>
          <a:sx n="30" d="100"/>
          <a:sy n="30" d="100"/>
        </p:scale>
        <p:origin x="808" y="-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E44C8-D6EC-0940-8A4A-37ECDA8E9C98}" type="datetimeFigureOut">
              <a:rPr lang="en-US" smtClean="0"/>
              <a:t>8/22/21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E3496-64A7-2948-808A-83308B777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2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62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313" algn="l" defTabSz="368662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627" algn="l" defTabSz="368662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29936" algn="l" defTabSz="368662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250" algn="l" defTabSz="368662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6563" algn="l" defTabSz="368662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59873" algn="l" defTabSz="368662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3186" algn="l" defTabSz="368662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6500" algn="l" defTabSz="368662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E3496-64A7-2948-808A-83308B7777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2707" y="2860891"/>
            <a:ext cx="36050429" cy="15427114"/>
          </a:xfrm>
        </p:spPr>
        <p:txBody>
          <a:bodyPr anchor="b">
            <a:normAutofit/>
          </a:bodyPr>
          <a:lstStyle>
            <a:lvl1pPr algn="ctr">
              <a:defRPr sz="192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2707" y="18653760"/>
            <a:ext cx="36050429" cy="10651718"/>
          </a:xfrm>
        </p:spPr>
        <p:txBody>
          <a:bodyPr anchor="t">
            <a:normAutofit/>
          </a:bodyPr>
          <a:lstStyle>
            <a:lvl1pPr marL="0" indent="0" algn="ctr">
              <a:buNone/>
              <a:defRPr sz="864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56B7-BB41-D94F-B75D-92A00CEAC4D6}" type="datetimeFigureOut">
              <a:rPr lang="en-US" smtClean="0"/>
              <a:t>8/21/21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020C-7646-EB40-8B8E-28AA57D5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8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4852" y="21011930"/>
            <a:ext cx="35582434" cy="4356024"/>
          </a:xfrm>
        </p:spPr>
        <p:txBody>
          <a:bodyPr anchor="b">
            <a:normAutofit/>
          </a:bodyPr>
          <a:lstStyle>
            <a:lvl1pPr algn="l">
              <a:defRPr sz="9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04857" y="4781702"/>
            <a:ext cx="35046850" cy="1430940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4852" y="25367952"/>
            <a:ext cx="35582434" cy="3921936"/>
          </a:xfrm>
        </p:spPr>
        <p:txBody>
          <a:bodyPr>
            <a:normAutofit/>
          </a:bodyPr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56B7-BB41-D94F-B75D-92A00CEAC4D6}" type="datetimeFigureOut">
              <a:rPr lang="en-US" smtClean="0"/>
              <a:t>8/21/21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04855" y="29670454"/>
            <a:ext cx="25618934" cy="17526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020C-7646-EB40-8B8E-28AA57D5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066" y="2860886"/>
            <a:ext cx="36055075" cy="15061354"/>
          </a:xfrm>
        </p:spPr>
        <p:txBody>
          <a:bodyPr anchor="ctr">
            <a:normAutofit/>
          </a:bodyPr>
          <a:lstStyle>
            <a:lvl1pPr algn="l">
              <a:defRPr sz="1344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8066" y="20848320"/>
            <a:ext cx="36055075" cy="8441568"/>
          </a:xfrm>
        </p:spPr>
        <p:txBody>
          <a:bodyPr anchor="ctr">
            <a:normAutofit/>
          </a:bodyPr>
          <a:lstStyle>
            <a:lvl1pPr marL="0" indent="0" algn="l">
              <a:buNone/>
              <a:defRPr sz="864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56B7-BB41-D94F-B75D-92A00CEAC4D6}" type="datetimeFigureOut">
              <a:rPr lang="en-US" smtClean="0"/>
              <a:t>8/21/21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020C-7646-EB40-8B8E-28AA57D5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37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02329" y="4129325"/>
            <a:ext cx="2195131" cy="2806925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84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866348" y="14332430"/>
            <a:ext cx="2195131" cy="2806925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384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724" y="2860889"/>
            <a:ext cx="33475752" cy="14611579"/>
          </a:xfrm>
        </p:spPr>
        <p:txBody>
          <a:bodyPr anchor="ctr">
            <a:normAutofit/>
          </a:bodyPr>
          <a:lstStyle>
            <a:lvl1pPr algn="l">
              <a:defRPr sz="1344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30893" y="17522909"/>
            <a:ext cx="31829414" cy="18288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720"/>
            </a:lvl1pPr>
            <a:lvl2pPr marL="2194560" indent="0">
              <a:buFontTx/>
              <a:buNone/>
              <a:defRPr/>
            </a:lvl2pPr>
            <a:lvl3pPr marL="4389120" indent="0">
              <a:buFontTx/>
              <a:buNone/>
              <a:defRPr/>
            </a:lvl3pPr>
            <a:lvl4pPr marL="6583680" indent="0">
              <a:buFontTx/>
              <a:buNone/>
              <a:defRPr/>
            </a:lvl4pPr>
            <a:lvl5pPr marL="877824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8068" y="22277789"/>
            <a:ext cx="36055070" cy="6949440"/>
          </a:xfrm>
        </p:spPr>
        <p:txBody>
          <a:bodyPr anchor="ctr">
            <a:normAutofit/>
          </a:bodyPr>
          <a:lstStyle>
            <a:lvl1pPr marL="0" indent="0" algn="l">
              <a:buNone/>
              <a:defRPr sz="864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56B7-BB41-D94F-B75D-92A00CEAC4D6}" type="datetimeFigureOut">
              <a:rPr lang="en-US" smtClean="0"/>
              <a:t>8/21/21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020C-7646-EB40-8B8E-28AA57D5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69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066" y="17297117"/>
            <a:ext cx="36059222" cy="7050240"/>
          </a:xfrm>
        </p:spPr>
        <p:txBody>
          <a:bodyPr anchor="b">
            <a:normAutofit/>
          </a:bodyPr>
          <a:lstStyle>
            <a:lvl1pPr algn="l">
              <a:defRPr sz="1344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0875" y="24347357"/>
            <a:ext cx="36059227" cy="4942531"/>
          </a:xfrm>
        </p:spPr>
        <p:txBody>
          <a:bodyPr anchor="t">
            <a:normAutofit/>
          </a:bodyPr>
          <a:lstStyle>
            <a:lvl1pPr marL="0" indent="0" algn="l">
              <a:buNone/>
              <a:defRPr sz="864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56B7-BB41-D94F-B75D-92A00CEAC4D6}" type="datetimeFigureOut">
              <a:rPr lang="en-US" smtClean="0"/>
              <a:t>8/21/21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020C-7646-EB40-8B8E-28AA57D5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03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02329" y="3618485"/>
            <a:ext cx="2195131" cy="2806925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84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860271" y="13821590"/>
            <a:ext cx="2195131" cy="2806925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384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724" y="2860889"/>
            <a:ext cx="33475752" cy="13652971"/>
          </a:xfrm>
        </p:spPr>
        <p:txBody>
          <a:bodyPr anchor="ctr">
            <a:normAutofit/>
          </a:bodyPr>
          <a:lstStyle>
            <a:lvl1pPr algn="l">
              <a:defRPr sz="1344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928066" y="18653760"/>
            <a:ext cx="36059222" cy="505757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96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8066" y="23711338"/>
            <a:ext cx="36059222" cy="5578550"/>
          </a:xfrm>
        </p:spPr>
        <p:txBody>
          <a:bodyPr anchor="t">
            <a:normAutofit/>
          </a:bodyPr>
          <a:lstStyle>
            <a:lvl1pPr marL="0" indent="0" algn="l">
              <a:buNone/>
              <a:defRPr sz="768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1945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56B7-BB41-D94F-B75D-92A00CEAC4D6}" type="datetimeFigureOut">
              <a:rPr lang="en-US" smtClean="0"/>
              <a:t>8/21/21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020C-7646-EB40-8B8E-28AA57D5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18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063" y="2860889"/>
            <a:ext cx="36055070" cy="1323255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344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928063" y="17678119"/>
            <a:ext cx="36055070" cy="503655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152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8065" y="22714675"/>
            <a:ext cx="36055066" cy="6575213"/>
          </a:xfrm>
        </p:spPr>
        <p:txBody>
          <a:bodyPr anchor="t">
            <a:normAutofit/>
          </a:bodyPr>
          <a:lstStyle>
            <a:lvl1pPr marL="0" indent="0" algn="l">
              <a:buNone/>
              <a:defRPr sz="768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1945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56B7-BB41-D94F-B75D-92A00CEAC4D6}" type="datetimeFigureOut">
              <a:rPr lang="en-US" smtClean="0"/>
              <a:t>8/21/21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020C-7646-EB40-8B8E-28AA57D5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46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28068" y="2860886"/>
            <a:ext cx="36055070" cy="6299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56B7-BB41-D94F-B75D-92A00CEAC4D6}" type="datetimeFigureOut">
              <a:rPr lang="en-US" smtClean="0"/>
              <a:t>8/21/21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020C-7646-EB40-8B8E-28AA57D5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45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48198" y="2860886"/>
            <a:ext cx="8534938" cy="26429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8068" y="2860886"/>
            <a:ext cx="26995858" cy="2642900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56B7-BB41-D94F-B75D-92A00CEAC4D6}" type="datetimeFigureOut">
              <a:rPr lang="en-US" smtClean="0"/>
              <a:t>8/21/21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020C-7646-EB40-8B8E-28AA57D5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1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56B7-BB41-D94F-B75D-92A00CEAC4D6}" type="datetimeFigureOut">
              <a:rPr lang="en-US" smtClean="0"/>
              <a:t>8/21/21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020C-7646-EB40-8B8E-28AA57D5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5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2707" y="15699353"/>
            <a:ext cx="36050429" cy="8751864"/>
          </a:xfrm>
        </p:spPr>
        <p:txBody>
          <a:bodyPr anchor="b">
            <a:normAutofit/>
          </a:bodyPr>
          <a:lstStyle>
            <a:lvl1pPr algn="r">
              <a:defRPr sz="1344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2707" y="24498288"/>
            <a:ext cx="36050429" cy="4791600"/>
          </a:xfrm>
        </p:spPr>
        <p:txBody>
          <a:bodyPr anchor="t">
            <a:normAutofit/>
          </a:bodyPr>
          <a:lstStyle>
            <a:lvl1pPr marL="0" indent="0" algn="r">
              <a:buNone/>
              <a:defRPr sz="864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56B7-BB41-D94F-B75D-92A00CEAC4D6}" type="datetimeFigureOut">
              <a:rPr lang="en-US" smtClean="0"/>
              <a:t>8/21/21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020C-7646-EB40-8B8E-28AA57D5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8068" y="9892313"/>
            <a:ext cx="17688350" cy="19350389"/>
          </a:xfrm>
        </p:spPr>
        <p:txBody>
          <a:bodyPr>
            <a:normAutofit/>
          </a:bodyPr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5280"/>
            </a:lvl4pPr>
            <a:lvl5pPr>
              <a:defRPr sz="5280"/>
            </a:lvl5pPr>
            <a:lvl6pPr>
              <a:defRPr sz="5280"/>
            </a:lvl6pPr>
            <a:lvl7pPr>
              <a:defRPr sz="5280"/>
            </a:lvl7pPr>
            <a:lvl8pPr>
              <a:defRPr sz="5280"/>
            </a:lvl8pPr>
            <a:lvl9pPr>
              <a:defRPr sz="5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74787" y="9892310"/>
            <a:ext cx="17708347" cy="19350384"/>
          </a:xfrm>
        </p:spPr>
        <p:txBody>
          <a:bodyPr>
            <a:normAutofit/>
          </a:bodyPr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5280"/>
            </a:lvl4pPr>
            <a:lvl5pPr>
              <a:defRPr sz="5280"/>
            </a:lvl5pPr>
            <a:lvl6pPr>
              <a:defRPr sz="5280"/>
            </a:lvl6pPr>
            <a:lvl7pPr>
              <a:defRPr sz="5280"/>
            </a:lvl7pPr>
            <a:lvl8pPr>
              <a:defRPr sz="5280"/>
            </a:lvl8pPr>
            <a:lvl9pPr>
              <a:defRPr sz="5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56B7-BB41-D94F-B75D-92A00CEAC4D6}" type="datetimeFigureOut">
              <a:rPr lang="en-US" smtClean="0"/>
              <a:t>8/21/21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020C-7646-EB40-8B8E-28AA57D5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5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0271" y="9892310"/>
            <a:ext cx="16306142" cy="3521261"/>
          </a:xfrm>
        </p:spPr>
        <p:txBody>
          <a:bodyPr anchor="b">
            <a:noAutofit/>
          </a:bodyPr>
          <a:lstStyle>
            <a:lvl1pPr marL="0" indent="0">
              <a:buNone/>
              <a:defRPr sz="10560" b="0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8068" y="13372932"/>
            <a:ext cx="17688350" cy="15916958"/>
          </a:xfrm>
        </p:spPr>
        <p:txBody>
          <a:bodyPr anchor="t">
            <a:normAutofit/>
          </a:bodyPr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5280"/>
            </a:lvl4pPr>
            <a:lvl5pPr>
              <a:defRPr sz="5280"/>
            </a:lvl5pPr>
            <a:lvl6pPr>
              <a:defRPr sz="5280"/>
            </a:lvl6pPr>
            <a:lvl7pPr>
              <a:defRPr sz="5280"/>
            </a:lvl7pPr>
            <a:lvl8pPr>
              <a:defRPr sz="5280"/>
            </a:lvl8pPr>
            <a:lvl9pPr>
              <a:defRPr sz="5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568720" y="9892313"/>
            <a:ext cx="16414416" cy="3480619"/>
          </a:xfrm>
        </p:spPr>
        <p:txBody>
          <a:bodyPr anchor="b">
            <a:noAutofit/>
          </a:bodyPr>
          <a:lstStyle>
            <a:lvl1pPr marL="0" indent="0">
              <a:buNone/>
              <a:defRPr sz="10560" b="0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92" y="13372932"/>
            <a:ext cx="17767296" cy="15916958"/>
          </a:xfrm>
        </p:spPr>
        <p:txBody>
          <a:bodyPr anchor="t">
            <a:normAutofit/>
          </a:bodyPr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5280"/>
            </a:lvl4pPr>
            <a:lvl5pPr>
              <a:defRPr sz="5280"/>
            </a:lvl5pPr>
            <a:lvl6pPr>
              <a:defRPr sz="5280"/>
            </a:lvl6pPr>
            <a:lvl7pPr>
              <a:defRPr sz="5280"/>
            </a:lvl7pPr>
            <a:lvl8pPr>
              <a:defRPr sz="5280"/>
            </a:lvl8pPr>
            <a:lvl9pPr>
              <a:defRPr sz="5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56B7-BB41-D94F-B75D-92A00CEAC4D6}" type="datetimeFigureOut">
              <a:rPr lang="en-US" smtClean="0"/>
              <a:t>8/21/21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020C-7646-EB40-8B8E-28AA57D5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3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2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56B7-BB41-D94F-B75D-92A00CEAC4D6}" type="datetimeFigureOut">
              <a:rPr lang="en-US" smtClean="0"/>
              <a:t>8/21/21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020C-7646-EB40-8B8E-28AA57D5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1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56B7-BB41-D94F-B75D-92A00CEAC4D6}" type="datetimeFigureOut">
              <a:rPr lang="en-US" smtClean="0"/>
              <a:t>8/21/21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020C-7646-EB40-8B8E-28AA57D5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1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068" y="8423654"/>
            <a:ext cx="13101710" cy="6583680"/>
          </a:xfrm>
        </p:spPr>
        <p:txBody>
          <a:bodyPr anchor="b">
            <a:normAutofit/>
          </a:bodyPr>
          <a:lstStyle>
            <a:lvl1pPr algn="l">
              <a:defRPr sz="10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78509" y="2860889"/>
            <a:ext cx="21604627" cy="26428997"/>
          </a:xfrm>
        </p:spPr>
        <p:txBody>
          <a:bodyPr anchor="ctr">
            <a:normAutofit/>
          </a:bodyPr>
          <a:lstStyle>
            <a:lvl1pPr>
              <a:defRPr sz="8640"/>
            </a:lvl1pPr>
            <a:lvl2pPr>
              <a:defRPr sz="7680"/>
            </a:lvl2pPr>
            <a:lvl3pPr>
              <a:defRPr sz="6720"/>
            </a:lvl3pPr>
            <a:lvl4pPr>
              <a:defRPr sz="5760"/>
            </a:lvl4pPr>
            <a:lvl5pPr>
              <a:defRPr sz="5280"/>
            </a:lvl5pPr>
            <a:lvl6pPr>
              <a:defRPr sz="5280"/>
            </a:lvl6pPr>
            <a:lvl7pPr>
              <a:defRPr sz="5280"/>
            </a:lvl7pPr>
            <a:lvl8pPr>
              <a:defRPr sz="5280"/>
            </a:lvl8pPr>
            <a:lvl9pPr>
              <a:defRPr sz="5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28068" y="15007334"/>
            <a:ext cx="13101710" cy="8778240"/>
          </a:xfrm>
        </p:spPr>
        <p:txBody>
          <a:bodyPr>
            <a:normAutofit/>
          </a:bodyPr>
          <a:lstStyle>
            <a:lvl1pPr marL="0" indent="0">
              <a:buNone/>
              <a:defRPr sz="768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56B7-BB41-D94F-B75D-92A00CEAC4D6}" type="datetimeFigureOut">
              <a:rPr lang="en-US" smtClean="0"/>
              <a:t>8/21/21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4020C-7646-EB40-8B8E-28AA57D5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8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068" y="9111691"/>
            <a:ext cx="21234254" cy="6583680"/>
          </a:xfrm>
        </p:spPr>
        <p:txBody>
          <a:bodyPr anchor="b">
            <a:normAutofit/>
          </a:bodyPr>
          <a:lstStyle>
            <a:lvl1pPr algn="l">
              <a:defRPr sz="11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474121" y="-87782"/>
            <a:ext cx="12000298" cy="33137856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23129" y="15695371"/>
            <a:ext cx="21234254" cy="8778240"/>
          </a:xfrm>
        </p:spPr>
        <p:txBody>
          <a:bodyPr>
            <a:normAutofit/>
          </a:bodyPr>
          <a:lstStyle>
            <a:lvl1pPr marL="0" indent="0">
              <a:buNone/>
              <a:defRPr sz="768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3515" y="29670454"/>
            <a:ext cx="3448810" cy="1752600"/>
          </a:xfrm>
        </p:spPr>
        <p:txBody>
          <a:bodyPr/>
          <a:lstStyle/>
          <a:p>
            <a:fld id="{89B456B7-BB41-D94F-B75D-92A00CEAC4D6}" type="datetimeFigureOut">
              <a:rPr lang="en-US" smtClean="0"/>
              <a:t>8/21/21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28070" y="29670454"/>
            <a:ext cx="1778544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516458" y="29670451"/>
            <a:ext cx="1464893" cy="1580400"/>
          </a:xfrm>
        </p:spPr>
        <p:txBody>
          <a:bodyPr/>
          <a:lstStyle/>
          <a:p>
            <a:fld id="{6444020C-7646-EB40-8B8E-28AA57D5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8068" y="2860886"/>
            <a:ext cx="36055070" cy="6299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8070" y="9892310"/>
            <a:ext cx="36055066" cy="19397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448199" y="29655650"/>
            <a:ext cx="6179827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9B456B7-BB41-D94F-B75D-92A00CEAC4D6}" type="datetimeFigureOut">
              <a:rPr lang="en-US" smtClean="0"/>
              <a:t>8/21/21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8068" y="29655650"/>
            <a:ext cx="26995858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02572" y="29655650"/>
            <a:ext cx="1984718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444020C-7646-EB40-8B8E-28AA57D5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190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2194560" rtl="0" eaLnBrk="1" latinLnBrk="0" hangingPunct="1">
        <a:spcBef>
          <a:spcPct val="0"/>
        </a:spcBef>
        <a:buNone/>
        <a:defRPr sz="1344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371600" indent="-1371600" algn="l" defTabSz="2194560" rtl="0" eaLnBrk="1" latinLnBrk="0" hangingPunct="1">
        <a:spcBef>
          <a:spcPct val="20000"/>
        </a:spcBef>
        <a:spcAft>
          <a:spcPts val="2880"/>
        </a:spcAft>
        <a:buClr>
          <a:schemeClr val="tx1"/>
        </a:buClr>
        <a:buSzPct val="130000"/>
        <a:buFont typeface="Arial"/>
        <a:buChar char="•"/>
        <a:defRPr sz="864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spcAft>
          <a:spcPts val="2880"/>
        </a:spcAft>
        <a:buClr>
          <a:schemeClr val="tx1"/>
        </a:buClr>
        <a:buSzPct val="130000"/>
        <a:buFont typeface="Arial"/>
        <a:buChar char="•"/>
        <a:defRPr sz="76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5760720" indent="-1371600" algn="l" defTabSz="2194560" rtl="0" eaLnBrk="1" latinLnBrk="0" hangingPunct="1">
        <a:spcBef>
          <a:spcPct val="20000"/>
        </a:spcBef>
        <a:spcAft>
          <a:spcPts val="2880"/>
        </a:spcAft>
        <a:buClr>
          <a:schemeClr val="tx1"/>
        </a:buClr>
        <a:buSzPct val="130000"/>
        <a:buFont typeface="Arial"/>
        <a:buChar char="•"/>
        <a:defRPr sz="672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7406640" indent="-822960" algn="l" defTabSz="2194560" rtl="0" eaLnBrk="1" latinLnBrk="0" hangingPunct="1">
        <a:spcBef>
          <a:spcPct val="20000"/>
        </a:spcBef>
        <a:spcAft>
          <a:spcPts val="2880"/>
        </a:spcAft>
        <a:buClr>
          <a:schemeClr val="tx1"/>
        </a:buClr>
        <a:buSzPct val="130000"/>
        <a:buFont typeface="Arial"/>
        <a:buChar char="•"/>
        <a:defRPr sz="672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9601200" indent="-822960" algn="l" defTabSz="2194560" rtl="0" eaLnBrk="1" latinLnBrk="0" hangingPunct="1">
        <a:spcBef>
          <a:spcPct val="20000"/>
        </a:spcBef>
        <a:spcAft>
          <a:spcPts val="2880"/>
        </a:spcAft>
        <a:buClr>
          <a:schemeClr val="tx1"/>
        </a:buClr>
        <a:buSzPct val="130000"/>
        <a:buFont typeface="Arial"/>
        <a:buChar char="•"/>
        <a:defRPr sz="576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spcAft>
          <a:spcPts val="2880"/>
        </a:spcAft>
        <a:buClr>
          <a:schemeClr val="tx1"/>
        </a:buClr>
        <a:buSzPct val="130000"/>
        <a:buFont typeface="Arial"/>
        <a:buChar char="•"/>
        <a:defRPr sz="52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spcAft>
          <a:spcPts val="2880"/>
        </a:spcAft>
        <a:buClr>
          <a:schemeClr val="tx1"/>
        </a:buClr>
        <a:buSzPct val="130000"/>
        <a:buFont typeface="Arial"/>
        <a:buChar char="•"/>
        <a:defRPr sz="52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spcAft>
          <a:spcPts val="2880"/>
        </a:spcAft>
        <a:buClr>
          <a:schemeClr val="tx1"/>
        </a:buClr>
        <a:buSzPct val="130000"/>
        <a:buFont typeface="Arial"/>
        <a:buChar char="•"/>
        <a:defRPr sz="52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spcAft>
          <a:spcPts val="2880"/>
        </a:spcAft>
        <a:buClr>
          <a:schemeClr val="tx1"/>
        </a:buClr>
        <a:buSzPct val="100000"/>
        <a:buFont typeface="Arial"/>
        <a:buChar char="•"/>
        <a:defRPr sz="52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1E1E88-E656-3D40-96FE-AB24321D8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702" y="1185803"/>
            <a:ext cx="12372973" cy="3875314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Public Transit Services Accessibility and Development Impacts</a:t>
            </a:r>
          </a:p>
        </p:txBody>
      </p:sp>
      <p:pic>
        <p:nvPicPr>
          <p:cNvPr id="10" name="Picture Placeholder 9" descr="Map&#10;&#10;Description automatically generated">
            <a:extLst>
              <a:ext uri="{FF2B5EF4-FFF2-40B4-BE49-F238E27FC236}">
                <a16:creationId xmlns:a16="http://schemas.microsoft.com/office/drawing/2014/main" id="{54DBE225-D851-BC4E-816F-B44F54ECB6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7334" r="15127"/>
          <a:stretch/>
        </p:blipFill>
        <p:spPr>
          <a:xfrm>
            <a:off x="17873533" y="1185803"/>
            <a:ext cx="24681987" cy="16829314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1B6CA0-4FE3-BF48-99D9-929CC0C4A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3702" y="5129354"/>
            <a:ext cx="5949313" cy="788736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Christian Undseth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65C463-027F-704B-B6D9-C42564D2BD2A}"/>
              </a:ext>
            </a:extLst>
          </p:cNvPr>
          <p:cNvSpPr txBox="1"/>
          <p:nvPr/>
        </p:nvSpPr>
        <p:spPr>
          <a:xfrm>
            <a:off x="1303702" y="6657468"/>
            <a:ext cx="14284640" cy="128342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Tx/>
              <a:buChar char="-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populations increase and cities continue to grow, public transportation becomes increasingly more critical to the efficiency and functionality of cities.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Tx/>
              <a:buChar char="-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transportation allows for more people to have greater and easier accessibility within an urban area.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0" indent="-685800">
              <a:buFontTx/>
              <a:buChar char="-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transportation lines can also facilitate new/improved development in a city. 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Tx/>
              <a:buChar char="-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analysis of current public transit services can reveal how accessible they are and if there are any areas where new/improved transit services can increase accessibility. 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6963B-9279-3A4D-A50F-5AFC6E42D389}"/>
              </a:ext>
            </a:extLst>
          </p:cNvPr>
          <p:cNvSpPr txBox="1"/>
          <p:nvPr/>
        </p:nvSpPr>
        <p:spPr>
          <a:xfrm>
            <a:off x="1303704" y="20625499"/>
            <a:ext cx="14284639" cy="1123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  <a:p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project is still in the data collection stage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so far consists of: </a:t>
            </a:r>
          </a:p>
          <a:p>
            <a:pPr marL="685800" indent="-685800">
              <a:buFontTx/>
              <a:buChar char="-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Capturing street view images from along the transit corridors in question</a:t>
            </a:r>
          </a:p>
          <a:p>
            <a:pPr marL="685800" indent="-685800">
              <a:buFontTx/>
              <a:buChar char="-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Pinpointing the location that each image covers </a:t>
            </a:r>
          </a:p>
          <a:p>
            <a:pPr marL="685800" indent="-685800">
              <a:buFontTx/>
              <a:buChar char="-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Noting the date that the image was taken</a:t>
            </a:r>
          </a:p>
          <a:p>
            <a:pPr marL="685800" indent="-685800">
              <a:buFontTx/>
              <a:buChar char="-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Marking any land uses that are found at that location. </a:t>
            </a:r>
          </a:p>
          <a:p>
            <a:pPr marL="685800" indent="-685800">
              <a:buFontTx/>
              <a:buChar char="-"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transit corridor, images are first collected along the actual corridor and then the same process is followed for one block to either side of the corridor. </a:t>
            </a:r>
          </a:p>
          <a:p>
            <a:pPr marL="685800" indent="-685800">
              <a:buFontTx/>
              <a:buChar char="-"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/>
          </a:p>
          <a:p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08013C-F017-B146-AEA6-9F66A274006B}"/>
              </a:ext>
            </a:extLst>
          </p:cNvPr>
          <p:cNvSpPr txBox="1"/>
          <p:nvPr/>
        </p:nvSpPr>
        <p:spPr>
          <a:xfrm>
            <a:off x="17873532" y="18753461"/>
            <a:ext cx="24681986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Shown in the image is a map of the data collection for the Portage – Southwest bus rapid transit (BRT) line in Winnipeg, MB. 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purple is the photo collection done along the actual transit route and the blue is the collection encompassing ~ one block to either side of the route.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583D3-B5E3-1745-B39E-D25A7DB0B8A6}"/>
              </a:ext>
            </a:extLst>
          </p:cNvPr>
          <p:cNvSpPr txBox="1"/>
          <p:nvPr/>
        </p:nvSpPr>
        <p:spPr>
          <a:xfrm>
            <a:off x="17873532" y="22244665"/>
            <a:ext cx="24681985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Discussion/Conclusion</a:t>
            </a:r>
          </a:p>
          <a:p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Tx/>
              <a:buChar char="-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existing public transportation in cities is crucial as it reveals the accessibility cities have and how new transit initiatives would be able to improve it.</a:t>
            </a:r>
          </a:p>
          <a:p>
            <a:pPr marL="685800" indent="-685800">
              <a:buFontTx/>
              <a:buChar char="-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Areas along a proposed transit corridor such as vacant lots or underdeveloped parcels of land can be of particular interest as they can be promising areas to develop/redevelop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91E9E6-46B1-7643-A72D-4DF31DCE0CC0}"/>
              </a:ext>
            </a:extLst>
          </p:cNvPr>
          <p:cNvSpPr txBox="1"/>
          <p:nvPr/>
        </p:nvSpPr>
        <p:spPr>
          <a:xfrm>
            <a:off x="17905511" y="28457557"/>
            <a:ext cx="24681985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  <a:p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Thanks to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Jinhyung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Lee, Alexander Wray and the HEAL organization, and Western Research </a:t>
            </a:r>
          </a:p>
        </p:txBody>
      </p:sp>
    </p:spTree>
    <p:extLst>
      <p:ext uri="{BB962C8B-B14F-4D97-AF65-F5344CB8AC3E}">
        <p14:creationId xmlns:p14="http://schemas.microsoft.com/office/powerpoint/2010/main" val="3655389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{3F6B6684-09C5-DE4E-86AD-E7E5FBD4681C}tf10001063</Template>
  <TotalTime>1603</TotalTime>
  <Words>316</Words>
  <Application>Microsoft Macintosh PowerPoint</Application>
  <PresentationFormat>Custom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Times New Roman</vt:lpstr>
      <vt:lpstr>Mesh</vt:lpstr>
      <vt:lpstr>Analysis of Public Transit Services Accessibility and Development Impacts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public transit services on accessibility and other impacts</dc:title>
  <dc:creator>Christian Undseth</dc:creator>
  <cp:lastModifiedBy>Christian Undseth</cp:lastModifiedBy>
  <cp:revision>43</cp:revision>
  <dcterms:created xsi:type="dcterms:W3CDTF">2021-08-21T23:43:58Z</dcterms:created>
  <dcterms:modified xsi:type="dcterms:W3CDTF">2021-08-23T02:27:49Z</dcterms:modified>
</cp:coreProperties>
</file>