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60" r:id="rId1"/>
  </p:sldMasterIdLst>
  <p:handoutMasterIdLst>
    <p:handoutMasterId r:id="rId3"/>
  </p:handoutMasterIdLst>
  <p:sldIdLst>
    <p:sldId id="256" r:id="rId2"/>
  </p:sldIdLst>
  <p:sldSz cx="32918400" cy="43891200"/>
  <p:notesSz cx="7010400" cy="9271000"/>
  <p:embeddedFontLst>
    <p:embeddedFont>
      <p:font typeface="Calibri" panose="020F0502020204030204" pitchFamily="34" charset="0"/>
      <p:regular r:id="rId4"/>
      <p:bold r:id="rId4"/>
      <p:italic r:id="rId4"/>
      <p:boldItalic r:id="rId4"/>
    </p:embeddedFont>
    <p:embeddedFont>
      <p:font typeface="Libre Baskerville" panose="020F0502020204030204" pitchFamily="34" charset="0"/>
      <p:regular r:id="rId5"/>
      <p:bold r:id="rId4"/>
      <p:italic r:id="rId6"/>
      <p:boldItalic r:id="rId7"/>
    </p:embeddedFont>
  </p:embeddedFontLst>
  <p:custDataLst>
    <p:tags r:id="rId8"/>
  </p:custDataLst>
  <p:defaultTex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144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ng Hsueh" initials="TH" lastIdx="4" clrIdx="0">
    <p:extLst>
      <p:ext uri="{19B8F6BF-5375-455C-9EA6-DF929625EA0E}">
        <p15:presenceInfo xmlns:p15="http://schemas.microsoft.com/office/powerpoint/2012/main" userId="S::thsueh@uwo.ca::c69771ee-d24b-441a-80ac-cb68937425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1C8"/>
    <a:srgbClr val="A8DD6D"/>
    <a:srgbClr val="1482A5"/>
    <a:srgbClr val="235078"/>
    <a:srgbClr val="BAE260"/>
    <a:srgbClr val="8FEDA1"/>
    <a:srgbClr val="8CD23C"/>
    <a:srgbClr val="ADD632"/>
    <a:srgbClr val="D1F2F7"/>
    <a:srgbClr val="ECE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60" autoAdjust="0"/>
    <p:restoredTop sz="94710" autoAdjust="0"/>
  </p:normalViewPr>
  <p:slideViewPr>
    <p:cSldViewPr snapToGrid="0">
      <p:cViewPr>
        <p:scale>
          <a:sx n="24" d="100"/>
          <a:sy n="24" d="100"/>
        </p:scale>
        <p:origin x="2432" y="-1768"/>
      </p:cViewPr>
      <p:guideLst>
        <p:guide orient="horz"/>
        <p:guide pos="1440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font" Target="NUL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31" tIns="46516" rIns="93031" bIns="46516" rtlCol="0"/>
          <a:lstStyle>
            <a:defPPr>
              <a:defRPr kern="1200" smtId="4294967295"/>
            </a:defPPr>
            <a:lvl1pPr algn="l">
              <a:defRPr sz="1200"/>
            </a:lvl1pPr>
          </a:lstStyle>
          <a:p>
            <a:endParaRPr lang="en-US"/>
          </a:p>
        </p:txBody>
      </p:sp>
      <p:sp>
        <p:nvSpPr>
          <p:cNvPr id="3" name="Date Placeholder 2"/>
          <p:cNvSpPr>
            <a:spLocks noGrp="1"/>
          </p:cNvSpPr>
          <p:nvPr>
            <p:ph type="dt" sz="quarter" idx="1"/>
          </p:nvPr>
        </p:nvSpPr>
        <p:spPr>
          <a:xfrm>
            <a:off x="3970938" y="0"/>
            <a:ext cx="3037840" cy="463550"/>
          </a:xfrm>
          <a:prstGeom prst="rect">
            <a:avLst/>
          </a:prstGeom>
        </p:spPr>
        <p:txBody>
          <a:bodyPr vert="horz" lIns="93031" tIns="46516" rIns="93031" bIns="46516" rtlCol="0"/>
          <a:lstStyle>
            <a:defPPr>
              <a:defRPr kern="1200" smtId="4294967295"/>
            </a:defPPr>
            <a:lvl1pPr algn="r">
              <a:defRPr sz="1200"/>
            </a:lvl1pPr>
          </a:lstStyle>
          <a:p>
            <a:fld id="{302F586B-0015-43FB-918D-31E1A09780E3}" type="datetimeFigureOut">
              <a:rPr lang="en-US" smtClean="0"/>
              <a:t>8/22/21</a:t>
            </a:fld>
            <a:endParaRPr lang="en-US"/>
          </a:p>
        </p:txBody>
      </p:sp>
      <p:sp>
        <p:nvSpPr>
          <p:cNvPr id="4" name="Footer Placeholder 3"/>
          <p:cNvSpPr>
            <a:spLocks noGrp="1"/>
          </p:cNvSpPr>
          <p:nvPr>
            <p:ph type="ftr" sz="quarter" idx="2"/>
          </p:nvPr>
        </p:nvSpPr>
        <p:spPr>
          <a:xfrm>
            <a:off x="0" y="8805841"/>
            <a:ext cx="3037840" cy="463550"/>
          </a:xfrm>
          <a:prstGeom prst="rect">
            <a:avLst/>
          </a:prstGeom>
        </p:spPr>
        <p:txBody>
          <a:bodyPr vert="horz" lIns="93031" tIns="46516" rIns="93031" bIns="46516" rtlCol="0" anchor="b"/>
          <a:lstStyle>
            <a:defPPr>
              <a:defRPr kern="1200" smtId="4294967295"/>
            </a:defPPr>
            <a:lvl1pPr algn="l">
              <a:defRPr sz="1200"/>
            </a:lvl1pPr>
          </a:lstStyle>
          <a:p>
            <a:endParaRPr lang="en-US"/>
          </a:p>
        </p:txBody>
      </p:sp>
      <p:sp>
        <p:nvSpPr>
          <p:cNvPr id="5" name="Slide Number Placeholder 4"/>
          <p:cNvSpPr>
            <a:spLocks noGrp="1"/>
          </p:cNvSpPr>
          <p:nvPr>
            <p:ph type="sldNum" sz="quarter" idx="3"/>
          </p:nvPr>
        </p:nvSpPr>
        <p:spPr>
          <a:xfrm>
            <a:off x="3970938" y="8805841"/>
            <a:ext cx="3037840" cy="463550"/>
          </a:xfrm>
          <a:prstGeom prst="rect">
            <a:avLst/>
          </a:prstGeom>
        </p:spPr>
        <p:txBody>
          <a:bodyPr vert="horz" lIns="93031" tIns="46516" rIns="93031" bIns="46516" rtlCol="0" anchor="b"/>
          <a:lstStyle>
            <a:defPPr>
              <a:defRPr kern="1200" smtId="4294967295"/>
            </a:defPPr>
            <a:lvl1pPr algn="r">
              <a:defRPr sz="1200"/>
            </a:lvl1pPr>
          </a:lstStyle>
          <a:p>
            <a:fld id="{5F29C2D4-4424-41A2-A90C-29D31B733A95}" type="slidenum">
              <a:rPr lang="en-US" smtClean="0"/>
              <a:t>‹#›</a:t>
            </a:fld>
            <a:endParaRPr lang="en-US"/>
          </a:p>
        </p:txBody>
      </p:sp>
    </p:spTree>
    <p:extLst>
      <p:ext uri="{BB962C8B-B14F-4D97-AF65-F5344CB8AC3E}">
        <p14:creationId xmlns:p14="http://schemas.microsoft.com/office/powerpoint/2010/main" val="39555133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5573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8/22/21</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0055248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1" y="1757688"/>
            <a:ext cx="7406640" cy="37449761"/>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1645922" y="1757688"/>
            <a:ext cx="21671279" cy="37449761"/>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8/22/21</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434872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8/22/21</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9953125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9" y="28204170"/>
            <a:ext cx="27980642" cy="8717280"/>
          </a:xfrm>
        </p:spPr>
        <p:txBody>
          <a:bodyPr anchor="t"/>
          <a:lstStyle>
            <a:defPPr>
              <a:defRPr kern="1200" smtId="4294967295"/>
            </a:defPPr>
            <a:lvl1pPr algn="l">
              <a:defRPr sz="12376" b="1" cap="all"/>
            </a:lvl1pPr>
          </a:lstStyle>
          <a:p>
            <a:r>
              <a:rPr lang="en-US"/>
              <a:t>Click to edit Master title style</a:t>
            </a:r>
          </a:p>
        </p:txBody>
      </p:sp>
      <p:sp>
        <p:nvSpPr>
          <p:cNvPr id="3" name="Text Placeholder 2"/>
          <p:cNvSpPr>
            <a:spLocks noGrp="1"/>
          </p:cNvSpPr>
          <p:nvPr>
            <p:ph type="body" idx="1"/>
          </p:nvPr>
        </p:nvSpPr>
        <p:spPr>
          <a:xfrm>
            <a:off x="2600329" y="18602967"/>
            <a:ext cx="27980642" cy="9601196"/>
          </a:xfrm>
        </p:spPr>
        <p:txBody>
          <a:bodyPr anchor="b"/>
          <a:lstStyle>
            <a:defPPr>
              <a:defRPr kern="1200" smtId="4294967295"/>
            </a:defPPr>
            <a:lvl1pPr marL="0" indent="0">
              <a:buNone/>
              <a:defRPr sz="6150">
                <a:solidFill>
                  <a:schemeClr val="tx1">
                    <a:tint val="75000"/>
                  </a:schemeClr>
                </a:solidFill>
              </a:defRPr>
            </a:lvl1pPr>
            <a:lvl2pPr marL="1410425" indent="0">
              <a:buNone/>
              <a:defRPr sz="5550">
                <a:solidFill>
                  <a:schemeClr val="tx1">
                    <a:tint val="75000"/>
                  </a:schemeClr>
                </a:solidFill>
              </a:defRPr>
            </a:lvl2pPr>
            <a:lvl3pPr marL="2820850" indent="0">
              <a:buNone/>
              <a:defRPr sz="4950">
                <a:solidFill>
                  <a:schemeClr val="tx1">
                    <a:tint val="75000"/>
                  </a:schemeClr>
                </a:solidFill>
              </a:defRPr>
            </a:lvl3pPr>
            <a:lvl4pPr marL="4231275" indent="0">
              <a:buNone/>
              <a:defRPr sz="4350">
                <a:solidFill>
                  <a:schemeClr val="tx1">
                    <a:tint val="75000"/>
                  </a:schemeClr>
                </a:solidFill>
              </a:defRPr>
            </a:lvl4pPr>
            <a:lvl5pPr marL="5641700" indent="0">
              <a:buNone/>
              <a:defRPr sz="4350">
                <a:solidFill>
                  <a:schemeClr val="tx1">
                    <a:tint val="75000"/>
                  </a:schemeClr>
                </a:solidFill>
              </a:defRPr>
            </a:lvl5pPr>
            <a:lvl6pPr marL="7052126" indent="0">
              <a:buNone/>
              <a:defRPr sz="4350">
                <a:solidFill>
                  <a:schemeClr val="tx1">
                    <a:tint val="75000"/>
                  </a:schemeClr>
                </a:solidFill>
              </a:defRPr>
            </a:lvl6pPr>
            <a:lvl7pPr marL="8462551" indent="0">
              <a:buNone/>
              <a:defRPr sz="4350">
                <a:solidFill>
                  <a:schemeClr val="tx1">
                    <a:tint val="75000"/>
                  </a:schemeClr>
                </a:solidFill>
              </a:defRPr>
            </a:lvl7pPr>
            <a:lvl8pPr marL="9872976" indent="0">
              <a:buNone/>
              <a:defRPr sz="4350">
                <a:solidFill>
                  <a:schemeClr val="tx1">
                    <a:tint val="75000"/>
                  </a:schemeClr>
                </a:solidFill>
              </a:defRPr>
            </a:lvl8pPr>
            <a:lvl9pPr marL="11283400" indent="0">
              <a:buNone/>
              <a:defRPr sz="43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8/22/21</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1498406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1645920" y="10241286"/>
            <a:ext cx="14538961" cy="28966164"/>
          </a:xfrm>
        </p:spPr>
        <p:txBody>
          <a:bodyPr/>
          <a:lstStyle>
            <a:defPPr>
              <a:defRPr kern="1200" smtId="4294967295"/>
            </a:defPPr>
            <a:lvl1pPr>
              <a:defRPr sz="8626"/>
            </a:lvl1pPr>
            <a:lvl2pPr>
              <a:defRPr sz="7426"/>
            </a:lvl2pPr>
            <a:lvl3pPr>
              <a:defRPr sz="6150"/>
            </a:lvl3pPr>
            <a:lvl4pPr>
              <a:defRPr sz="5550"/>
            </a:lvl4pPr>
            <a:lvl5pPr>
              <a:defRPr sz="5550"/>
            </a:lvl5pPr>
            <a:lvl6pPr>
              <a:defRPr sz="5550"/>
            </a:lvl6pPr>
            <a:lvl7pPr>
              <a:defRPr sz="5550"/>
            </a:lvl7pPr>
            <a:lvl8pPr>
              <a:defRPr sz="5550"/>
            </a:lvl8pPr>
            <a:lvl9pPr>
              <a:defRPr sz="55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33521" y="10241286"/>
            <a:ext cx="14538961" cy="28966164"/>
          </a:xfrm>
        </p:spPr>
        <p:txBody>
          <a:bodyPr/>
          <a:lstStyle>
            <a:defPPr>
              <a:defRPr kern="1200" smtId="4294967295"/>
            </a:defPPr>
            <a:lvl1pPr>
              <a:defRPr sz="8626"/>
            </a:lvl1pPr>
            <a:lvl2pPr>
              <a:defRPr sz="7426"/>
            </a:lvl2pPr>
            <a:lvl3pPr>
              <a:defRPr sz="6150"/>
            </a:lvl3pPr>
            <a:lvl4pPr>
              <a:defRPr sz="5550"/>
            </a:lvl4pPr>
            <a:lvl5pPr>
              <a:defRPr sz="5550"/>
            </a:lvl5pPr>
            <a:lvl6pPr>
              <a:defRPr sz="5550"/>
            </a:lvl6pPr>
            <a:lvl7pPr>
              <a:defRPr sz="5550"/>
            </a:lvl7pPr>
            <a:lvl8pPr>
              <a:defRPr sz="5550"/>
            </a:lvl8pPr>
            <a:lvl9pPr>
              <a:defRPr sz="55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8/22/21</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5583277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1645921" y="9824727"/>
            <a:ext cx="14544677" cy="4094476"/>
          </a:xfrm>
        </p:spPr>
        <p:txBody>
          <a:bodyPr anchor="b"/>
          <a:lstStyle>
            <a:defPPr>
              <a:defRPr kern="1200" smtId="4294967295"/>
            </a:defPPr>
            <a:lvl1pPr marL="0" indent="0">
              <a:buNone/>
              <a:defRPr sz="7426" b="1"/>
            </a:lvl1pPr>
            <a:lvl2pPr marL="1410425" indent="0">
              <a:buNone/>
              <a:defRPr sz="6150" b="1"/>
            </a:lvl2pPr>
            <a:lvl3pPr marL="2820850" indent="0">
              <a:buNone/>
              <a:defRPr sz="5550" b="1"/>
            </a:lvl3pPr>
            <a:lvl4pPr marL="4231275" indent="0">
              <a:buNone/>
              <a:defRPr sz="4950" b="1"/>
            </a:lvl4pPr>
            <a:lvl5pPr marL="5641700" indent="0">
              <a:buNone/>
              <a:defRPr sz="4950" b="1"/>
            </a:lvl5pPr>
            <a:lvl6pPr marL="7052126" indent="0">
              <a:buNone/>
              <a:defRPr sz="4950" b="1"/>
            </a:lvl6pPr>
            <a:lvl7pPr marL="8462551" indent="0">
              <a:buNone/>
              <a:defRPr sz="4950" b="1"/>
            </a:lvl7pPr>
            <a:lvl8pPr marL="9872976" indent="0">
              <a:buNone/>
              <a:defRPr sz="4950" b="1"/>
            </a:lvl8pPr>
            <a:lvl9pPr marL="11283400" indent="0">
              <a:buNone/>
              <a:defRPr sz="4950" b="1"/>
            </a:lvl9pPr>
          </a:lstStyle>
          <a:p>
            <a:pPr lvl="0"/>
            <a:r>
              <a:rPr lang="en-US"/>
              <a:t>Click to edit Master text styles</a:t>
            </a:r>
          </a:p>
        </p:txBody>
      </p:sp>
      <p:sp>
        <p:nvSpPr>
          <p:cNvPr id="4" name="Content Placeholder 3"/>
          <p:cNvSpPr>
            <a:spLocks noGrp="1"/>
          </p:cNvSpPr>
          <p:nvPr>
            <p:ph sz="half" idx="2"/>
          </p:nvPr>
        </p:nvSpPr>
        <p:spPr>
          <a:xfrm>
            <a:off x="1645921" y="13919203"/>
            <a:ext cx="14544677" cy="25288244"/>
          </a:xfrm>
        </p:spPr>
        <p:txBody>
          <a:bodyPr/>
          <a:lstStyle>
            <a:defPPr>
              <a:defRPr kern="1200" smtId="4294967295"/>
            </a:defPPr>
            <a:lvl1pPr>
              <a:defRPr sz="7426"/>
            </a:lvl1pPr>
            <a:lvl2pPr>
              <a:defRPr sz="6150"/>
            </a:lvl2pPr>
            <a:lvl3pPr>
              <a:defRPr sz="5550"/>
            </a:lvl3pPr>
            <a:lvl4pPr>
              <a:defRPr sz="4950"/>
            </a:lvl4pPr>
            <a:lvl5pPr>
              <a:defRPr sz="4950"/>
            </a:lvl5pPr>
            <a:lvl6pPr>
              <a:defRPr sz="4950"/>
            </a:lvl6pPr>
            <a:lvl7pPr>
              <a:defRPr sz="4950"/>
            </a:lvl7pPr>
            <a:lvl8pPr>
              <a:defRPr sz="4950"/>
            </a:lvl8pPr>
            <a:lvl9pPr>
              <a:defRPr sz="4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1" y="9824727"/>
            <a:ext cx="14550389" cy="4094476"/>
          </a:xfrm>
        </p:spPr>
        <p:txBody>
          <a:bodyPr anchor="b"/>
          <a:lstStyle>
            <a:defPPr>
              <a:defRPr kern="1200" smtId="4294967295"/>
            </a:defPPr>
            <a:lvl1pPr marL="0" indent="0">
              <a:buNone/>
              <a:defRPr sz="7426" b="1"/>
            </a:lvl1pPr>
            <a:lvl2pPr marL="1410425" indent="0">
              <a:buNone/>
              <a:defRPr sz="6150" b="1"/>
            </a:lvl2pPr>
            <a:lvl3pPr marL="2820850" indent="0">
              <a:buNone/>
              <a:defRPr sz="5550" b="1"/>
            </a:lvl3pPr>
            <a:lvl4pPr marL="4231275" indent="0">
              <a:buNone/>
              <a:defRPr sz="4950" b="1"/>
            </a:lvl4pPr>
            <a:lvl5pPr marL="5641700" indent="0">
              <a:buNone/>
              <a:defRPr sz="4950" b="1"/>
            </a:lvl5pPr>
            <a:lvl6pPr marL="7052126" indent="0">
              <a:buNone/>
              <a:defRPr sz="4950" b="1"/>
            </a:lvl6pPr>
            <a:lvl7pPr marL="8462551" indent="0">
              <a:buNone/>
              <a:defRPr sz="4950" b="1"/>
            </a:lvl7pPr>
            <a:lvl8pPr marL="9872976" indent="0">
              <a:buNone/>
              <a:defRPr sz="4950" b="1"/>
            </a:lvl8pPr>
            <a:lvl9pPr marL="11283400" indent="0">
              <a:buNone/>
              <a:defRPr sz="4950" b="1"/>
            </a:lvl9pPr>
          </a:lstStyle>
          <a:p>
            <a:pPr lvl="0"/>
            <a:r>
              <a:rPr lang="en-US"/>
              <a:t>Click to edit Master text styles</a:t>
            </a:r>
          </a:p>
        </p:txBody>
      </p:sp>
      <p:sp>
        <p:nvSpPr>
          <p:cNvPr id="6" name="Content Placeholder 5"/>
          <p:cNvSpPr>
            <a:spLocks noGrp="1"/>
          </p:cNvSpPr>
          <p:nvPr>
            <p:ph sz="quarter" idx="4"/>
          </p:nvPr>
        </p:nvSpPr>
        <p:spPr>
          <a:xfrm>
            <a:off x="16722091" y="13919203"/>
            <a:ext cx="14550389" cy="25288244"/>
          </a:xfrm>
        </p:spPr>
        <p:txBody>
          <a:bodyPr/>
          <a:lstStyle>
            <a:defPPr>
              <a:defRPr kern="1200" smtId="4294967295"/>
            </a:defPPr>
            <a:lvl1pPr>
              <a:defRPr sz="7426"/>
            </a:lvl1pPr>
            <a:lvl2pPr>
              <a:defRPr sz="6150"/>
            </a:lvl2pPr>
            <a:lvl3pPr>
              <a:defRPr sz="5550"/>
            </a:lvl3pPr>
            <a:lvl4pPr>
              <a:defRPr sz="4950"/>
            </a:lvl4pPr>
            <a:lvl5pPr>
              <a:defRPr sz="4950"/>
            </a:lvl5pPr>
            <a:lvl6pPr>
              <a:defRPr sz="4950"/>
            </a:lvl6pPr>
            <a:lvl7pPr>
              <a:defRPr sz="4950"/>
            </a:lvl7pPr>
            <a:lvl8pPr>
              <a:defRPr sz="4950"/>
            </a:lvl8pPr>
            <a:lvl9pPr>
              <a:defRPr sz="4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1D3EE5B7-680E-44FF-962F-3113FAB5030E}" type="datetimeFigureOut">
              <a:rPr lang="en-US" smtClean="0"/>
              <a:t>8/22/21</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1340330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1D3EE5B7-680E-44FF-962F-3113FAB5030E}" type="datetimeFigureOut">
              <a:rPr lang="en-US" smtClean="0"/>
              <a:t>8/22/21</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3351145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1D3EE5B7-680E-44FF-962F-3113FAB5030E}" type="datetimeFigureOut">
              <a:rPr lang="en-US" smtClean="0"/>
              <a:t>8/22/21</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9848147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6" y="1747520"/>
            <a:ext cx="10829927" cy="7437120"/>
          </a:xfrm>
        </p:spPr>
        <p:txBody>
          <a:bodyPr anchor="b"/>
          <a:lstStyle>
            <a:defPPr>
              <a:defRPr kern="1200" smtId="4294967295"/>
            </a:defPPr>
            <a:lvl1pPr algn="l">
              <a:defRPr sz="6150" b="1"/>
            </a:lvl1pPr>
          </a:lstStyle>
          <a:p>
            <a:r>
              <a:rPr lang="en-US"/>
              <a:t>Click to edit Master title style</a:t>
            </a:r>
          </a:p>
        </p:txBody>
      </p:sp>
      <p:sp>
        <p:nvSpPr>
          <p:cNvPr id="3" name="Content Placeholder 2"/>
          <p:cNvSpPr>
            <a:spLocks noGrp="1"/>
          </p:cNvSpPr>
          <p:nvPr>
            <p:ph idx="1"/>
          </p:nvPr>
        </p:nvSpPr>
        <p:spPr>
          <a:xfrm>
            <a:off x="12870179" y="1747521"/>
            <a:ext cx="18402300" cy="37459924"/>
          </a:xfrm>
        </p:spPr>
        <p:txBody>
          <a:bodyPr/>
          <a:lstStyle>
            <a:defPPr>
              <a:defRPr kern="1200" smtId="4294967295"/>
            </a:defPPr>
            <a:lvl1pPr>
              <a:defRPr sz="9900"/>
            </a:lvl1pPr>
            <a:lvl2pPr>
              <a:defRPr sz="8626"/>
            </a:lvl2pPr>
            <a:lvl3pPr>
              <a:defRPr sz="7426"/>
            </a:lvl3pPr>
            <a:lvl4pPr>
              <a:defRPr sz="6150"/>
            </a:lvl4pPr>
            <a:lvl5pPr>
              <a:defRPr sz="6150"/>
            </a:lvl5pPr>
            <a:lvl6pPr>
              <a:defRPr sz="6150"/>
            </a:lvl6pPr>
            <a:lvl7pPr>
              <a:defRPr sz="6150"/>
            </a:lvl7pPr>
            <a:lvl8pPr>
              <a:defRPr sz="6150"/>
            </a:lvl8pPr>
            <a:lvl9pPr>
              <a:defRPr sz="6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6" y="9184643"/>
            <a:ext cx="10829927" cy="30022803"/>
          </a:xfrm>
        </p:spPr>
        <p:txBody>
          <a:bodyPr/>
          <a:lstStyle>
            <a:defPPr>
              <a:defRPr kern="1200" smtId="4294967295"/>
            </a:defPPr>
            <a:lvl1pPr marL="0" indent="0">
              <a:buNone/>
              <a:defRPr sz="4350"/>
            </a:lvl1pPr>
            <a:lvl2pPr marL="1410425" indent="0">
              <a:buNone/>
              <a:defRPr sz="3676"/>
            </a:lvl2pPr>
            <a:lvl3pPr marL="2820850" indent="0">
              <a:buNone/>
              <a:defRPr sz="3076"/>
            </a:lvl3pPr>
            <a:lvl4pPr marL="4231275" indent="0">
              <a:buNone/>
              <a:defRPr sz="2776"/>
            </a:lvl4pPr>
            <a:lvl5pPr marL="5641700" indent="0">
              <a:buNone/>
              <a:defRPr sz="2776"/>
            </a:lvl5pPr>
            <a:lvl6pPr marL="7052126" indent="0">
              <a:buNone/>
              <a:defRPr sz="2776"/>
            </a:lvl6pPr>
            <a:lvl7pPr marL="8462551" indent="0">
              <a:buNone/>
              <a:defRPr sz="2776"/>
            </a:lvl7pPr>
            <a:lvl8pPr marL="9872976" indent="0">
              <a:buNone/>
              <a:defRPr sz="2776"/>
            </a:lvl8pPr>
            <a:lvl9pPr marL="11283400" indent="0">
              <a:buNone/>
              <a:defRPr sz="2776"/>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8/22/21</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6364497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9" y="30723842"/>
            <a:ext cx="19751041" cy="3627124"/>
          </a:xfrm>
        </p:spPr>
        <p:txBody>
          <a:bodyPr anchor="b"/>
          <a:lstStyle>
            <a:defPPr>
              <a:defRPr kern="1200" smtId="4294967295"/>
            </a:defPPr>
            <a:lvl1pPr algn="l">
              <a:defRPr sz="6150" b="1"/>
            </a:lvl1pPr>
          </a:lstStyle>
          <a:p>
            <a:r>
              <a:rPr lang="en-US"/>
              <a:t>Click to edit Master title style</a:t>
            </a:r>
          </a:p>
        </p:txBody>
      </p:sp>
      <p:sp>
        <p:nvSpPr>
          <p:cNvPr id="3" name="Picture Placeholder 2"/>
          <p:cNvSpPr>
            <a:spLocks noGrp="1"/>
          </p:cNvSpPr>
          <p:nvPr>
            <p:ph type="pic" idx="1"/>
          </p:nvPr>
        </p:nvSpPr>
        <p:spPr>
          <a:xfrm>
            <a:off x="6452239" y="3921765"/>
            <a:ext cx="19751041" cy="26334718"/>
          </a:xfrm>
        </p:spPr>
        <p:txBody>
          <a:bodyPr/>
          <a:lstStyle>
            <a:defPPr>
              <a:defRPr kern="1200" smtId="4294967295"/>
            </a:defPPr>
            <a:lvl1pPr marL="0" indent="0">
              <a:buNone/>
              <a:defRPr sz="9900"/>
            </a:lvl1pPr>
            <a:lvl2pPr marL="1410425" indent="0">
              <a:buNone/>
              <a:defRPr sz="8626"/>
            </a:lvl2pPr>
            <a:lvl3pPr marL="2820850" indent="0">
              <a:buNone/>
              <a:defRPr sz="7426"/>
            </a:lvl3pPr>
            <a:lvl4pPr marL="4231275" indent="0">
              <a:buNone/>
              <a:defRPr sz="6150"/>
            </a:lvl4pPr>
            <a:lvl5pPr marL="5641700" indent="0">
              <a:buNone/>
              <a:defRPr sz="6150"/>
            </a:lvl5pPr>
            <a:lvl6pPr marL="7052126" indent="0">
              <a:buNone/>
              <a:defRPr sz="6150"/>
            </a:lvl6pPr>
            <a:lvl7pPr marL="8462551" indent="0">
              <a:buNone/>
              <a:defRPr sz="6150"/>
            </a:lvl7pPr>
            <a:lvl8pPr marL="9872976" indent="0">
              <a:buNone/>
              <a:defRPr sz="6150"/>
            </a:lvl8pPr>
            <a:lvl9pPr marL="11283400" indent="0">
              <a:buNone/>
              <a:defRPr sz="6150"/>
            </a:lvl9pPr>
          </a:lstStyle>
          <a:p>
            <a:endParaRPr lang="en-US"/>
          </a:p>
        </p:txBody>
      </p:sp>
      <p:sp>
        <p:nvSpPr>
          <p:cNvPr id="4" name="Text Placeholder 3"/>
          <p:cNvSpPr>
            <a:spLocks noGrp="1"/>
          </p:cNvSpPr>
          <p:nvPr>
            <p:ph type="body" sz="half" idx="2"/>
          </p:nvPr>
        </p:nvSpPr>
        <p:spPr>
          <a:xfrm>
            <a:off x="6452239" y="34350967"/>
            <a:ext cx="19751041" cy="5151116"/>
          </a:xfrm>
        </p:spPr>
        <p:txBody>
          <a:bodyPr/>
          <a:lstStyle>
            <a:defPPr>
              <a:defRPr kern="1200" smtId="4294967295"/>
            </a:defPPr>
            <a:lvl1pPr marL="0" indent="0">
              <a:buNone/>
              <a:defRPr sz="4350"/>
            </a:lvl1pPr>
            <a:lvl2pPr marL="1410425" indent="0">
              <a:buNone/>
              <a:defRPr sz="3676"/>
            </a:lvl2pPr>
            <a:lvl3pPr marL="2820850" indent="0">
              <a:buNone/>
              <a:defRPr sz="3076"/>
            </a:lvl3pPr>
            <a:lvl4pPr marL="4231275" indent="0">
              <a:buNone/>
              <a:defRPr sz="2776"/>
            </a:lvl4pPr>
            <a:lvl5pPr marL="5641700" indent="0">
              <a:buNone/>
              <a:defRPr sz="2776"/>
            </a:lvl5pPr>
            <a:lvl6pPr marL="7052126" indent="0">
              <a:buNone/>
              <a:defRPr sz="2776"/>
            </a:lvl6pPr>
            <a:lvl7pPr marL="8462551" indent="0">
              <a:buNone/>
              <a:defRPr sz="2776"/>
            </a:lvl7pPr>
            <a:lvl8pPr marL="9872976" indent="0">
              <a:buNone/>
              <a:defRPr sz="2776"/>
            </a:lvl8pPr>
            <a:lvl9pPr marL="11283400" indent="0">
              <a:buNone/>
              <a:defRPr sz="2776"/>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8/22/21</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10966261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2" y="1757684"/>
            <a:ext cx="29626558" cy="7315200"/>
          </a:xfrm>
          <a:prstGeom prst="rect">
            <a:avLst/>
          </a:prstGeom>
        </p:spPr>
        <p:txBody>
          <a:bodyPr vert="horz" lIns="376108" tIns="188056" rIns="376108" bIns="188056"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1645922" y="10241286"/>
            <a:ext cx="29626558" cy="28966164"/>
          </a:xfrm>
          <a:prstGeom prst="rect">
            <a:avLst/>
          </a:prstGeom>
        </p:spPr>
        <p:txBody>
          <a:bodyPr vert="horz" lIns="376108" tIns="188056" rIns="376108" bIns="188056"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40680652"/>
            <a:ext cx="7680960" cy="2336800"/>
          </a:xfrm>
          <a:prstGeom prst="rect">
            <a:avLst/>
          </a:prstGeom>
        </p:spPr>
        <p:txBody>
          <a:bodyPr vert="horz" lIns="376108" tIns="188056" rIns="376108" bIns="188056" rtlCol="0" anchor="ctr"/>
          <a:lstStyle>
            <a:defPPr>
              <a:defRPr kern="1200" smtId="4294967295"/>
            </a:defPPr>
            <a:lvl1pPr algn="l">
              <a:defRPr sz="3676">
                <a:solidFill>
                  <a:schemeClr val="tx1">
                    <a:tint val="75000"/>
                  </a:schemeClr>
                </a:solidFill>
              </a:defRPr>
            </a:lvl1pPr>
          </a:lstStyle>
          <a:p>
            <a:fld id="{1D3EE5B7-680E-44FF-962F-3113FAB5030E}" type="datetimeFigureOut">
              <a:rPr lang="en-US" smtClean="0"/>
              <a:t>8/22/21</a:t>
            </a:fld>
            <a:endParaRPr lang="en-US"/>
          </a:p>
        </p:txBody>
      </p:sp>
      <p:sp>
        <p:nvSpPr>
          <p:cNvPr id="5" name="Footer Placeholder 4"/>
          <p:cNvSpPr>
            <a:spLocks noGrp="1"/>
          </p:cNvSpPr>
          <p:nvPr>
            <p:ph type="ftr" sz="quarter" idx="3"/>
          </p:nvPr>
        </p:nvSpPr>
        <p:spPr>
          <a:xfrm>
            <a:off x="11247121" y="40680652"/>
            <a:ext cx="10424160" cy="2336800"/>
          </a:xfrm>
          <a:prstGeom prst="rect">
            <a:avLst/>
          </a:prstGeom>
        </p:spPr>
        <p:txBody>
          <a:bodyPr vert="horz" lIns="376108" tIns="188056" rIns="376108" bIns="188056" rtlCol="0" anchor="ctr"/>
          <a:lstStyle>
            <a:defPPr>
              <a:defRPr kern="1200" smtId="4294967295"/>
            </a:defPPr>
            <a:lvl1pPr algn="ctr">
              <a:defRPr sz="367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1" y="40680652"/>
            <a:ext cx="7680960" cy="2336800"/>
          </a:xfrm>
          <a:prstGeom prst="rect">
            <a:avLst/>
          </a:prstGeom>
        </p:spPr>
        <p:txBody>
          <a:bodyPr vert="horz" lIns="376108" tIns="188056" rIns="376108" bIns="188056" rtlCol="0" anchor="ctr"/>
          <a:lstStyle>
            <a:defPPr>
              <a:defRPr kern="1200" smtId="4294967295"/>
            </a:defPPr>
            <a:lvl1pPr algn="r">
              <a:defRPr sz="3676">
                <a:solidFill>
                  <a:schemeClr val="tx1">
                    <a:tint val="75000"/>
                  </a:schemeClr>
                </a:solidFill>
              </a:defRPr>
            </a:lvl1pPr>
          </a:lstStyle>
          <a:p>
            <a:fld id="{E7FB6C12-88B7-467E-AE43-45481E628990}" type="slidenum">
              <a:rPr lang="en-US" smtClean="0"/>
              <a:t>‹#›</a:t>
            </a:fld>
            <a:endParaRPr lang="en-US"/>
          </a:p>
        </p:txBody>
      </p:sp>
    </p:spTree>
    <p:extLst>
      <p:ext uri="{BB962C8B-B14F-4D97-AF65-F5344CB8AC3E}">
        <p14:creationId xmlns:p14="http://schemas.microsoft.com/office/powerpoint/2010/main" val="26592328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ransition/>
  <p:txStyles>
    <p:titleStyle>
      <a:defPPr>
        <a:defRPr kern="1200" smtId="4294967295"/>
      </a:defPPr>
      <a:lvl1pPr algn="ctr" defTabSz="2820850" rtl="0" eaLnBrk="1" latinLnBrk="0" hangingPunct="1">
        <a:spcBef>
          <a:spcPct val="0"/>
        </a:spcBef>
        <a:buNone/>
        <a:defRPr sz="13576" kern="1200">
          <a:solidFill>
            <a:schemeClr val="tx1"/>
          </a:solidFill>
          <a:latin typeface="+mj-lt"/>
          <a:ea typeface="+mj-ea"/>
          <a:cs typeface="+mj-cs"/>
        </a:defRPr>
      </a:lvl1pPr>
    </p:titleStyle>
    <p:bodyStyle>
      <a:defPPr>
        <a:defRPr kern="1200" smtId="4294967295"/>
      </a:defPPr>
      <a:lvl1pPr marL="1057817" indent="-1057817" algn="l" defTabSz="2820850"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1942" indent="-881517" algn="l" defTabSz="2820850" rtl="0" eaLnBrk="1" latinLnBrk="0" hangingPunct="1">
        <a:spcBef>
          <a:spcPct val="20000"/>
        </a:spcBef>
        <a:buFont typeface="Arial" pitchFamily="34" charset="0"/>
        <a:buChar char="–"/>
        <a:defRPr sz="8626" kern="1200">
          <a:solidFill>
            <a:schemeClr val="tx1"/>
          </a:solidFill>
          <a:latin typeface="+mn-lt"/>
          <a:ea typeface="+mn-ea"/>
          <a:cs typeface="+mn-cs"/>
        </a:defRPr>
      </a:lvl2pPr>
      <a:lvl3pPr marL="3526062" indent="-705212" algn="l" defTabSz="2820850" rtl="0" eaLnBrk="1" latinLnBrk="0" hangingPunct="1">
        <a:spcBef>
          <a:spcPct val="20000"/>
        </a:spcBef>
        <a:buFont typeface="Arial" pitchFamily="34" charset="0"/>
        <a:buChar char="•"/>
        <a:defRPr sz="7426" kern="1200">
          <a:solidFill>
            <a:schemeClr val="tx1"/>
          </a:solidFill>
          <a:latin typeface="+mn-lt"/>
          <a:ea typeface="+mn-ea"/>
          <a:cs typeface="+mn-cs"/>
        </a:defRPr>
      </a:lvl3pPr>
      <a:lvl4pPr marL="4936487" indent="-705212" algn="l" defTabSz="2820850" rtl="0" eaLnBrk="1" latinLnBrk="0" hangingPunct="1">
        <a:spcBef>
          <a:spcPct val="20000"/>
        </a:spcBef>
        <a:buFont typeface="Arial" pitchFamily="34" charset="0"/>
        <a:buChar char="–"/>
        <a:defRPr sz="6150" kern="1200">
          <a:solidFill>
            <a:schemeClr val="tx1"/>
          </a:solidFill>
          <a:latin typeface="+mn-lt"/>
          <a:ea typeface="+mn-ea"/>
          <a:cs typeface="+mn-cs"/>
        </a:defRPr>
      </a:lvl4pPr>
      <a:lvl5pPr marL="6346913" indent="-705212" algn="l" defTabSz="2820850" rtl="0" eaLnBrk="1" latinLnBrk="0" hangingPunct="1">
        <a:spcBef>
          <a:spcPct val="20000"/>
        </a:spcBef>
        <a:buFont typeface="Arial" pitchFamily="34" charset="0"/>
        <a:buChar char="»"/>
        <a:defRPr sz="6150" kern="1200">
          <a:solidFill>
            <a:schemeClr val="tx1"/>
          </a:solidFill>
          <a:latin typeface="+mn-lt"/>
          <a:ea typeface="+mn-ea"/>
          <a:cs typeface="+mn-cs"/>
        </a:defRPr>
      </a:lvl5pPr>
      <a:lvl6pPr marL="7757338" indent="-705212" algn="l" defTabSz="2820850" rtl="0" eaLnBrk="1" latinLnBrk="0" hangingPunct="1">
        <a:spcBef>
          <a:spcPct val="20000"/>
        </a:spcBef>
        <a:buFont typeface="Arial" pitchFamily="34" charset="0"/>
        <a:buChar char="•"/>
        <a:defRPr sz="6150" kern="1200">
          <a:solidFill>
            <a:schemeClr val="tx1"/>
          </a:solidFill>
          <a:latin typeface="+mn-lt"/>
          <a:ea typeface="+mn-ea"/>
          <a:cs typeface="+mn-cs"/>
        </a:defRPr>
      </a:lvl6pPr>
      <a:lvl7pPr marL="9167764" indent="-705212" algn="l" defTabSz="2820850" rtl="0" eaLnBrk="1" latinLnBrk="0" hangingPunct="1">
        <a:spcBef>
          <a:spcPct val="20000"/>
        </a:spcBef>
        <a:buFont typeface="Arial" pitchFamily="34" charset="0"/>
        <a:buChar char="•"/>
        <a:defRPr sz="6150" kern="1200">
          <a:solidFill>
            <a:schemeClr val="tx1"/>
          </a:solidFill>
          <a:latin typeface="+mn-lt"/>
          <a:ea typeface="+mn-ea"/>
          <a:cs typeface="+mn-cs"/>
        </a:defRPr>
      </a:lvl7pPr>
      <a:lvl8pPr marL="10578188" indent="-705212" algn="l" defTabSz="2820850" rtl="0" eaLnBrk="1" latinLnBrk="0" hangingPunct="1">
        <a:spcBef>
          <a:spcPct val="20000"/>
        </a:spcBef>
        <a:buFont typeface="Arial" pitchFamily="34" charset="0"/>
        <a:buChar char="•"/>
        <a:defRPr sz="6150" kern="1200">
          <a:solidFill>
            <a:schemeClr val="tx1"/>
          </a:solidFill>
          <a:latin typeface="+mn-lt"/>
          <a:ea typeface="+mn-ea"/>
          <a:cs typeface="+mn-cs"/>
        </a:defRPr>
      </a:lvl8pPr>
      <a:lvl9pPr marL="11988614" indent="-705212" algn="l" defTabSz="2820850" rtl="0" eaLnBrk="1" latinLnBrk="0" hangingPunct="1">
        <a:spcBef>
          <a:spcPct val="20000"/>
        </a:spcBef>
        <a:buFont typeface="Arial" pitchFamily="34" charset="0"/>
        <a:buChar char="•"/>
        <a:defRPr sz="6150" kern="1200">
          <a:solidFill>
            <a:schemeClr val="tx1"/>
          </a:solidFill>
          <a:latin typeface="+mn-lt"/>
          <a:ea typeface="+mn-ea"/>
          <a:cs typeface="+mn-cs"/>
        </a:defRPr>
      </a:lvl9pPr>
    </p:bodyStyle>
    <p:otherStyle>
      <a:defPPr>
        <a:defRPr lang="en-US"/>
      </a:defPPr>
      <a:lvl1pPr marL="0" algn="l" defTabSz="2820850" rtl="0" eaLnBrk="1" latinLnBrk="0" hangingPunct="1">
        <a:defRPr sz="5550" kern="1200">
          <a:solidFill>
            <a:schemeClr val="tx1"/>
          </a:solidFill>
          <a:latin typeface="+mn-lt"/>
          <a:ea typeface="+mn-ea"/>
          <a:cs typeface="+mn-cs"/>
        </a:defRPr>
      </a:lvl1pPr>
      <a:lvl2pPr marL="1410425" algn="l" defTabSz="2820850" rtl="0" eaLnBrk="1" latinLnBrk="0" hangingPunct="1">
        <a:defRPr sz="5550" kern="1200">
          <a:solidFill>
            <a:schemeClr val="tx1"/>
          </a:solidFill>
          <a:latin typeface="+mn-lt"/>
          <a:ea typeface="+mn-ea"/>
          <a:cs typeface="+mn-cs"/>
        </a:defRPr>
      </a:lvl2pPr>
      <a:lvl3pPr marL="2820850" algn="l" defTabSz="2820850" rtl="0" eaLnBrk="1" latinLnBrk="0" hangingPunct="1">
        <a:defRPr sz="5550" kern="1200">
          <a:solidFill>
            <a:schemeClr val="tx1"/>
          </a:solidFill>
          <a:latin typeface="+mn-lt"/>
          <a:ea typeface="+mn-ea"/>
          <a:cs typeface="+mn-cs"/>
        </a:defRPr>
      </a:lvl3pPr>
      <a:lvl4pPr marL="4231275" algn="l" defTabSz="2820850" rtl="0" eaLnBrk="1" latinLnBrk="0" hangingPunct="1">
        <a:defRPr sz="5550" kern="1200">
          <a:solidFill>
            <a:schemeClr val="tx1"/>
          </a:solidFill>
          <a:latin typeface="+mn-lt"/>
          <a:ea typeface="+mn-ea"/>
          <a:cs typeface="+mn-cs"/>
        </a:defRPr>
      </a:lvl4pPr>
      <a:lvl5pPr marL="5641700" algn="l" defTabSz="2820850" rtl="0" eaLnBrk="1" latinLnBrk="0" hangingPunct="1">
        <a:defRPr sz="5550" kern="1200">
          <a:solidFill>
            <a:schemeClr val="tx1"/>
          </a:solidFill>
          <a:latin typeface="+mn-lt"/>
          <a:ea typeface="+mn-ea"/>
          <a:cs typeface="+mn-cs"/>
        </a:defRPr>
      </a:lvl5pPr>
      <a:lvl6pPr marL="7052126" algn="l" defTabSz="2820850" rtl="0" eaLnBrk="1" latinLnBrk="0" hangingPunct="1">
        <a:defRPr sz="5550" kern="1200">
          <a:solidFill>
            <a:schemeClr val="tx1"/>
          </a:solidFill>
          <a:latin typeface="+mn-lt"/>
          <a:ea typeface="+mn-ea"/>
          <a:cs typeface="+mn-cs"/>
        </a:defRPr>
      </a:lvl6pPr>
      <a:lvl7pPr marL="8462551" algn="l" defTabSz="2820850" rtl="0" eaLnBrk="1" latinLnBrk="0" hangingPunct="1">
        <a:defRPr sz="5550" kern="1200">
          <a:solidFill>
            <a:schemeClr val="tx1"/>
          </a:solidFill>
          <a:latin typeface="+mn-lt"/>
          <a:ea typeface="+mn-ea"/>
          <a:cs typeface="+mn-cs"/>
        </a:defRPr>
      </a:lvl7pPr>
      <a:lvl8pPr marL="9872976" algn="l" defTabSz="2820850" rtl="0" eaLnBrk="1" latinLnBrk="0" hangingPunct="1">
        <a:defRPr sz="5550" kern="1200">
          <a:solidFill>
            <a:schemeClr val="tx1"/>
          </a:solidFill>
          <a:latin typeface="+mn-lt"/>
          <a:ea typeface="+mn-ea"/>
          <a:cs typeface="+mn-cs"/>
        </a:defRPr>
      </a:lvl8pPr>
      <a:lvl9pPr marL="11283400" algn="l" defTabSz="2820850" rtl="0" eaLnBrk="1" latinLnBrk="0" hangingPunct="1">
        <a:defRPr sz="55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lowchart: Document 34"/>
          <p:cNvSpPr/>
          <p:nvPr/>
        </p:nvSpPr>
        <p:spPr>
          <a:xfrm rot="10800000">
            <a:off x="-4220" y="3062988"/>
            <a:ext cx="32918397" cy="12909281"/>
          </a:xfrm>
          <a:prstGeom prst="flowChartDocument">
            <a:avLst/>
          </a:prstGeom>
          <a:solidFill>
            <a:srgbClr val="8C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5550"/>
          </a:p>
        </p:txBody>
      </p:sp>
      <p:sp>
        <p:nvSpPr>
          <p:cNvPr id="38" name="Flowchart: Document 37"/>
          <p:cNvSpPr/>
          <p:nvPr/>
        </p:nvSpPr>
        <p:spPr>
          <a:xfrm rot="10800000">
            <a:off x="-8444" y="3641459"/>
            <a:ext cx="32918400" cy="12709977"/>
          </a:xfrm>
          <a:prstGeom prst="flowChartDocument">
            <a:avLst/>
          </a:prstGeom>
          <a:solidFill>
            <a:srgbClr val="23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5550"/>
          </a:p>
        </p:txBody>
      </p:sp>
      <p:sp>
        <p:nvSpPr>
          <p:cNvPr id="39" name="Flowchart: Document 70"/>
          <p:cNvSpPr/>
          <p:nvPr/>
        </p:nvSpPr>
        <p:spPr>
          <a:xfrm rot="10800000" flipH="1">
            <a:off x="26394" y="3668000"/>
            <a:ext cx="32918400" cy="127870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Lst>
            <a:rect l="l" t="t" r="r" b="b"/>
            <a:pathLst>
              <a:path w="15601" h="21351">
                <a:moveTo>
                  <a:pt x="0" y="29"/>
                </a:moveTo>
                <a:lnTo>
                  <a:pt x="15591" y="0"/>
                </a:lnTo>
                <a:cubicBezTo>
                  <a:pt x="15591" y="5774"/>
                  <a:pt x="15601" y="13467"/>
                  <a:pt x="15601" y="19241"/>
                </a:cubicBezTo>
                <a:cubicBezTo>
                  <a:pt x="10638" y="19328"/>
                  <a:pt x="7602" y="23020"/>
                  <a:pt x="0" y="20434"/>
                </a:cubicBezTo>
                <a:lnTo>
                  <a:pt x="0" y="29"/>
                </a:lnTo>
                <a:close/>
              </a:path>
            </a:pathLst>
          </a:custGeom>
          <a:solidFill>
            <a:srgbClr val="23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sz="5550"/>
              <a:t> </a:t>
            </a:r>
          </a:p>
        </p:txBody>
      </p:sp>
      <p:sp>
        <p:nvSpPr>
          <p:cNvPr id="40" name="Flowchart: Document 70"/>
          <p:cNvSpPr/>
          <p:nvPr/>
        </p:nvSpPr>
        <p:spPr>
          <a:xfrm rot="10800000" flipH="1">
            <a:off x="4223" y="4221214"/>
            <a:ext cx="33095335" cy="38535840"/>
          </a:xfrm>
          <a:custGeom>
            <a:avLst/>
            <a:gdLst>
              <a:gd name="connsiteX0" fmla="*/ 7 w 15602"/>
              <a:gd name="connsiteY0" fmla="*/ 0 h 42499"/>
              <a:gd name="connsiteX1" fmla="*/ 15596 w 15602"/>
              <a:gd name="connsiteY1" fmla="*/ 2 h 42499"/>
              <a:gd name="connsiteX2" fmla="*/ 15602 w 15602"/>
              <a:gd name="connsiteY2" fmla="*/ 40389 h 42499"/>
              <a:gd name="connsiteX3" fmla="*/ 1 w 15602"/>
              <a:gd name="connsiteY3" fmla="*/ 41582 h 42499"/>
              <a:gd name="connsiteX4" fmla="*/ 7 w 15602"/>
              <a:gd name="connsiteY4" fmla="*/ 0 h 42499"/>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2" h="42499">
                <a:moveTo>
                  <a:pt x="7" y="0"/>
                </a:moveTo>
                <a:lnTo>
                  <a:pt x="15596" y="2"/>
                </a:lnTo>
                <a:cubicBezTo>
                  <a:pt x="15596" y="5776"/>
                  <a:pt x="15602" y="34615"/>
                  <a:pt x="15602" y="40389"/>
                </a:cubicBezTo>
                <a:cubicBezTo>
                  <a:pt x="10639" y="40476"/>
                  <a:pt x="7603" y="44168"/>
                  <a:pt x="1" y="41582"/>
                </a:cubicBezTo>
                <a:cubicBezTo>
                  <a:pt x="-5" y="27777"/>
                  <a:pt x="13" y="13805"/>
                  <a:pt x="7" y="0"/>
                </a:cubicBezTo>
                <a:close/>
              </a:path>
            </a:pathLst>
          </a:custGeom>
          <a:gradFill flip="none" rotWithShape="1">
            <a:gsLst>
              <a:gs pos="0">
                <a:schemeClr val="bg1"/>
              </a:gs>
              <a:gs pos="100000">
                <a:srgbClr val="D1F2F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sz="5550" dirty="0">
                <a:latin typeface="Calibri" panose="020F0502020204030204" pitchFamily="34" charset="0"/>
                <a:cs typeface="Calibri" panose="020F0502020204030204" pitchFamily="34" charset="0"/>
              </a:rPr>
              <a:t> </a:t>
            </a:r>
            <a:r>
              <a:rPr lang="en-US" sz="6000" dirty="0">
                <a:latin typeface="Calibri" panose="020F0502020204030204" pitchFamily="34" charset="0"/>
                <a:ea typeface="Open Sans" panose="020B0606030504020204" pitchFamily="34" charset="0"/>
                <a:cs typeface="Calibri" panose="020F0502020204030204" pitchFamily="34" charset="0"/>
              </a:rPr>
              <a:t>, </a:t>
            </a:r>
            <a:endParaRPr lang="en-US" sz="5550" dirty="0">
              <a:latin typeface="Calibri" panose="020F0502020204030204" pitchFamily="34" charset="0"/>
              <a:cs typeface="Calibri" panose="020F0502020204030204" pitchFamily="34" charset="0"/>
            </a:endParaRPr>
          </a:p>
        </p:txBody>
      </p:sp>
      <p:sp>
        <p:nvSpPr>
          <p:cNvPr id="56" name="Rectangle 55"/>
          <p:cNvSpPr/>
          <p:nvPr/>
        </p:nvSpPr>
        <p:spPr>
          <a:xfrm>
            <a:off x="0" y="42614655"/>
            <a:ext cx="32918400" cy="1276544"/>
          </a:xfrm>
          <a:prstGeom prst="rect">
            <a:avLst/>
          </a:prstGeom>
          <a:solidFill>
            <a:srgbClr val="23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5550"/>
          </a:p>
        </p:txBody>
      </p:sp>
      <p:cxnSp>
        <p:nvCxnSpPr>
          <p:cNvPr id="57" name="Straight Connector 56"/>
          <p:cNvCxnSpPr/>
          <p:nvPr/>
        </p:nvCxnSpPr>
        <p:spPr>
          <a:xfrm>
            <a:off x="2" y="42614655"/>
            <a:ext cx="32918400" cy="0"/>
          </a:xfrm>
          <a:prstGeom prst="line">
            <a:avLst/>
          </a:prstGeom>
          <a:ln w="254000">
            <a:solidFill>
              <a:srgbClr val="8CD23C"/>
            </a:solidFill>
          </a:ln>
        </p:spPr>
        <p:style>
          <a:lnRef idx="1">
            <a:schemeClr val="accent1"/>
          </a:lnRef>
          <a:fillRef idx="0">
            <a:schemeClr val="accent1"/>
          </a:fillRef>
          <a:effectRef idx="0">
            <a:schemeClr val="accent1"/>
          </a:effectRef>
          <a:fontRef idx="minor">
            <a:schemeClr val="tx1"/>
          </a:fontRef>
        </p:style>
      </p:cxnSp>
      <p:sp>
        <p:nvSpPr>
          <p:cNvPr id="25" name="Text Placeholder 5">
            <a:extLst>
              <a:ext uri="{FF2B5EF4-FFF2-40B4-BE49-F238E27FC236}">
                <a16:creationId xmlns:a16="http://schemas.microsoft.com/office/drawing/2014/main" id="{B2C25681-95AF-45D0-852E-DC3E00E2FDFE}"/>
              </a:ext>
            </a:extLst>
          </p:cNvPr>
          <p:cNvSpPr txBox="1"/>
          <p:nvPr/>
        </p:nvSpPr>
        <p:spPr>
          <a:xfrm>
            <a:off x="2743200" y="827164"/>
            <a:ext cx="27432000" cy="220308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820850">
              <a:spcBef>
                <a:spcPct val="20000"/>
              </a:spcBef>
              <a:defRPr/>
            </a:pPr>
            <a:r>
              <a:rPr lang="en-US" sz="6800" b="1" dirty="0">
                <a:solidFill>
                  <a:srgbClr val="235078"/>
                </a:solidFill>
                <a:latin typeface="Calibri" panose="020F0502020204030204" pitchFamily="34" charset="0"/>
                <a:cs typeface="Calibri" panose="020F0502020204030204" pitchFamily="34" charset="0"/>
              </a:rPr>
              <a:t>PEER MENTORSHIP AND SUPPORT PATTERNS AMONG PARAMEDICS</a:t>
            </a:r>
          </a:p>
        </p:txBody>
      </p:sp>
      <p:sp>
        <p:nvSpPr>
          <p:cNvPr id="26" name="Text Placeholder 5">
            <a:extLst>
              <a:ext uri="{FF2B5EF4-FFF2-40B4-BE49-F238E27FC236}">
                <a16:creationId xmlns:a16="http://schemas.microsoft.com/office/drawing/2014/main" id="{EF872E11-D0DF-4446-BE76-A398B88E9B44}"/>
              </a:ext>
            </a:extLst>
          </p:cNvPr>
          <p:cNvSpPr txBox="1"/>
          <p:nvPr/>
        </p:nvSpPr>
        <p:spPr>
          <a:xfrm>
            <a:off x="2807387" y="1966923"/>
            <a:ext cx="27432000" cy="2616101"/>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5000" b="1" dirty="0">
                <a:solidFill>
                  <a:srgbClr val="235078"/>
                </a:solidFill>
                <a:latin typeface="+mj-lt"/>
                <a:cs typeface="Arial" panose="020B0604020202020204" pitchFamily="34" charset="0"/>
              </a:rPr>
              <a:t>Student: Ting Hsueh; Supervisor: Dr. M. B. Evans</a:t>
            </a:r>
          </a:p>
          <a:p>
            <a:pPr algn="ctr">
              <a:defRPr/>
            </a:pPr>
            <a:r>
              <a:rPr lang="en-US" sz="5000" b="1" dirty="0">
                <a:solidFill>
                  <a:srgbClr val="235078"/>
                </a:solidFill>
                <a:latin typeface="+mj-lt"/>
                <a:cs typeface="Arial" panose="020B0604020202020204" pitchFamily="34" charset="0"/>
              </a:rPr>
              <a:t>Western University, Department of Psychology </a:t>
            </a:r>
          </a:p>
          <a:p>
            <a:pPr algn="ctr">
              <a:defRPr/>
            </a:pPr>
            <a:endParaRPr lang="en-US" sz="5000" dirty="0">
              <a:solidFill>
                <a:srgbClr val="235078"/>
              </a:solidFill>
              <a:latin typeface="+mj-lt"/>
              <a:cs typeface="Arial" panose="020B0604020202020204" pitchFamily="34" charset="0"/>
            </a:endParaRPr>
          </a:p>
        </p:txBody>
      </p:sp>
      <p:sp>
        <p:nvSpPr>
          <p:cNvPr id="37" name="Rectangle 10">
            <a:extLst>
              <a:ext uri="{FF2B5EF4-FFF2-40B4-BE49-F238E27FC236}">
                <a16:creationId xmlns:a16="http://schemas.microsoft.com/office/drawing/2014/main" id="{E62CA47B-6D2F-458C-98CC-19C397FB88BA}"/>
              </a:ext>
            </a:extLst>
          </p:cNvPr>
          <p:cNvSpPr>
            <a:spLocks noChangeArrowheads="1"/>
          </p:cNvSpPr>
          <p:nvPr/>
        </p:nvSpPr>
        <p:spPr bwMode="auto">
          <a:xfrm>
            <a:off x="583192" y="26071493"/>
            <a:ext cx="7200900" cy="654976"/>
          </a:xfrm>
          <a:prstGeom prst="rect">
            <a:avLst/>
          </a:prstGeom>
          <a:noFill/>
          <a:ln w="12700">
            <a:noFill/>
            <a:miter lim="800000"/>
          </a:ln>
        </p:spPr>
        <p:txBody>
          <a:bodyPr wrap="none" lIns="102845" tIns="54864" rIns="102845" bIns="51422" anchor="ctr" anchorCtr="0"/>
          <a:lstStyle>
            <a:defPPr>
              <a:defRPr kern="1200" smtId="4294967295"/>
            </a:defPPr>
          </a:lstStyle>
          <a:p>
            <a:pPr defTabSz="3526986">
              <a:defRPr/>
            </a:pPr>
            <a:r>
              <a:rPr lang="en-US" sz="4200" b="1" dirty="0">
                <a:solidFill>
                  <a:srgbClr val="1482A5"/>
                </a:solidFill>
                <a:latin typeface="Libre Baskerville" panose="02000000000000000000" pitchFamily="2" charset="0"/>
              </a:rPr>
              <a:t>PHASE 1. SOCIOMETRIC SURVEYS</a:t>
            </a:r>
          </a:p>
        </p:txBody>
      </p:sp>
      <p:sp>
        <p:nvSpPr>
          <p:cNvPr id="45" name="Rectangle 10"/>
          <p:cNvSpPr>
            <a:spLocks noChangeArrowheads="1"/>
          </p:cNvSpPr>
          <p:nvPr/>
        </p:nvSpPr>
        <p:spPr bwMode="auto">
          <a:xfrm>
            <a:off x="1240379" y="4108202"/>
            <a:ext cx="14793257" cy="914400"/>
          </a:xfrm>
          <a:prstGeom prst="rect">
            <a:avLst/>
          </a:prstGeom>
          <a:solidFill>
            <a:srgbClr val="1482A5"/>
          </a:solidFill>
          <a:ln w="12700">
            <a:noFill/>
            <a:miter lim="800000"/>
          </a:ln>
        </p:spPr>
        <p:txBody>
          <a:bodyPr wrap="none" lIns="102845" tIns="54864" rIns="102845" bIns="51422" anchor="ctr" anchorCtr="0"/>
          <a:lstStyle>
            <a:defPPr>
              <a:defRPr kern="1200" smtId="4294967295"/>
            </a:defPPr>
          </a:lstStyle>
          <a:p>
            <a:pPr algn="ctr" defTabSz="3526986">
              <a:defRPr/>
            </a:pPr>
            <a:r>
              <a:rPr lang="en-US" sz="5000" b="1" dirty="0">
                <a:solidFill>
                  <a:schemeClr val="bg1"/>
                </a:solidFill>
                <a:latin typeface="Calibri" panose="020F0502020204030204" pitchFamily="34" charset="0"/>
                <a:cs typeface="Calibri" panose="020F0502020204030204" pitchFamily="34" charset="0"/>
              </a:rPr>
              <a:t>INTRODUCTION</a:t>
            </a:r>
          </a:p>
        </p:txBody>
      </p:sp>
      <p:sp>
        <p:nvSpPr>
          <p:cNvPr id="34" name="Rectangle 10">
            <a:extLst>
              <a:ext uri="{FF2B5EF4-FFF2-40B4-BE49-F238E27FC236}">
                <a16:creationId xmlns:a16="http://schemas.microsoft.com/office/drawing/2014/main" id="{0BB0DEBB-643A-495C-9A00-84ACC65F1FD7}"/>
              </a:ext>
            </a:extLst>
          </p:cNvPr>
          <p:cNvSpPr>
            <a:spLocks noChangeArrowheads="1"/>
          </p:cNvSpPr>
          <p:nvPr/>
        </p:nvSpPr>
        <p:spPr bwMode="auto">
          <a:xfrm>
            <a:off x="1064185" y="33174073"/>
            <a:ext cx="14793257" cy="914400"/>
          </a:xfrm>
          <a:prstGeom prst="rect">
            <a:avLst/>
          </a:prstGeom>
          <a:solidFill>
            <a:srgbClr val="1482A5"/>
          </a:solidFill>
          <a:ln w="12700">
            <a:noFill/>
            <a:miter lim="800000"/>
          </a:ln>
        </p:spPr>
        <p:txBody>
          <a:bodyPr wrap="none" lIns="102845" tIns="54864" rIns="102845" bIns="51422" anchor="ctr" anchorCtr="0"/>
          <a:lstStyle>
            <a:defPPr>
              <a:defRPr kern="1200" smtId="4294967295"/>
            </a:defPPr>
          </a:lstStyle>
          <a:p>
            <a:pPr algn="ctr" defTabSz="3526986">
              <a:defRPr/>
            </a:pPr>
            <a:r>
              <a:rPr lang="en-US" sz="5000" b="1" dirty="0">
                <a:solidFill>
                  <a:schemeClr val="bg1"/>
                </a:solidFill>
                <a:latin typeface="Calibri" panose="020F0502020204030204" pitchFamily="34" charset="0"/>
                <a:cs typeface="Calibri" panose="020F0502020204030204" pitchFamily="34" charset="0"/>
              </a:rPr>
              <a:t>STUDENT ACTIVITIES</a:t>
            </a:r>
          </a:p>
        </p:txBody>
      </p:sp>
      <p:sp>
        <p:nvSpPr>
          <p:cNvPr id="54" name="Rectangle 10">
            <a:extLst>
              <a:ext uri="{FF2B5EF4-FFF2-40B4-BE49-F238E27FC236}">
                <a16:creationId xmlns:a16="http://schemas.microsoft.com/office/drawing/2014/main" id="{C5373E80-5BA7-4273-832B-6C4F5740A8C5}"/>
              </a:ext>
            </a:extLst>
          </p:cNvPr>
          <p:cNvSpPr>
            <a:spLocks noChangeArrowheads="1"/>
          </p:cNvSpPr>
          <p:nvPr/>
        </p:nvSpPr>
        <p:spPr bwMode="auto">
          <a:xfrm>
            <a:off x="17266962" y="8418052"/>
            <a:ext cx="14793257" cy="914400"/>
          </a:xfrm>
          <a:prstGeom prst="rect">
            <a:avLst/>
          </a:prstGeom>
          <a:solidFill>
            <a:srgbClr val="1482A5"/>
          </a:solidFill>
          <a:ln w="12700">
            <a:noFill/>
            <a:miter lim="800000"/>
          </a:ln>
        </p:spPr>
        <p:txBody>
          <a:bodyPr wrap="none" lIns="102845" tIns="54864" rIns="102845" bIns="51422" anchor="ctr" anchorCtr="0"/>
          <a:lstStyle>
            <a:defPPr>
              <a:defRPr kern="1200" smtId="4294967295"/>
            </a:defPPr>
          </a:lstStyle>
          <a:p>
            <a:pPr algn="ctr" defTabSz="3526986">
              <a:defRPr/>
            </a:pPr>
            <a:r>
              <a:rPr lang="en-US" sz="5000" b="1" dirty="0">
                <a:solidFill>
                  <a:schemeClr val="bg1"/>
                </a:solidFill>
                <a:latin typeface="Calibri" panose="020F0502020204030204" pitchFamily="34" charset="0"/>
                <a:cs typeface="Calibri" panose="020F0502020204030204" pitchFamily="34" charset="0"/>
              </a:rPr>
              <a:t>KEY USRI OUTPUTS</a:t>
            </a:r>
          </a:p>
        </p:txBody>
      </p:sp>
      <p:sp>
        <p:nvSpPr>
          <p:cNvPr id="29" name="TextBox 28">
            <a:extLst>
              <a:ext uri="{FF2B5EF4-FFF2-40B4-BE49-F238E27FC236}">
                <a16:creationId xmlns:a16="http://schemas.microsoft.com/office/drawing/2014/main" id="{AD19D333-A99E-42C7-9275-2FC4A2C78729}"/>
              </a:ext>
            </a:extLst>
          </p:cNvPr>
          <p:cNvSpPr txBox="1"/>
          <p:nvPr/>
        </p:nvSpPr>
        <p:spPr>
          <a:xfrm>
            <a:off x="24360892" y="22616903"/>
            <a:ext cx="8457186" cy="1261884"/>
          </a:xfrm>
          <a:prstGeom prst="rect">
            <a:avLst/>
          </a:prstGeom>
          <a:noFill/>
        </p:spPr>
        <p:txBody>
          <a:bodyPr wrap="square" rtlCol="0">
            <a:spAutoFit/>
          </a:bodyPr>
          <a:lstStyle>
            <a:defPPr>
              <a:defRPr kern="1200" smtId="4294967295"/>
            </a:defPPr>
          </a:lstStyle>
          <a:p>
            <a:r>
              <a:rPr lang="en-US" sz="3800" b="1" dirty="0">
                <a:highlight>
                  <a:srgbClr val="C8E1C8"/>
                </a:highlight>
                <a:latin typeface="Calibri" panose="020F0502020204030204" pitchFamily="34" charset="0"/>
                <a:ea typeface="Open Sans" panose="020B0606030504020204" pitchFamily="34" charset="0"/>
                <a:cs typeface="Calibri" panose="020F0502020204030204" pitchFamily="34" charset="0"/>
              </a:rPr>
              <a:t>Figure. </a:t>
            </a:r>
            <a:r>
              <a:rPr lang="en-US" sz="3800" dirty="0">
                <a:highlight>
                  <a:srgbClr val="C8E1C8"/>
                </a:highlight>
                <a:latin typeface="Calibri" panose="020F0502020204030204" pitchFamily="34" charset="0"/>
                <a:ea typeface="Open Sans" panose="020B0606030504020204" pitchFamily="34" charset="0"/>
                <a:cs typeface="Calibri" panose="020F0502020204030204" pitchFamily="34" charset="0"/>
              </a:rPr>
              <a:t>A visualization reflecting ties among staff in the MLPS 2020 survey</a:t>
            </a:r>
          </a:p>
        </p:txBody>
      </p:sp>
      <p:sp>
        <p:nvSpPr>
          <p:cNvPr id="47" name="Google Shape;188;p1">
            <a:extLst>
              <a:ext uri="{FF2B5EF4-FFF2-40B4-BE49-F238E27FC236}">
                <a16:creationId xmlns:a16="http://schemas.microsoft.com/office/drawing/2014/main" id="{F8742027-7ABE-9A4F-9631-8148CA570CE3}"/>
              </a:ext>
            </a:extLst>
          </p:cNvPr>
          <p:cNvSpPr txBox="1"/>
          <p:nvPr/>
        </p:nvSpPr>
        <p:spPr>
          <a:xfrm>
            <a:off x="772374" y="33991116"/>
            <a:ext cx="15085068" cy="8925470"/>
          </a:xfrm>
          <a:prstGeom prst="rect">
            <a:avLst/>
          </a:prstGeom>
          <a:noFill/>
          <a:ln>
            <a:noFill/>
          </a:ln>
        </p:spPr>
        <p:txBody>
          <a:bodyPr spcFirstLastPara="1" wrap="square" lIns="228575" tIns="228575" rIns="228575" bIns="228575" anchor="t" anchorCtr="0">
            <a:spAutoFit/>
          </a:bodyPr>
          <a:lstStyle/>
          <a:p>
            <a:pPr marL="571500" lvl="0" indent="-571500">
              <a:buClr>
                <a:schemeClr val="dk1"/>
              </a:buClr>
              <a:buSzPts val="4000"/>
              <a:buFont typeface="Wingdings" pitchFamily="2" charset="2"/>
              <a:buChar char="Ø"/>
            </a:pPr>
            <a:r>
              <a:rPr lang="en-US" sz="3800" b="1" dirty="0">
                <a:solidFill>
                  <a:schemeClr val="dk1"/>
                </a:solidFill>
                <a:latin typeface="Calibri" panose="020F0502020204030204" pitchFamily="34" charset="0"/>
                <a:ea typeface="Calibri"/>
                <a:cs typeface="Calibri" panose="020F0502020204030204" pitchFamily="34" charset="0"/>
                <a:sym typeface="Calibri"/>
              </a:rPr>
              <a:t>Literature Review &amp; Academic Writing. </a:t>
            </a:r>
            <a:r>
              <a:rPr lang="en-US" sz="3800" dirty="0">
                <a:solidFill>
                  <a:schemeClr val="dk1"/>
                </a:solidFill>
                <a:latin typeface="Calibri" panose="020F0502020204030204" pitchFamily="34" charset="0"/>
                <a:ea typeface="Calibri"/>
                <a:cs typeface="Calibri" panose="020F0502020204030204" pitchFamily="34" charset="0"/>
                <a:sym typeface="Calibri"/>
              </a:rPr>
              <a:t>Ten-page paper reviewing relevant literature on peer mentorship and social support. </a:t>
            </a:r>
          </a:p>
          <a:p>
            <a:pPr marL="571500" lvl="0" indent="-571500">
              <a:buClr>
                <a:schemeClr val="dk1"/>
              </a:buClr>
              <a:buSzPts val="4000"/>
              <a:buFont typeface="Wingdings" pitchFamily="2" charset="2"/>
              <a:buChar char="Ø"/>
            </a:pPr>
            <a:endParaRPr lang="en-US" sz="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571500" lvl="0" indent="-571500">
              <a:buClr>
                <a:schemeClr val="dk1"/>
              </a:buClr>
              <a:buSzPts val="4000"/>
              <a:buFont typeface="Wingdings" pitchFamily="2" charset="2"/>
              <a:buChar char="Ø"/>
            </a:pPr>
            <a:r>
              <a:rPr lang="en-US" sz="3800" b="1" dirty="0">
                <a:solidFill>
                  <a:schemeClr val="dk1"/>
                </a:solidFill>
                <a:latin typeface="Calibri" panose="020F0502020204030204" pitchFamily="34" charset="0"/>
                <a:cs typeface="Calibri" panose="020F0502020204030204" pitchFamily="34" charset="0"/>
                <a:sym typeface="Calibri"/>
              </a:rPr>
              <a:t>Stakeholder Engagement. </a:t>
            </a:r>
            <a:r>
              <a:rPr lang="en-US" sz="3800" dirty="0">
                <a:solidFill>
                  <a:schemeClr val="dk1"/>
                </a:solidFill>
                <a:latin typeface="Calibri" panose="020F0502020204030204" pitchFamily="34" charset="0"/>
                <a:cs typeface="Calibri" panose="020F0502020204030204" pitchFamily="34" charset="0"/>
                <a:sym typeface="Calibri"/>
              </a:rPr>
              <a:t>Held weekly meetings with Dr. Evans and meetings with our partner from the MLPS.</a:t>
            </a:r>
          </a:p>
          <a:p>
            <a:pPr marL="571500" lvl="0" indent="-571500">
              <a:buClr>
                <a:schemeClr val="dk1"/>
              </a:buClr>
              <a:buSzPts val="4000"/>
              <a:buFont typeface="Wingdings" pitchFamily="2" charset="2"/>
              <a:buChar char="Ø"/>
            </a:pPr>
            <a:endParaRPr lang="en-US" sz="800" dirty="0">
              <a:solidFill>
                <a:schemeClr val="dk1"/>
              </a:solidFill>
              <a:latin typeface="Calibri" panose="020F0502020204030204" pitchFamily="34" charset="0"/>
              <a:cs typeface="Calibri" panose="020F0502020204030204" pitchFamily="34" charset="0"/>
              <a:sym typeface="Calibri"/>
            </a:endParaRPr>
          </a:p>
          <a:p>
            <a:pPr marL="571500" indent="-571500">
              <a:buClr>
                <a:schemeClr val="dk1"/>
              </a:buClr>
              <a:buSzPts val="4000"/>
              <a:buFont typeface="Wingdings" pitchFamily="2" charset="2"/>
              <a:buChar char="Ø"/>
            </a:pPr>
            <a:r>
              <a:rPr lang="en-US" sz="3800" b="1" dirty="0">
                <a:solidFill>
                  <a:schemeClr val="dk1"/>
                </a:solidFill>
                <a:latin typeface="Calibri" panose="020F0502020204030204" pitchFamily="34" charset="0"/>
                <a:cs typeface="Calibri" panose="020F0502020204030204" pitchFamily="34" charset="0"/>
                <a:sym typeface="Calibri"/>
              </a:rPr>
              <a:t>Revision of Study Materials</a:t>
            </a:r>
            <a:r>
              <a:rPr lang="en-US" sz="3800" dirty="0">
                <a:solidFill>
                  <a:schemeClr val="dk1"/>
                </a:solidFill>
                <a:latin typeface="Calibri" panose="020F0502020204030204" pitchFamily="34" charset="0"/>
                <a:cs typeface="Calibri" panose="020F0502020204030204" pitchFamily="34" charset="0"/>
                <a:sym typeface="Calibri"/>
              </a:rPr>
              <a:t>. Assisted in reviewing and revising study materials (e.g., ethics, grant submission, interview guide).</a:t>
            </a:r>
          </a:p>
          <a:p>
            <a:pPr marL="571500" indent="-571500">
              <a:buClr>
                <a:schemeClr val="dk1"/>
              </a:buClr>
              <a:buSzPts val="4000"/>
              <a:buFont typeface="Wingdings" pitchFamily="2" charset="2"/>
              <a:buChar char="Ø"/>
            </a:pPr>
            <a:endParaRPr lang="en-US" sz="800" b="1" dirty="0">
              <a:solidFill>
                <a:schemeClr val="dk1"/>
              </a:solidFill>
              <a:latin typeface="Calibri" panose="020F0502020204030204" pitchFamily="34" charset="0"/>
              <a:cs typeface="Calibri" panose="020F0502020204030204" pitchFamily="34" charset="0"/>
              <a:sym typeface="Calibri"/>
            </a:endParaRPr>
          </a:p>
          <a:p>
            <a:pPr marL="571500" lvl="0" indent="-571500">
              <a:buClr>
                <a:schemeClr val="dk1"/>
              </a:buClr>
              <a:buSzPts val="4000"/>
              <a:buFont typeface="Wingdings" pitchFamily="2" charset="2"/>
              <a:buChar char="Ø"/>
            </a:pPr>
            <a:r>
              <a:rPr lang="en-US" sz="3800" b="1" dirty="0">
                <a:solidFill>
                  <a:schemeClr val="dk1"/>
                </a:solidFill>
                <a:latin typeface="Calibri" panose="020F0502020204030204" pitchFamily="34" charset="0"/>
                <a:cs typeface="Calibri" panose="020F0502020204030204" pitchFamily="34" charset="0"/>
                <a:sym typeface="Calibri"/>
              </a:rPr>
              <a:t>Training.</a:t>
            </a:r>
            <a:r>
              <a:rPr lang="en-US" sz="3800" dirty="0">
                <a:solidFill>
                  <a:schemeClr val="dk1"/>
                </a:solidFill>
                <a:latin typeface="Calibri" panose="020F0502020204030204" pitchFamily="34" charset="0"/>
                <a:cs typeface="Calibri" panose="020F0502020204030204" pitchFamily="34" charset="0"/>
                <a:sym typeface="Calibri"/>
              </a:rPr>
              <a:t> Received training on qualitative research (e.g., USRI PD session on NVIVO use; guided readings about qualitative philosophy).</a:t>
            </a:r>
          </a:p>
          <a:p>
            <a:pPr marL="571500" lvl="0" indent="-571500">
              <a:buClr>
                <a:schemeClr val="dk1"/>
              </a:buClr>
              <a:buSzPts val="4000"/>
              <a:buFont typeface="Wingdings" pitchFamily="2" charset="2"/>
              <a:buChar char="Ø"/>
            </a:pPr>
            <a:endParaRPr lang="en-US" sz="800" dirty="0">
              <a:solidFill>
                <a:schemeClr val="dk1"/>
              </a:solidFill>
              <a:latin typeface="Calibri" panose="020F0502020204030204" pitchFamily="34" charset="0"/>
              <a:cs typeface="Calibri" panose="020F0502020204030204" pitchFamily="34" charset="0"/>
              <a:sym typeface="Calibri"/>
            </a:endParaRPr>
          </a:p>
          <a:p>
            <a:pPr marL="571500" lvl="0" indent="-571500">
              <a:buClr>
                <a:schemeClr val="dk1"/>
              </a:buClr>
              <a:buSzPts val="4000"/>
              <a:buFont typeface="Wingdings" pitchFamily="2" charset="2"/>
              <a:buChar char="Ø"/>
            </a:pPr>
            <a:r>
              <a:rPr lang="en-US" sz="3800" b="1" dirty="0">
                <a:solidFill>
                  <a:schemeClr val="dk1"/>
                </a:solidFill>
                <a:latin typeface="Calibri" panose="020F0502020204030204" pitchFamily="34" charset="0"/>
                <a:cs typeface="Calibri" panose="020F0502020204030204" pitchFamily="34" charset="0"/>
                <a:sym typeface="Calibri"/>
              </a:rPr>
              <a:t>Conducted Interviews. </a:t>
            </a:r>
            <a:r>
              <a:rPr lang="en-US" sz="3800" dirty="0">
                <a:solidFill>
                  <a:schemeClr val="dk1"/>
                </a:solidFill>
                <a:latin typeface="Calibri" panose="020F0502020204030204" pitchFamily="34" charset="0"/>
                <a:cs typeface="Calibri" panose="020F0502020204030204" pitchFamily="34" charset="0"/>
                <a:sym typeface="Calibri"/>
              </a:rPr>
              <a:t>Interacted with participants over e-mail and conducted semi-structured interviews. Five pilot interviews were conducted at this stage of the project. </a:t>
            </a:r>
          </a:p>
          <a:p>
            <a:pPr marL="571500" lvl="0" indent="-571500">
              <a:buClr>
                <a:schemeClr val="dk1"/>
              </a:buClr>
              <a:buSzPts val="4000"/>
              <a:buFont typeface="Wingdings" pitchFamily="2" charset="2"/>
              <a:buChar char="Ø"/>
            </a:pPr>
            <a:endParaRPr lang="en-US" sz="800" dirty="0">
              <a:solidFill>
                <a:schemeClr val="dk1"/>
              </a:solidFill>
              <a:latin typeface="Calibri" panose="020F0502020204030204" pitchFamily="34" charset="0"/>
              <a:cs typeface="Calibri" panose="020F0502020204030204" pitchFamily="34" charset="0"/>
              <a:sym typeface="Calibri"/>
            </a:endParaRPr>
          </a:p>
          <a:p>
            <a:pPr marL="571500" lvl="0" indent="-571500">
              <a:buClr>
                <a:schemeClr val="dk1"/>
              </a:buClr>
              <a:buSzPts val="4000"/>
              <a:buFont typeface="Wingdings" pitchFamily="2" charset="2"/>
              <a:buChar char="Ø"/>
            </a:pPr>
            <a:r>
              <a:rPr lang="en-US" sz="3800" b="1" dirty="0">
                <a:solidFill>
                  <a:schemeClr val="dk1"/>
                </a:solidFill>
                <a:latin typeface="Calibri" panose="020F0502020204030204" pitchFamily="34" charset="0"/>
                <a:cs typeface="Calibri" panose="020F0502020204030204" pitchFamily="34" charset="0"/>
                <a:sym typeface="Calibri"/>
              </a:rPr>
              <a:t>Qualitative Analysis.</a:t>
            </a:r>
            <a:r>
              <a:rPr lang="en-US" sz="3800" dirty="0">
                <a:solidFill>
                  <a:schemeClr val="dk1"/>
                </a:solidFill>
                <a:latin typeface="Calibri" panose="020F0502020204030204" pitchFamily="34" charset="0"/>
                <a:cs typeface="Calibri" panose="020F0502020204030204" pitchFamily="34" charset="0"/>
                <a:sym typeface="Calibri"/>
              </a:rPr>
              <a:t> Transcribed interviews and found emerging themes from the interviews.</a:t>
            </a:r>
            <a:endParaRPr lang="en-US" sz="3800" dirty="0">
              <a:latin typeface="Calibri" panose="020F0502020204030204" pitchFamily="34" charset="0"/>
              <a:cs typeface="Calibri" panose="020F0502020204030204" pitchFamily="34" charset="0"/>
            </a:endParaRPr>
          </a:p>
        </p:txBody>
      </p:sp>
      <p:sp>
        <p:nvSpPr>
          <p:cNvPr id="52" name="Rectangle 10">
            <a:extLst>
              <a:ext uri="{FF2B5EF4-FFF2-40B4-BE49-F238E27FC236}">
                <a16:creationId xmlns:a16="http://schemas.microsoft.com/office/drawing/2014/main" id="{9C56D457-3F13-6440-967E-C672D84C79DD}"/>
              </a:ext>
            </a:extLst>
          </p:cNvPr>
          <p:cNvSpPr>
            <a:spLocks noChangeArrowheads="1"/>
          </p:cNvSpPr>
          <p:nvPr/>
        </p:nvSpPr>
        <p:spPr bwMode="auto">
          <a:xfrm>
            <a:off x="1176383" y="24898991"/>
            <a:ext cx="14793257" cy="914400"/>
          </a:xfrm>
          <a:prstGeom prst="rect">
            <a:avLst/>
          </a:prstGeom>
          <a:solidFill>
            <a:srgbClr val="1482A5"/>
          </a:solidFill>
          <a:ln w="12700">
            <a:noFill/>
            <a:miter lim="800000"/>
          </a:ln>
        </p:spPr>
        <p:txBody>
          <a:bodyPr wrap="none" lIns="102845" tIns="54864" rIns="102845" bIns="51422" anchor="ctr" anchorCtr="0"/>
          <a:lstStyle>
            <a:defPPr>
              <a:defRPr kern="1200" smtId="4294967295"/>
            </a:defPPr>
          </a:lstStyle>
          <a:p>
            <a:pPr algn="ctr" defTabSz="3526986">
              <a:defRPr/>
            </a:pPr>
            <a:r>
              <a:rPr lang="en-US" sz="5000" b="1" dirty="0">
                <a:solidFill>
                  <a:schemeClr val="bg1"/>
                </a:solidFill>
                <a:latin typeface="Calibri" panose="020F0502020204030204" pitchFamily="34" charset="0"/>
                <a:cs typeface="Calibri" panose="020F0502020204030204" pitchFamily="34" charset="0"/>
              </a:rPr>
              <a:t>METHODOLOGY FOR RESEARCH IN PROGRESS</a:t>
            </a:r>
          </a:p>
        </p:txBody>
      </p:sp>
      <p:sp>
        <p:nvSpPr>
          <p:cNvPr id="61" name="Rounded Rectangle 60">
            <a:extLst>
              <a:ext uri="{FF2B5EF4-FFF2-40B4-BE49-F238E27FC236}">
                <a16:creationId xmlns:a16="http://schemas.microsoft.com/office/drawing/2014/main" id="{A90E4E84-4EF7-4F4D-81C8-A561FB92BA79}"/>
              </a:ext>
            </a:extLst>
          </p:cNvPr>
          <p:cNvSpPr/>
          <p:nvPr/>
        </p:nvSpPr>
        <p:spPr>
          <a:xfrm>
            <a:off x="8363970" y="26829067"/>
            <a:ext cx="8229308" cy="5688500"/>
          </a:xfrm>
          <a:prstGeom prst="roundRect">
            <a:avLst/>
          </a:prstGeom>
          <a:solidFill>
            <a:schemeClr val="bg1"/>
          </a:solidFill>
          <a:ln w="57150">
            <a:solidFill>
              <a:srgbClr val="1482A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3" name="Rounded Rectangle 52">
            <a:extLst>
              <a:ext uri="{FF2B5EF4-FFF2-40B4-BE49-F238E27FC236}">
                <a16:creationId xmlns:a16="http://schemas.microsoft.com/office/drawing/2014/main" id="{4943A5D7-1850-8E4C-A74A-3BE50EAC580A}"/>
              </a:ext>
            </a:extLst>
          </p:cNvPr>
          <p:cNvSpPr/>
          <p:nvPr/>
        </p:nvSpPr>
        <p:spPr>
          <a:xfrm>
            <a:off x="492569" y="26823476"/>
            <a:ext cx="7618598" cy="5694090"/>
          </a:xfrm>
          <a:prstGeom prst="roundRect">
            <a:avLst/>
          </a:prstGeom>
          <a:solidFill>
            <a:schemeClr val="bg1"/>
          </a:solidFill>
          <a:ln w="57150">
            <a:solidFill>
              <a:srgbClr val="1482A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8" name="TextBox 57">
            <a:extLst>
              <a:ext uri="{FF2B5EF4-FFF2-40B4-BE49-F238E27FC236}">
                <a16:creationId xmlns:a16="http://schemas.microsoft.com/office/drawing/2014/main" id="{555A860B-0AB2-A943-8D2F-CCF2289F8262}"/>
              </a:ext>
            </a:extLst>
          </p:cNvPr>
          <p:cNvSpPr txBox="1"/>
          <p:nvPr/>
        </p:nvSpPr>
        <p:spPr>
          <a:xfrm>
            <a:off x="696780" y="27105519"/>
            <a:ext cx="7115720" cy="5355312"/>
          </a:xfrm>
          <a:prstGeom prst="rect">
            <a:avLst/>
          </a:prstGeom>
          <a:noFill/>
        </p:spPr>
        <p:txBody>
          <a:bodyPr wrap="square" rtlCol="0">
            <a:spAutoFit/>
          </a:bodyPr>
          <a:lstStyle/>
          <a:p>
            <a:pPr marL="571500" lvl="0" indent="-571500">
              <a:buFont typeface="Arial" panose="020B0604020202020204" pitchFamily="34" charset="0"/>
              <a:buChar char="•"/>
            </a:pPr>
            <a:r>
              <a:rPr lang="en-US" sz="3800" dirty="0"/>
              <a:t>Two waves of online surveys will be distributed to 300 paramedic staff in the MLPS.</a:t>
            </a:r>
            <a:endParaRPr lang="en-CA" sz="3800" dirty="0"/>
          </a:p>
          <a:p>
            <a:pPr marL="571500" lvl="0" indent="-571500">
              <a:buFont typeface="Arial" panose="020B0604020202020204" pitchFamily="34" charset="0"/>
              <a:buChar char="•"/>
            </a:pPr>
            <a:r>
              <a:rPr lang="en-US" sz="3800" dirty="0"/>
              <a:t>Participants will complete a survey to nominate peers who they seek for support and mentorship. </a:t>
            </a:r>
          </a:p>
          <a:p>
            <a:pPr marL="571500" lvl="0" indent="-571500">
              <a:buFont typeface="Arial" panose="020B0604020202020204" pitchFamily="34" charset="0"/>
              <a:buChar char="•"/>
            </a:pPr>
            <a:r>
              <a:rPr lang="en-US" sz="3800" dirty="0"/>
              <a:t>Social network analysis will be conducted. </a:t>
            </a:r>
            <a:endParaRPr lang="en-US" sz="3800" dirty="0">
              <a:latin typeface="+mj-lt"/>
              <a:ea typeface="Palatino Linotype" charset="0"/>
              <a:cs typeface="Palatino Linotype" charset="0"/>
            </a:endParaRPr>
          </a:p>
        </p:txBody>
      </p:sp>
      <p:sp>
        <p:nvSpPr>
          <p:cNvPr id="59" name="Rectangle 10">
            <a:extLst>
              <a:ext uri="{FF2B5EF4-FFF2-40B4-BE49-F238E27FC236}">
                <a16:creationId xmlns:a16="http://schemas.microsoft.com/office/drawing/2014/main" id="{3FB990E9-20A4-6E4C-8DEB-A52198FF6F70}"/>
              </a:ext>
            </a:extLst>
          </p:cNvPr>
          <p:cNvSpPr>
            <a:spLocks noChangeArrowheads="1"/>
          </p:cNvSpPr>
          <p:nvPr/>
        </p:nvSpPr>
        <p:spPr bwMode="auto">
          <a:xfrm>
            <a:off x="8611542" y="26050543"/>
            <a:ext cx="7200900" cy="654976"/>
          </a:xfrm>
          <a:prstGeom prst="rect">
            <a:avLst/>
          </a:prstGeom>
          <a:noFill/>
          <a:ln w="12700">
            <a:noFill/>
            <a:miter lim="800000"/>
          </a:ln>
        </p:spPr>
        <p:txBody>
          <a:bodyPr wrap="none" lIns="102845" tIns="54864" rIns="102845" bIns="51422" anchor="ctr" anchorCtr="0"/>
          <a:lstStyle>
            <a:defPPr>
              <a:defRPr kern="1200" smtId="4294967295"/>
            </a:defPPr>
          </a:lstStyle>
          <a:p>
            <a:pPr defTabSz="3526986">
              <a:defRPr/>
            </a:pPr>
            <a:r>
              <a:rPr lang="en-US" sz="4200" b="1" dirty="0">
                <a:solidFill>
                  <a:srgbClr val="1482A5"/>
                </a:solidFill>
                <a:latin typeface="Libre Baskerville" panose="02000000000000000000" pitchFamily="2" charset="0"/>
              </a:rPr>
              <a:t>PHASE 2. QUALITATIVE INTERVIEWS</a:t>
            </a:r>
          </a:p>
        </p:txBody>
      </p:sp>
      <p:sp>
        <p:nvSpPr>
          <p:cNvPr id="303" name="TextBox 302">
            <a:extLst>
              <a:ext uri="{FF2B5EF4-FFF2-40B4-BE49-F238E27FC236}">
                <a16:creationId xmlns:a16="http://schemas.microsoft.com/office/drawing/2014/main" id="{995B8920-2EE7-4FFC-B20D-4A97E28B3E9A}"/>
              </a:ext>
            </a:extLst>
          </p:cNvPr>
          <p:cNvSpPr txBox="1"/>
          <p:nvPr/>
        </p:nvSpPr>
        <p:spPr>
          <a:xfrm>
            <a:off x="8611542" y="27081052"/>
            <a:ext cx="7801024" cy="5355312"/>
          </a:xfrm>
          <a:prstGeom prst="rect">
            <a:avLst/>
          </a:prstGeom>
          <a:noFill/>
        </p:spPr>
        <p:txBody>
          <a:bodyPr wrap="square" rtlCol="0">
            <a:spAutoFit/>
          </a:bodyPr>
          <a:lstStyle>
            <a:defPPr>
              <a:defRPr kern="1200" smtId="4294967295"/>
            </a:defPPr>
          </a:lstStyle>
          <a:p>
            <a:pPr marL="571500" lvl="0" indent="-571500">
              <a:buFont typeface="Arial" panose="020B0604020202020204" pitchFamily="34" charset="0"/>
              <a:buChar char="•"/>
            </a:pPr>
            <a:r>
              <a:rPr lang="en-US" sz="3800" dirty="0"/>
              <a:t>20 semi-structured interviews will be conducted over zoom/phone.</a:t>
            </a:r>
          </a:p>
          <a:p>
            <a:pPr marL="571500" lvl="0" indent="-571500">
              <a:buFont typeface="Arial" panose="020B0604020202020204" pitchFamily="34" charset="0"/>
              <a:buChar char="•"/>
            </a:pPr>
            <a:r>
              <a:rPr lang="en-US" sz="3800" dirty="0"/>
              <a:t>Participants will be compensated $20 for their time. </a:t>
            </a:r>
            <a:endParaRPr lang="en-CA" sz="3800" dirty="0"/>
          </a:p>
          <a:p>
            <a:pPr marL="571500" lvl="0" indent="-571500">
              <a:buFont typeface="Arial" panose="020B0604020202020204" pitchFamily="34" charset="0"/>
              <a:buChar char="•"/>
            </a:pPr>
            <a:r>
              <a:rPr lang="en-US" sz="3800" dirty="0"/>
              <a:t>Example question: </a:t>
            </a:r>
            <a:r>
              <a:rPr lang="en-CA" sz="3800" i="1" dirty="0"/>
              <a:t>Can you tell me about a time when you had to learn something new at work? What did your co-workers do or say to support you?</a:t>
            </a:r>
          </a:p>
        </p:txBody>
      </p:sp>
      <p:graphicFrame>
        <p:nvGraphicFramePr>
          <p:cNvPr id="4" name="Table 4">
            <a:extLst>
              <a:ext uri="{FF2B5EF4-FFF2-40B4-BE49-F238E27FC236}">
                <a16:creationId xmlns:a16="http://schemas.microsoft.com/office/drawing/2014/main" id="{95EB99C2-4545-A145-932F-5D5243C77C58}"/>
              </a:ext>
            </a:extLst>
          </p:cNvPr>
          <p:cNvGraphicFramePr>
            <a:graphicFrameLocks noGrp="1"/>
          </p:cNvGraphicFramePr>
          <p:nvPr>
            <p:extLst>
              <p:ext uri="{D42A27DB-BD31-4B8C-83A1-F6EECF244321}">
                <p14:modId xmlns:p14="http://schemas.microsoft.com/office/powerpoint/2010/main" val="2964113937"/>
              </p:ext>
            </p:extLst>
          </p:nvPr>
        </p:nvGraphicFramePr>
        <p:xfrm>
          <a:off x="17020323" y="25356191"/>
          <a:ext cx="15797755" cy="10054403"/>
        </p:xfrm>
        <a:graphic>
          <a:graphicData uri="http://schemas.openxmlformats.org/drawingml/2006/table">
            <a:tbl>
              <a:tblPr firstRow="1" bandRow="1">
                <a:tableStyleId>{93296810-A885-4BE3-A3E7-6D5BEEA58F35}</a:tableStyleId>
              </a:tblPr>
              <a:tblGrid>
                <a:gridCol w="2777153">
                  <a:extLst>
                    <a:ext uri="{9D8B030D-6E8A-4147-A177-3AD203B41FA5}">
                      <a16:colId xmlns:a16="http://schemas.microsoft.com/office/drawing/2014/main" val="1315355879"/>
                    </a:ext>
                  </a:extLst>
                </a:gridCol>
                <a:gridCol w="13020602">
                  <a:extLst>
                    <a:ext uri="{9D8B030D-6E8A-4147-A177-3AD203B41FA5}">
                      <a16:colId xmlns:a16="http://schemas.microsoft.com/office/drawing/2014/main" val="1649914910"/>
                    </a:ext>
                  </a:extLst>
                </a:gridCol>
              </a:tblGrid>
              <a:tr h="1093283">
                <a:tc>
                  <a:txBody>
                    <a:bodyPr/>
                    <a:lstStyle/>
                    <a:p>
                      <a:pPr algn="ctr"/>
                      <a:r>
                        <a:rPr lang="en-US" sz="3800" dirty="0"/>
                        <a:t>Theme</a:t>
                      </a:r>
                    </a:p>
                  </a:txBody>
                  <a:tcPr/>
                </a:tc>
                <a:tc>
                  <a:txBody>
                    <a:bodyPr/>
                    <a:lstStyle/>
                    <a:p>
                      <a:pPr algn="ctr"/>
                      <a:r>
                        <a:rPr lang="en-US" sz="3800" dirty="0"/>
                        <a:t>Quote from Interview </a:t>
                      </a:r>
                    </a:p>
                  </a:txBody>
                  <a:tcPr/>
                </a:tc>
                <a:extLst>
                  <a:ext uri="{0D108BD9-81ED-4DB2-BD59-A6C34878D82A}">
                    <a16:rowId xmlns:a16="http://schemas.microsoft.com/office/drawing/2014/main" val="1779425955"/>
                  </a:ext>
                </a:extLst>
              </a:tr>
              <a:tr h="1093283">
                <a:tc>
                  <a:txBody>
                    <a:bodyPr/>
                    <a:lstStyle/>
                    <a:p>
                      <a:r>
                        <a:rPr lang="en-US" sz="3800" dirty="0"/>
                        <a:t>Personal Connections </a:t>
                      </a:r>
                    </a:p>
                  </a:txBody>
                  <a:tcPr/>
                </a:tc>
                <a:tc>
                  <a:txBody>
                    <a:bodyPr/>
                    <a:lstStyle/>
                    <a:p>
                      <a:r>
                        <a:rPr lang="en-US" sz="3800" dirty="0"/>
                        <a:t>“I try to openly share where I am; I spent an hour one morning with a woman . . . My dad has Parkinson’s, her dad has Parkinson’s and she’s having a tough time because now her mom has Dementia, so I just sat with her, we both had a little cry, we talked about what’s going on.”</a:t>
                      </a:r>
                    </a:p>
                  </a:txBody>
                  <a:tcPr/>
                </a:tc>
                <a:extLst>
                  <a:ext uri="{0D108BD9-81ED-4DB2-BD59-A6C34878D82A}">
                    <a16:rowId xmlns:a16="http://schemas.microsoft.com/office/drawing/2014/main" val="1046332311"/>
                  </a:ext>
                </a:extLst>
              </a:tr>
              <a:tr h="1093283">
                <a:tc>
                  <a:txBody>
                    <a:bodyPr/>
                    <a:lstStyle/>
                    <a:p>
                      <a:r>
                        <a:rPr lang="en-US" sz="3800" dirty="0"/>
                        <a:t>Relatedness</a:t>
                      </a:r>
                    </a:p>
                  </a:txBody>
                  <a:tcPr/>
                </a:tc>
                <a:tc>
                  <a:txBody>
                    <a:bodyPr/>
                    <a:lstStyle/>
                    <a:p>
                      <a:r>
                        <a:rPr lang="en-CA" sz="3800" b="0" i="0" kern="1200" dirty="0">
                          <a:solidFill>
                            <a:schemeClr val="dk1"/>
                          </a:solidFill>
                          <a:effectLst/>
                          <a:latin typeface="+mn-lt"/>
                          <a:ea typeface="+mn-ea"/>
                          <a:cs typeface="+mn-cs"/>
                        </a:rPr>
                        <a:t>“I clicked with [my mentor] intellectually and we share a lot of the same views and values . . . I think we just bonded over like a mutual understanding. He's further into his career than me obviously he was higher up and he just kind of took under his wing and mentored me.” </a:t>
                      </a:r>
                      <a:endParaRPr lang="en-US" sz="3800" dirty="0"/>
                    </a:p>
                  </a:txBody>
                  <a:tcPr/>
                </a:tc>
                <a:extLst>
                  <a:ext uri="{0D108BD9-81ED-4DB2-BD59-A6C34878D82A}">
                    <a16:rowId xmlns:a16="http://schemas.microsoft.com/office/drawing/2014/main" val="3518293828"/>
                  </a:ext>
                </a:extLst>
              </a:tr>
              <a:tr h="1093283">
                <a:tc>
                  <a:txBody>
                    <a:bodyPr/>
                    <a:lstStyle/>
                    <a:p>
                      <a:r>
                        <a:rPr lang="en-US" sz="3800" dirty="0"/>
                        <a:t>Mentorship for women in EMS</a:t>
                      </a:r>
                    </a:p>
                  </a:txBody>
                  <a:tcPr/>
                </a:tc>
                <a:tc>
                  <a:txBody>
                    <a:bodyPr/>
                    <a:lstStyle/>
                    <a:p>
                      <a:r>
                        <a:rPr lang="en-CA" sz="3800" b="0" i="0" kern="1200" dirty="0">
                          <a:solidFill>
                            <a:schemeClr val="dk1"/>
                          </a:solidFill>
                          <a:effectLst/>
                          <a:latin typeface="+mn-lt"/>
                          <a:ea typeface="+mn-ea"/>
                          <a:cs typeface="+mn-cs"/>
                        </a:rPr>
                        <a:t>Speaking of a female mentor: “I think a part of her support for me is that we can share a similar experiences that most of my other colleagues will not share just because she is a woman in leadership and we deal with the same attitudes, and the same people treating us the same way, or the same microaggression.”</a:t>
                      </a:r>
                      <a:endParaRPr lang="en-US" sz="3800" dirty="0"/>
                    </a:p>
                  </a:txBody>
                  <a:tcPr/>
                </a:tc>
                <a:extLst>
                  <a:ext uri="{0D108BD9-81ED-4DB2-BD59-A6C34878D82A}">
                    <a16:rowId xmlns:a16="http://schemas.microsoft.com/office/drawing/2014/main" val="3202751822"/>
                  </a:ext>
                </a:extLst>
              </a:tr>
            </a:tbl>
          </a:graphicData>
        </a:graphic>
      </p:graphicFrame>
      <p:pic>
        <p:nvPicPr>
          <p:cNvPr id="64" name="Google Shape;175;p1" descr="Logo&#10;&#10;Description automatically generated">
            <a:extLst>
              <a:ext uri="{FF2B5EF4-FFF2-40B4-BE49-F238E27FC236}">
                <a16:creationId xmlns:a16="http://schemas.microsoft.com/office/drawing/2014/main" id="{C2927BFD-AF0B-594E-88B3-04677193B571}"/>
              </a:ext>
            </a:extLst>
          </p:cNvPr>
          <p:cNvPicPr preferRelativeResize="0"/>
          <p:nvPr/>
        </p:nvPicPr>
        <p:blipFill rotWithShape="1">
          <a:blip r:embed="rId2">
            <a:alphaModFix/>
          </a:blip>
          <a:srcRect/>
          <a:stretch/>
        </p:blipFill>
        <p:spPr>
          <a:xfrm>
            <a:off x="30541492" y="2057547"/>
            <a:ext cx="2011692" cy="2011504"/>
          </a:xfrm>
          <a:prstGeom prst="rect">
            <a:avLst/>
          </a:prstGeom>
          <a:noFill/>
          <a:ln>
            <a:noFill/>
          </a:ln>
        </p:spPr>
      </p:pic>
      <p:sp>
        <p:nvSpPr>
          <p:cNvPr id="2" name="Alternate Process 1">
            <a:extLst>
              <a:ext uri="{FF2B5EF4-FFF2-40B4-BE49-F238E27FC236}">
                <a16:creationId xmlns:a16="http://schemas.microsoft.com/office/drawing/2014/main" id="{9F87E79E-B531-1344-99B1-44BDF1DC3E05}"/>
              </a:ext>
            </a:extLst>
          </p:cNvPr>
          <p:cNvSpPr/>
          <p:nvPr/>
        </p:nvSpPr>
        <p:spPr>
          <a:xfrm>
            <a:off x="1064185" y="16550741"/>
            <a:ext cx="15186313" cy="7696611"/>
          </a:xfrm>
          <a:prstGeom prst="flowChartAlternateProcess">
            <a:avLst/>
          </a:prstGeom>
          <a:solidFill>
            <a:schemeClr val="bg1"/>
          </a:solidFill>
          <a:ln w="228600">
            <a:solidFill>
              <a:srgbClr val="92D05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5000" b="1" dirty="0">
              <a:solidFill>
                <a:schemeClr val="tx1"/>
              </a:solidFill>
            </a:endParaRPr>
          </a:p>
        </p:txBody>
      </p:sp>
      <p:sp>
        <p:nvSpPr>
          <p:cNvPr id="55" name="Rectangle 10">
            <a:extLst>
              <a:ext uri="{FF2B5EF4-FFF2-40B4-BE49-F238E27FC236}">
                <a16:creationId xmlns:a16="http://schemas.microsoft.com/office/drawing/2014/main" id="{74E5554D-AAA6-544F-A609-1635DB2EC76E}"/>
              </a:ext>
            </a:extLst>
          </p:cNvPr>
          <p:cNvSpPr>
            <a:spLocks noChangeArrowheads="1"/>
          </p:cNvSpPr>
          <p:nvPr/>
        </p:nvSpPr>
        <p:spPr bwMode="auto">
          <a:xfrm>
            <a:off x="17001463" y="9622198"/>
            <a:ext cx="7631925" cy="893038"/>
          </a:xfrm>
          <a:prstGeom prst="rect">
            <a:avLst/>
          </a:prstGeom>
          <a:solidFill>
            <a:schemeClr val="bg1"/>
          </a:solidFill>
          <a:ln w="12700">
            <a:solidFill>
              <a:srgbClr val="1482A5">
                <a:alpha val="90000"/>
              </a:srgbClr>
            </a:solidFill>
            <a:miter lim="800000"/>
          </a:ln>
        </p:spPr>
        <p:txBody>
          <a:bodyPr wrap="none" lIns="102845" tIns="54864" rIns="102845" bIns="51422" anchor="ctr" anchorCtr="0"/>
          <a:lstStyle>
            <a:defPPr>
              <a:defRPr kern="1200" smtId="4294967295"/>
            </a:defPPr>
          </a:lstStyle>
          <a:p>
            <a:pPr defTabSz="3526986">
              <a:defRPr/>
            </a:pPr>
            <a:r>
              <a:rPr lang="en-US" sz="4500" dirty="0">
                <a:solidFill>
                  <a:srgbClr val="1482A5"/>
                </a:solidFill>
                <a:latin typeface="Libre Baskerville" panose="02000000000000000000" pitchFamily="2" charset="0"/>
              </a:rPr>
              <a:t> LITERATURE REVIEW FINDINGS</a:t>
            </a:r>
          </a:p>
        </p:txBody>
      </p:sp>
      <p:sp>
        <p:nvSpPr>
          <p:cNvPr id="60" name="Rectangle 10">
            <a:extLst>
              <a:ext uri="{FF2B5EF4-FFF2-40B4-BE49-F238E27FC236}">
                <a16:creationId xmlns:a16="http://schemas.microsoft.com/office/drawing/2014/main" id="{7E403E29-D250-D647-A7FD-35DADE301F4A}"/>
              </a:ext>
            </a:extLst>
          </p:cNvPr>
          <p:cNvSpPr>
            <a:spLocks noChangeArrowheads="1"/>
          </p:cNvSpPr>
          <p:nvPr/>
        </p:nvSpPr>
        <p:spPr bwMode="auto">
          <a:xfrm>
            <a:off x="16996747" y="17827047"/>
            <a:ext cx="6678539" cy="778421"/>
          </a:xfrm>
          <a:prstGeom prst="rect">
            <a:avLst/>
          </a:prstGeom>
          <a:solidFill>
            <a:schemeClr val="bg1"/>
          </a:solidFill>
          <a:ln w="12700">
            <a:solidFill>
              <a:srgbClr val="1482A5">
                <a:alpha val="90000"/>
              </a:srgbClr>
            </a:solidFill>
            <a:miter lim="800000"/>
          </a:ln>
        </p:spPr>
        <p:txBody>
          <a:bodyPr wrap="none" lIns="102845" tIns="54864" rIns="102845" bIns="51422" anchor="ctr" anchorCtr="0"/>
          <a:lstStyle>
            <a:defPPr>
              <a:defRPr kern="1200" smtId="4294967295"/>
            </a:defPPr>
          </a:lstStyle>
          <a:p>
            <a:pPr defTabSz="3526986">
              <a:defRPr/>
            </a:pPr>
            <a:r>
              <a:rPr lang="en-US" sz="4500" dirty="0">
                <a:solidFill>
                  <a:srgbClr val="1482A5"/>
                </a:solidFill>
                <a:latin typeface="Libre Baskerville" panose="02000000000000000000" pitchFamily="2" charset="0"/>
              </a:rPr>
              <a:t>  REANALYSIS OF PAST DATA</a:t>
            </a:r>
          </a:p>
        </p:txBody>
      </p:sp>
      <p:sp>
        <p:nvSpPr>
          <p:cNvPr id="65" name="Rectangle 10">
            <a:extLst>
              <a:ext uri="{FF2B5EF4-FFF2-40B4-BE49-F238E27FC236}">
                <a16:creationId xmlns:a16="http://schemas.microsoft.com/office/drawing/2014/main" id="{644327E7-73EE-8147-8C22-EFDD5ACFC756}"/>
              </a:ext>
            </a:extLst>
          </p:cNvPr>
          <p:cNvSpPr>
            <a:spLocks noChangeArrowheads="1"/>
          </p:cNvSpPr>
          <p:nvPr/>
        </p:nvSpPr>
        <p:spPr bwMode="auto">
          <a:xfrm>
            <a:off x="16996747" y="24110880"/>
            <a:ext cx="9710290" cy="909779"/>
          </a:xfrm>
          <a:prstGeom prst="rect">
            <a:avLst/>
          </a:prstGeom>
          <a:solidFill>
            <a:schemeClr val="bg1"/>
          </a:solidFill>
          <a:ln w="12700">
            <a:solidFill>
              <a:srgbClr val="1482A5">
                <a:alpha val="90000"/>
              </a:srgbClr>
            </a:solidFill>
            <a:miter lim="800000"/>
          </a:ln>
        </p:spPr>
        <p:txBody>
          <a:bodyPr wrap="none" lIns="102845" tIns="54864" rIns="102845" bIns="51422" anchor="ctr" anchorCtr="0"/>
          <a:lstStyle>
            <a:defPPr>
              <a:defRPr kern="1200" smtId="4294967295"/>
            </a:defPPr>
          </a:lstStyle>
          <a:p>
            <a:pPr defTabSz="3526986">
              <a:defRPr/>
            </a:pPr>
            <a:r>
              <a:rPr lang="en-US" sz="4500" dirty="0">
                <a:solidFill>
                  <a:srgbClr val="1482A5"/>
                </a:solidFill>
                <a:latin typeface="Libre Baskerville" panose="02000000000000000000" pitchFamily="2" charset="0"/>
              </a:rPr>
              <a:t> EMERGING THEMES FROM INTERVIEWS</a:t>
            </a:r>
          </a:p>
        </p:txBody>
      </p:sp>
      <p:sp>
        <p:nvSpPr>
          <p:cNvPr id="66" name="Rectangle 10">
            <a:extLst>
              <a:ext uri="{FF2B5EF4-FFF2-40B4-BE49-F238E27FC236}">
                <a16:creationId xmlns:a16="http://schemas.microsoft.com/office/drawing/2014/main" id="{5CFD450A-3A6E-6747-B1AB-03A799E4A5E0}"/>
              </a:ext>
            </a:extLst>
          </p:cNvPr>
          <p:cNvSpPr>
            <a:spLocks noChangeArrowheads="1"/>
          </p:cNvSpPr>
          <p:nvPr/>
        </p:nvSpPr>
        <p:spPr bwMode="auto">
          <a:xfrm>
            <a:off x="17273787" y="35870156"/>
            <a:ext cx="14793257" cy="914400"/>
          </a:xfrm>
          <a:prstGeom prst="rect">
            <a:avLst/>
          </a:prstGeom>
          <a:solidFill>
            <a:srgbClr val="1482A5"/>
          </a:solidFill>
          <a:ln w="12700">
            <a:noFill/>
            <a:miter lim="800000"/>
          </a:ln>
        </p:spPr>
        <p:txBody>
          <a:bodyPr wrap="none" lIns="102845" tIns="54864" rIns="102845" bIns="51422" anchor="ctr" anchorCtr="0"/>
          <a:lstStyle>
            <a:defPPr>
              <a:defRPr kern="1200" smtId="4294967295"/>
            </a:defPPr>
          </a:lstStyle>
          <a:p>
            <a:pPr algn="ctr" defTabSz="3526986">
              <a:defRPr/>
            </a:pPr>
            <a:r>
              <a:rPr lang="en-US" sz="5000" b="1" dirty="0">
                <a:solidFill>
                  <a:schemeClr val="bg1"/>
                </a:solidFill>
                <a:latin typeface="Calibri" panose="020F0502020204030204" pitchFamily="34" charset="0"/>
                <a:cs typeface="Calibri" panose="020F0502020204030204" pitchFamily="34" charset="0"/>
              </a:rPr>
              <a:t>DISCUSSION</a:t>
            </a:r>
          </a:p>
        </p:txBody>
      </p:sp>
      <p:sp>
        <p:nvSpPr>
          <p:cNvPr id="67" name="Google Shape;185;p1">
            <a:extLst>
              <a:ext uri="{FF2B5EF4-FFF2-40B4-BE49-F238E27FC236}">
                <a16:creationId xmlns:a16="http://schemas.microsoft.com/office/drawing/2014/main" id="{46815D40-19B1-1841-AEF7-F246B4F4516B}"/>
              </a:ext>
            </a:extLst>
          </p:cNvPr>
          <p:cNvSpPr/>
          <p:nvPr/>
        </p:nvSpPr>
        <p:spPr>
          <a:xfrm>
            <a:off x="17038579" y="4155492"/>
            <a:ext cx="15612493" cy="3931532"/>
          </a:xfrm>
          <a:prstGeom prst="roundRect">
            <a:avLst>
              <a:gd name="adj" fmla="val 16667"/>
            </a:avLst>
          </a:prstGeom>
          <a:solidFill>
            <a:schemeClr val="accent5">
              <a:lumMod val="40000"/>
              <a:lumOff val="60000"/>
            </a:schemeClr>
          </a:solidFill>
          <a:ln w="73025" cap="flat" cmpd="sng">
            <a:solidFill>
              <a:srgbClr val="C4E0B2"/>
            </a:solidFill>
            <a:prstDash val="solid"/>
            <a:round/>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endParaRPr lang="en-US" sz="4500" dirty="0">
              <a:solidFill>
                <a:srgbClr val="385623"/>
              </a:solidFill>
              <a:latin typeface="Calibri" panose="020F0502020204030204" pitchFamily="34" charset="0"/>
              <a:cs typeface="Calibri" panose="020F0502020204030204" pitchFamily="34" charset="0"/>
              <a:sym typeface="Calibri"/>
            </a:endParaRPr>
          </a:p>
        </p:txBody>
      </p:sp>
      <p:sp>
        <p:nvSpPr>
          <p:cNvPr id="6" name="Rectangle 5">
            <a:extLst>
              <a:ext uri="{FF2B5EF4-FFF2-40B4-BE49-F238E27FC236}">
                <a16:creationId xmlns:a16="http://schemas.microsoft.com/office/drawing/2014/main" id="{ADC9882D-F2AB-A847-8F5F-876FCE4302B0}"/>
              </a:ext>
            </a:extLst>
          </p:cNvPr>
          <p:cNvSpPr/>
          <p:nvPr/>
        </p:nvSpPr>
        <p:spPr>
          <a:xfrm>
            <a:off x="16800818" y="42899453"/>
            <a:ext cx="16086968" cy="707886"/>
          </a:xfrm>
          <a:prstGeom prst="rect">
            <a:avLst/>
          </a:prstGeom>
        </p:spPr>
        <p:txBody>
          <a:bodyPr wrap="none">
            <a:spAutoFit/>
          </a:bodyPr>
          <a:lstStyle/>
          <a:p>
            <a:r>
              <a:rPr lang="en-US" sz="4000" b="1" dirty="0">
                <a:solidFill>
                  <a:schemeClr val="bg1"/>
                </a:solidFill>
              </a:rPr>
              <a:t>Undergraduate Student Research Internship (USRI) Program, Summer 2021</a:t>
            </a:r>
            <a:r>
              <a:rPr lang="en-US" sz="4000" dirty="0">
                <a:solidFill>
                  <a:schemeClr val="bg1"/>
                </a:solidFill>
              </a:rPr>
              <a:t>​</a:t>
            </a:r>
          </a:p>
        </p:txBody>
      </p:sp>
      <p:sp>
        <p:nvSpPr>
          <p:cNvPr id="5" name="Rectangle 4">
            <a:extLst>
              <a:ext uri="{FF2B5EF4-FFF2-40B4-BE49-F238E27FC236}">
                <a16:creationId xmlns:a16="http://schemas.microsoft.com/office/drawing/2014/main" id="{8360D79F-5D3B-964B-9354-8BD6BCBE61EA}"/>
              </a:ext>
            </a:extLst>
          </p:cNvPr>
          <p:cNvSpPr/>
          <p:nvPr/>
        </p:nvSpPr>
        <p:spPr>
          <a:xfrm>
            <a:off x="17034358" y="4355507"/>
            <a:ext cx="14775510" cy="3123932"/>
          </a:xfrm>
          <a:prstGeom prst="rect">
            <a:avLst/>
          </a:prstGeom>
        </p:spPr>
        <p:txBody>
          <a:bodyPr wrap="square">
            <a:spAutoFit/>
          </a:bodyPr>
          <a:lstStyle/>
          <a:p>
            <a:pPr marL="228600" lvl="0" algn="ctr"/>
            <a:r>
              <a:rPr lang="en-US" sz="4500" b="1" dirty="0">
                <a:latin typeface="Calibri" panose="020F0502020204030204" pitchFamily="34" charset="0"/>
                <a:cs typeface="Calibri" panose="020F0502020204030204" pitchFamily="34" charset="0"/>
              </a:rPr>
              <a:t>CONTEXT: RESEARCH PARTNER (MLPS)</a:t>
            </a:r>
          </a:p>
          <a:p>
            <a:pPr marL="971550" lvl="0" indent="-742950">
              <a:buFont typeface="Arial" panose="020B0604020202020204" pitchFamily="34" charset="0"/>
              <a:buChar char="•"/>
            </a:pPr>
            <a:r>
              <a:rPr lang="en-US" sz="3800" dirty="0">
                <a:latin typeface="Calibri" panose="020F0502020204030204" pitchFamily="34" charset="0"/>
                <a:cs typeface="Calibri" panose="020F0502020204030204" pitchFamily="34" charset="0"/>
              </a:rPr>
              <a:t>Middlesex-London Health Unit (MLPS)  employs over 300 paramedics in 13 stations across London and the surrounding region. </a:t>
            </a:r>
            <a:endParaRPr lang="en-CA" sz="3800" dirty="0">
              <a:latin typeface="Calibri" panose="020F0502020204030204" pitchFamily="34" charset="0"/>
              <a:cs typeface="Calibri" panose="020F0502020204030204" pitchFamily="34" charset="0"/>
            </a:endParaRPr>
          </a:p>
          <a:p>
            <a:pPr marL="971550" lvl="0" indent="-742950">
              <a:buFont typeface="Arial" panose="020B0604020202020204" pitchFamily="34" charset="0"/>
              <a:buChar char="•"/>
            </a:pPr>
            <a:r>
              <a:rPr lang="en-US" sz="3800" dirty="0">
                <a:latin typeface="Calibri" panose="020F0502020204030204" pitchFamily="34" charset="0"/>
                <a:cs typeface="Calibri" panose="020F0502020204030204" pitchFamily="34" charset="0"/>
              </a:rPr>
              <a:t>Peer mentoring research has immediate implications for the MLPS as it is often embedded within training. </a:t>
            </a:r>
            <a:endParaRPr lang="en-CA" sz="3800" dirty="0">
              <a:latin typeface="Calibri" panose="020F0502020204030204" pitchFamily="34" charset="0"/>
              <a:cs typeface="Calibri" panose="020F0502020204030204" pitchFamily="34" charset="0"/>
            </a:endParaRPr>
          </a:p>
        </p:txBody>
      </p:sp>
      <p:pic>
        <p:nvPicPr>
          <p:cNvPr id="3" name="Picture 2" descr="Shape&#10;&#10;Description automatically generated with medium confidence">
            <a:extLst>
              <a:ext uri="{FF2B5EF4-FFF2-40B4-BE49-F238E27FC236}">
                <a16:creationId xmlns:a16="http://schemas.microsoft.com/office/drawing/2014/main" id="{E373FF4A-D248-7B4C-8406-875BDAC7B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7425" y="6947453"/>
            <a:ext cx="5562600" cy="955081"/>
          </a:xfrm>
          <a:prstGeom prst="rect">
            <a:avLst/>
          </a:prstGeom>
        </p:spPr>
      </p:pic>
      <p:sp>
        <p:nvSpPr>
          <p:cNvPr id="36" name="TextBox 35">
            <a:extLst>
              <a:ext uri="{FF2B5EF4-FFF2-40B4-BE49-F238E27FC236}">
                <a16:creationId xmlns:a16="http://schemas.microsoft.com/office/drawing/2014/main" id="{4C28336A-D7EC-144B-A4FE-CB87E94E3AA0}"/>
              </a:ext>
            </a:extLst>
          </p:cNvPr>
          <p:cNvSpPr txBox="1"/>
          <p:nvPr/>
        </p:nvSpPr>
        <p:spPr>
          <a:xfrm>
            <a:off x="2054393" y="21637288"/>
            <a:ext cx="13830153" cy="2431435"/>
          </a:xfrm>
          <a:prstGeom prst="rect">
            <a:avLst/>
          </a:prstGeom>
          <a:noFill/>
        </p:spPr>
        <p:txBody>
          <a:bodyPr wrap="square" rtlCol="0">
            <a:spAutoFit/>
          </a:bodyPr>
          <a:lstStyle>
            <a:defPPr>
              <a:defRPr kern="1200" smtId="4294967295"/>
            </a:defPPr>
          </a:lstStyle>
          <a:p>
            <a:pPr marL="742950" indent="-742950">
              <a:buAutoNum type="arabicPeriod"/>
            </a:pPr>
            <a:r>
              <a:rPr lang="en-US" sz="3800" dirty="0">
                <a:latin typeface="Calibri" panose="020F0502020204030204" pitchFamily="34" charset="0"/>
                <a:ea typeface="Open Sans" panose="020B0606030504020204" pitchFamily="34" charset="0"/>
                <a:cs typeface="Calibri" panose="020F0502020204030204" pitchFamily="34" charset="0"/>
              </a:rPr>
              <a:t>Examine how staff at MLPS share information and support others in their network. </a:t>
            </a:r>
          </a:p>
          <a:p>
            <a:pPr marL="742950" indent="-742950">
              <a:buAutoNum type="arabicPeriod"/>
            </a:pPr>
            <a:r>
              <a:rPr lang="en-US" sz="3800" dirty="0">
                <a:latin typeface="Calibri" panose="020F0502020204030204" pitchFamily="34" charset="0"/>
                <a:ea typeface="Open Sans" panose="020B0606030504020204" pitchFamily="34" charset="0"/>
                <a:cs typeface="Calibri" panose="020F0502020204030204" pitchFamily="34" charset="0"/>
              </a:rPr>
              <a:t>Identify key areas where organizations may want to intervene to foster an optimal peer network. </a:t>
            </a:r>
          </a:p>
        </p:txBody>
      </p:sp>
      <p:sp>
        <p:nvSpPr>
          <p:cNvPr id="41" name="TextBox 40">
            <a:extLst>
              <a:ext uri="{FF2B5EF4-FFF2-40B4-BE49-F238E27FC236}">
                <a16:creationId xmlns:a16="http://schemas.microsoft.com/office/drawing/2014/main" id="{83662ADA-1BD1-9D44-8326-B8C5E4E58A67}"/>
              </a:ext>
            </a:extLst>
          </p:cNvPr>
          <p:cNvSpPr txBox="1"/>
          <p:nvPr/>
        </p:nvSpPr>
        <p:spPr>
          <a:xfrm>
            <a:off x="1552871" y="17401883"/>
            <a:ext cx="14648828" cy="4339650"/>
          </a:xfrm>
          <a:prstGeom prst="rect">
            <a:avLst/>
          </a:prstGeom>
          <a:noFill/>
        </p:spPr>
        <p:txBody>
          <a:bodyPr wrap="square" rtlCol="0">
            <a:spAutoFit/>
          </a:bodyPr>
          <a:lstStyle>
            <a:defPPr>
              <a:defRPr kern="1200" smtId="4294967295"/>
            </a:defPPr>
          </a:lstStyle>
          <a:p>
            <a:pPr marL="571500" indent="-571500">
              <a:buFont typeface="Arial" panose="020B0604020202020204" pitchFamily="34" charset="0"/>
              <a:buChar char="•"/>
            </a:pPr>
            <a:r>
              <a:rPr lang="en-US" sz="3800" dirty="0">
                <a:latin typeface="Calibri" panose="020F0502020204030204" pitchFamily="34" charset="0"/>
                <a:ea typeface="PMingLiU" panose="02020500000000000000" pitchFamily="18" charset="-120"/>
                <a:cs typeface="Calibri" panose="020F0502020204030204" pitchFamily="34" charset="0"/>
              </a:rPr>
              <a:t>Little is known about how peer mentorship does (or does not) play a role in a large regional Paramedic Service. </a:t>
            </a:r>
            <a:r>
              <a:rPr lang="en-US" sz="3800" dirty="0">
                <a:latin typeface="Calibri" panose="020F0502020204030204" pitchFamily="34" charset="0"/>
                <a:ea typeface="Open Sans" panose="020B0606030504020204" pitchFamily="34" charset="0"/>
                <a:cs typeface="Calibri" panose="020F0502020204030204" pitchFamily="34" charset="0"/>
              </a:rPr>
              <a:t>Scholars and practitioners have argued for the need to study and promote peer mentorship and support among emergency services personnel. </a:t>
            </a:r>
          </a:p>
          <a:p>
            <a:pPr marL="571500" indent="-571500">
              <a:buFont typeface="Arial" panose="020B0604020202020204" pitchFamily="34" charset="0"/>
              <a:buChar char="•"/>
            </a:pPr>
            <a:endParaRPr lang="en-US" sz="800" dirty="0">
              <a:latin typeface="Calibri" panose="020F0502020204030204" pitchFamily="34" charset="0"/>
              <a:ea typeface="Open Sans" panose="020B0606030504020204" pitchFamily="34" charset="0"/>
              <a:cs typeface="Calibri" panose="020F0502020204030204" pitchFamily="34" charset="0"/>
            </a:endParaRPr>
          </a:p>
          <a:p>
            <a:pPr marL="571500" indent="-571500">
              <a:buFont typeface="Arial" panose="020B0604020202020204" pitchFamily="34" charset="0"/>
              <a:buChar char="•"/>
            </a:pPr>
            <a:r>
              <a:rPr lang="en-US" sz="3800" b="1" dirty="0">
                <a:latin typeface="Calibri" panose="020F0502020204030204" pitchFamily="34" charset="0"/>
                <a:ea typeface="Open Sans" panose="020B0606030504020204" pitchFamily="34" charset="0"/>
                <a:cs typeface="Calibri" panose="020F0502020204030204" pitchFamily="34" charset="0"/>
              </a:rPr>
              <a:t>My USRI project involved partnering with staff at a regional organization and a Western researcher to conduct a study with aims involving:</a:t>
            </a:r>
          </a:p>
        </p:txBody>
      </p:sp>
      <p:sp>
        <p:nvSpPr>
          <p:cNvPr id="42" name="TextBox 41">
            <a:extLst>
              <a:ext uri="{FF2B5EF4-FFF2-40B4-BE49-F238E27FC236}">
                <a16:creationId xmlns:a16="http://schemas.microsoft.com/office/drawing/2014/main" id="{4A31B092-7CDA-2A4B-91C2-3C72696DE771}"/>
              </a:ext>
            </a:extLst>
          </p:cNvPr>
          <p:cNvSpPr txBox="1"/>
          <p:nvPr/>
        </p:nvSpPr>
        <p:spPr>
          <a:xfrm>
            <a:off x="7298496" y="16708016"/>
            <a:ext cx="7931185" cy="861774"/>
          </a:xfrm>
          <a:prstGeom prst="rect">
            <a:avLst/>
          </a:prstGeom>
          <a:noFill/>
        </p:spPr>
        <p:txBody>
          <a:bodyPr wrap="square" rtlCol="0">
            <a:spAutoFit/>
          </a:bodyPr>
          <a:lstStyle>
            <a:defPPr>
              <a:defRPr kern="1200" smtId="4294967295"/>
            </a:defPPr>
          </a:lstStyle>
          <a:p>
            <a:r>
              <a:rPr lang="en-US" sz="5000" b="1" dirty="0">
                <a:latin typeface="Calibri" panose="020F0502020204030204" pitchFamily="34" charset="0"/>
                <a:ea typeface="Open Sans" panose="020B0606030504020204" pitchFamily="34" charset="0"/>
                <a:cs typeface="Calibri" panose="020F0502020204030204" pitchFamily="34" charset="0"/>
              </a:rPr>
              <a:t>PURPOSE</a:t>
            </a:r>
            <a:endParaRPr lang="en-US" sz="5000" dirty="0">
              <a:latin typeface="Calibri" panose="020F0502020204030204" pitchFamily="34" charset="0"/>
              <a:ea typeface="Open Sans" panose="020B060603050402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399F1EF3-2EC7-FB48-8D04-92243575580D}"/>
              </a:ext>
            </a:extLst>
          </p:cNvPr>
          <p:cNvSpPr txBox="1"/>
          <p:nvPr/>
        </p:nvSpPr>
        <p:spPr>
          <a:xfrm>
            <a:off x="16949091" y="10813263"/>
            <a:ext cx="16158912" cy="6924973"/>
          </a:xfrm>
          <a:prstGeom prst="rect">
            <a:avLst/>
          </a:prstGeom>
          <a:noFill/>
        </p:spPr>
        <p:txBody>
          <a:bodyPr wrap="square" rtlCol="0">
            <a:spAutoFit/>
          </a:bodyPr>
          <a:lstStyle>
            <a:defPPr>
              <a:defRPr kern="1200" smtId="4294967295"/>
            </a:defPPr>
          </a:lstStyle>
          <a:p>
            <a:pPr marL="685800" lvl="0" indent="-685800">
              <a:buFont typeface="Arial" panose="020B0604020202020204" pitchFamily="34" charset="0"/>
              <a:buChar char="•"/>
            </a:pPr>
            <a:r>
              <a:rPr lang="en-CA" sz="3800" dirty="0">
                <a:latin typeface="Calibri" panose="020F0502020204030204" pitchFamily="34" charset="0"/>
                <a:ea typeface="PMingLiU" panose="02020500000000000000" pitchFamily="18" charset="-120"/>
                <a:cs typeface="Calibri" panose="020F0502020204030204" pitchFamily="34" charset="0"/>
              </a:rPr>
              <a:t>In the literature, there is little consensus for the definition of social support.</a:t>
            </a:r>
          </a:p>
          <a:p>
            <a:pPr marL="685800" lvl="0" indent="-685800">
              <a:buFont typeface="Arial" panose="020B0604020202020204" pitchFamily="34" charset="0"/>
              <a:buChar char="•"/>
            </a:pPr>
            <a:endParaRPr lang="en-CA" sz="400" dirty="0">
              <a:latin typeface="Calibri" panose="020F0502020204030204" pitchFamily="34" charset="0"/>
              <a:ea typeface="PMingLiU" panose="02020500000000000000" pitchFamily="18" charset="-120"/>
              <a:cs typeface="Calibri" panose="020F0502020204030204" pitchFamily="34" charset="0"/>
            </a:endParaRPr>
          </a:p>
          <a:p>
            <a:pPr marL="685800" indent="-685800">
              <a:buFont typeface="Arial" panose="020B0604020202020204" pitchFamily="34" charset="0"/>
              <a:buChar char="•"/>
            </a:pPr>
            <a:r>
              <a:rPr lang="en-CA" sz="3800" dirty="0">
                <a:latin typeface="Calibri" panose="020F0502020204030204" pitchFamily="34" charset="0"/>
                <a:ea typeface="PMingLiU" panose="02020500000000000000" pitchFamily="18" charset="-120"/>
                <a:cs typeface="Calibri" panose="020F0502020204030204" pitchFamily="34" charset="0"/>
              </a:rPr>
              <a:t>Mentoring and social support are distinct, but closely related, concepts. Although mentorship and social support functions are very similar, we recognize that social support is a behaviour that could be exchanged more casually/broadly, whereas mentorship is an intimate relationship that often utilizes social support.</a:t>
            </a:r>
          </a:p>
          <a:p>
            <a:endParaRPr lang="en-CA" sz="600" dirty="0">
              <a:latin typeface="Calibri" panose="020F0502020204030204" pitchFamily="34" charset="0"/>
              <a:ea typeface="PMingLiU" panose="02020500000000000000" pitchFamily="18" charset="-120"/>
              <a:cs typeface="Calibri" panose="020F0502020204030204" pitchFamily="34" charset="0"/>
            </a:endParaRPr>
          </a:p>
          <a:p>
            <a:pPr marL="685800" indent="-685800">
              <a:buFont typeface="Arial" panose="020B0604020202020204" pitchFamily="34" charset="0"/>
              <a:buChar char="•"/>
            </a:pPr>
            <a:r>
              <a:rPr lang="en-CA" sz="3800" dirty="0">
                <a:latin typeface="Calibri" panose="020F0502020204030204" pitchFamily="34" charset="0"/>
                <a:ea typeface="PMingLiU" panose="02020500000000000000" pitchFamily="18" charset="-120"/>
                <a:cs typeface="Calibri" panose="020F0502020204030204" pitchFamily="34" charset="0"/>
              </a:rPr>
              <a:t>Social network analysis could construct a network and examine network density and centrality. </a:t>
            </a:r>
          </a:p>
          <a:p>
            <a:endParaRPr lang="en-CA" sz="200" dirty="0">
              <a:latin typeface="Calibri" panose="020F0502020204030204" pitchFamily="34" charset="0"/>
              <a:ea typeface="PMingLiU" panose="02020500000000000000" pitchFamily="18" charset="-120"/>
              <a:cs typeface="Calibri" panose="020F0502020204030204" pitchFamily="34" charset="0"/>
            </a:endParaRPr>
          </a:p>
          <a:p>
            <a:pPr marL="685800" indent="-685800">
              <a:buFont typeface="Arial" panose="020B0604020202020204" pitchFamily="34" charset="0"/>
              <a:buChar char="•"/>
            </a:pPr>
            <a:endParaRPr lang="en-CA" sz="400" dirty="0">
              <a:latin typeface="Calibri" panose="020F0502020204030204" pitchFamily="34" charset="0"/>
              <a:ea typeface="PMingLiU" panose="02020500000000000000" pitchFamily="18" charset="-120"/>
              <a:cs typeface="Calibri" panose="020F0502020204030204" pitchFamily="34" charset="0"/>
            </a:endParaRPr>
          </a:p>
          <a:p>
            <a:pPr marL="685800" indent="-685800">
              <a:buFont typeface="Arial" panose="020B0604020202020204" pitchFamily="34" charset="0"/>
              <a:buChar char="•"/>
            </a:pPr>
            <a:r>
              <a:rPr lang="en-CA" sz="3800" dirty="0">
                <a:latin typeface="Calibri" panose="020F0502020204030204" pitchFamily="34" charset="0"/>
                <a:ea typeface="PMingLiU" panose="02020500000000000000" pitchFamily="18" charset="-120"/>
                <a:cs typeface="Calibri" panose="020F0502020204030204" pitchFamily="34" charset="0"/>
              </a:rPr>
              <a:t>Mixed methods are extremely powerful. Qualitative data could offer more context, which is especially salient because mentorship and support are interpersonal processes that are reliant on people’s perceptions. </a:t>
            </a:r>
          </a:p>
        </p:txBody>
      </p:sp>
      <p:sp>
        <p:nvSpPr>
          <p:cNvPr id="44" name="TextBox 43">
            <a:extLst>
              <a:ext uri="{FF2B5EF4-FFF2-40B4-BE49-F238E27FC236}">
                <a16:creationId xmlns:a16="http://schemas.microsoft.com/office/drawing/2014/main" id="{59D00D75-144C-A744-8D47-CE6D96606B8E}"/>
              </a:ext>
            </a:extLst>
          </p:cNvPr>
          <p:cNvSpPr txBox="1"/>
          <p:nvPr/>
        </p:nvSpPr>
        <p:spPr>
          <a:xfrm>
            <a:off x="16677129" y="36890403"/>
            <a:ext cx="16249507" cy="5447645"/>
          </a:xfrm>
          <a:prstGeom prst="rect">
            <a:avLst/>
          </a:prstGeom>
          <a:noFill/>
        </p:spPr>
        <p:txBody>
          <a:bodyPr wrap="square" rtlCol="0">
            <a:spAutoFit/>
          </a:bodyPr>
          <a:lstStyle>
            <a:defPPr>
              <a:defRPr kern="1200" smtId="4294967295"/>
            </a:defPPr>
          </a:lstStyle>
          <a:p>
            <a:pPr marL="685800" indent="-685800">
              <a:buFont typeface="Arial" panose="020B0604020202020204" pitchFamily="34" charset="0"/>
              <a:buChar char="•"/>
            </a:pPr>
            <a:r>
              <a:rPr lang="en-CA" sz="3800" b="1" dirty="0">
                <a:latin typeface="Calibri" panose="020F0502020204030204" pitchFamily="34" charset="0"/>
                <a:ea typeface="PMingLiU" panose="02020500000000000000" pitchFamily="18" charset="-120"/>
                <a:cs typeface="Calibri" panose="020F0502020204030204" pitchFamily="34" charset="0"/>
              </a:rPr>
              <a:t>Reflection on my USRI experience.</a:t>
            </a:r>
            <a:endParaRPr lang="en-CA" sz="3800" dirty="0">
              <a:latin typeface="Calibri" panose="020F0502020204030204" pitchFamily="34" charset="0"/>
              <a:ea typeface="PMingLiU" panose="02020500000000000000" pitchFamily="18" charset="-120"/>
              <a:cs typeface="Calibri" panose="020F0502020204030204" pitchFamily="34" charset="0"/>
            </a:endParaRPr>
          </a:p>
          <a:p>
            <a:pPr marL="1223963" lvl="1" indent="-635000">
              <a:buFont typeface="Courier New" panose="02070309020205020404" pitchFamily="49" charset="0"/>
              <a:buChar char="o"/>
            </a:pPr>
            <a:r>
              <a:rPr lang="en-CA" sz="3800" dirty="0">
                <a:latin typeface="Calibri" panose="020F0502020204030204" pitchFamily="34" charset="0"/>
                <a:ea typeface="PMingLiU" panose="02020500000000000000" pitchFamily="18" charset="-120"/>
                <a:cs typeface="Calibri" panose="020F0502020204030204" pitchFamily="34" charset="0"/>
              </a:rPr>
              <a:t>Collaborated closely with a Western researchers and gained exposure to the world of research including ethics submission and grant writing. </a:t>
            </a:r>
          </a:p>
          <a:p>
            <a:pPr marL="1223963" lvl="1" indent="-635000">
              <a:buFont typeface="Courier New" panose="02070309020205020404" pitchFamily="49" charset="0"/>
              <a:buChar char="o"/>
            </a:pPr>
            <a:r>
              <a:rPr lang="en-CA" sz="3800" dirty="0">
                <a:latin typeface="Calibri" panose="020F0502020204030204" pitchFamily="34" charset="0"/>
                <a:ea typeface="PMingLiU" panose="02020500000000000000" pitchFamily="18" charset="-120"/>
                <a:cs typeface="Calibri" panose="020F0502020204030204" pitchFamily="34" charset="0"/>
              </a:rPr>
              <a:t>Learned about qualitative research, which was novel to me prior to this program.</a:t>
            </a:r>
            <a:endParaRPr lang="en-CA" sz="600" dirty="0">
              <a:latin typeface="Calibri" panose="020F0502020204030204" pitchFamily="34" charset="0"/>
              <a:ea typeface="PMingLiU" panose="02020500000000000000" pitchFamily="18" charset="-120"/>
              <a:cs typeface="Calibri" panose="020F0502020204030204" pitchFamily="34" charset="0"/>
            </a:endParaRPr>
          </a:p>
          <a:p>
            <a:pPr marL="685800" indent="-685800">
              <a:buFont typeface="Arial" panose="020B0604020202020204" pitchFamily="34" charset="0"/>
              <a:buChar char="•"/>
            </a:pPr>
            <a:r>
              <a:rPr lang="en-CA" sz="3800" b="1" dirty="0">
                <a:latin typeface="Calibri" panose="020F0502020204030204" pitchFamily="34" charset="0"/>
                <a:ea typeface="PMingLiU" panose="02020500000000000000" pitchFamily="18" charset="-120"/>
                <a:cs typeface="Calibri" panose="020F0502020204030204" pitchFamily="34" charset="0"/>
              </a:rPr>
              <a:t>Next steps. </a:t>
            </a:r>
          </a:p>
          <a:p>
            <a:pPr marL="1268413" lvl="1" indent="-588963">
              <a:buFont typeface="Courier New" panose="02070309020205020404" pitchFamily="49" charset="0"/>
              <a:buChar char="o"/>
            </a:pPr>
            <a:r>
              <a:rPr lang="en-CA" sz="3800" dirty="0">
                <a:latin typeface="Calibri" panose="020F0502020204030204" pitchFamily="34" charset="0"/>
                <a:ea typeface="PMingLiU" panose="02020500000000000000" pitchFamily="18" charset="-120"/>
                <a:cs typeface="Calibri" panose="020F0502020204030204" pitchFamily="34" charset="0"/>
              </a:rPr>
              <a:t>Use pilot interviews to refine questions in order to pursue these themes in depth in future interviews. </a:t>
            </a:r>
          </a:p>
          <a:p>
            <a:pPr marL="1268413" lvl="1" indent="-588963">
              <a:buFont typeface="Courier New" panose="02070309020205020404" pitchFamily="49" charset="0"/>
              <a:buChar char="o"/>
            </a:pPr>
            <a:r>
              <a:rPr lang="en-CA" sz="3800" dirty="0">
                <a:latin typeface="Calibri" panose="020F0502020204030204" pitchFamily="34" charset="0"/>
                <a:ea typeface="PMingLiU" panose="02020500000000000000" pitchFamily="18" charset="-120"/>
                <a:cs typeface="Calibri" panose="020F0502020204030204" pitchFamily="34" charset="0"/>
              </a:rPr>
              <a:t>Collect first wave of survey data this September. </a:t>
            </a:r>
          </a:p>
        </p:txBody>
      </p:sp>
      <p:sp>
        <p:nvSpPr>
          <p:cNvPr id="46" name="TextBox 45">
            <a:extLst>
              <a:ext uri="{FF2B5EF4-FFF2-40B4-BE49-F238E27FC236}">
                <a16:creationId xmlns:a16="http://schemas.microsoft.com/office/drawing/2014/main" id="{49E497EE-D655-9842-A302-FB696451FF85}"/>
              </a:ext>
            </a:extLst>
          </p:cNvPr>
          <p:cNvSpPr txBox="1"/>
          <p:nvPr/>
        </p:nvSpPr>
        <p:spPr>
          <a:xfrm>
            <a:off x="16748151" y="18866208"/>
            <a:ext cx="7331260" cy="4770537"/>
          </a:xfrm>
          <a:prstGeom prst="rect">
            <a:avLst/>
          </a:prstGeom>
          <a:noFill/>
        </p:spPr>
        <p:txBody>
          <a:bodyPr wrap="square" rtlCol="0">
            <a:spAutoFit/>
          </a:bodyPr>
          <a:lstStyle>
            <a:defPPr>
              <a:defRPr kern="1200" smtId="4294967295"/>
            </a:defPPr>
          </a:lstStyle>
          <a:p>
            <a:pPr marL="1101725" lvl="1" indent="-635000">
              <a:buFont typeface="Arial" panose="020B0604020202020204" pitchFamily="34" charset="0"/>
              <a:buChar char="•"/>
              <a:tabLst>
                <a:tab pos="466725" algn="l"/>
              </a:tabLst>
            </a:pPr>
            <a:r>
              <a:rPr lang="en-CA" sz="3800" dirty="0">
                <a:latin typeface="Calibri" panose="020F0502020204030204" pitchFamily="34" charset="0"/>
                <a:ea typeface="PMingLiU" panose="02020500000000000000" pitchFamily="18" charset="-120"/>
                <a:cs typeface="Calibri" panose="020F0502020204030204" pitchFamily="34" charset="0"/>
              </a:rPr>
              <a:t>People who are central nominated one another frequently. </a:t>
            </a:r>
          </a:p>
          <a:p>
            <a:pPr marL="1101725" lvl="1" indent="-635000">
              <a:buFont typeface="Arial" panose="020B0604020202020204" pitchFamily="34" charset="0"/>
              <a:buChar char="•"/>
              <a:tabLst>
                <a:tab pos="466725" algn="l"/>
              </a:tabLst>
            </a:pPr>
            <a:r>
              <a:rPr lang="en-CA" sz="3800" dirty="0">
                <a:latin typeface="Calibri" panose="020F0502020204030204" pitchFamily="34" charset="0"/>
                <a:ea typeface="PMingLiU" panose="02020500000000000000" pitchFamily="18" charset="-120"/>
                <a:cs typeface="Calibri" panose="020F0502020204030204" pitchFamily="34" charset="0"/>
              </a:rPr>
              <a:t>The network is very clustered.</a:t>
            </a:r>
          </a:p>
          <a:p>
            <a:pPr marL="1101725" lvl="1" indent="-635000">
              <a:buFont typeface="Arial" panose="020B0604020202020204" pitchFamily="34" charset="0"/>
              <a:buChar char="•"/>
              <a:tabLst>
                <a:tab pos="466725" algn="l"/>
              </a:tabLst>
            </a:pPr>
            <a:r>
              <a:rPr lang="en-CA" sz="3800" dirty="0">
                <a:latin typeface="Calibri" panose="020F0502020204030204" pitchFamily="34" charset="0"/>
                <a:ea typeface="PMingLiU" panose="02020500000000000000" pitchFamily="18" charset="-120"/>
                <a:cs typeface="Calibri" panose="020F0502020204030204" pitchFamily="34" charset="0"/>
              </a:rPr>
              <a:t> People exchange a lot of support within the cluster, with members nominating each other readily. </a:t>
            </a:r>
          </a:p>
        </p:txBody>
      </p:sp>
      <p:sp>
        <p:nvSpPr>
          <p:cNvPr id="247" name="TextBox 246">
            <a:extLst>
              <a:ext uri="{FF2B5EF4-FFF2-40B4-BE49-F238E27FC236}">
                <a16:creationId xmlns:a16="http://schemas.microsoft.com/office/drawing/2014/main" id="{998FE72F-E77A-4480-B8D1-D34F20784276}"/>
              </a:ext>
            </a:extLst>
          </p:cNvPr>
          <p:cNvSpPr txBox="1"/>
          <p:nvPr/>
        </p:nvSpPr>
        <p:spPr>
          <a:xfrm>
            <a:off x="1000114" y="5282839"/>
            <a:ext cx="15766013" cy="10987623"/>
          </a:xfrm>
          <a:prstGeom prst="rect">
            <a:avLst/>
          </a:prstGeom>
          <a:noFill/>
        </p:spPr>
        <p:txBody>
          <a:bodyPr wrap="square" rtlCol="0">
            <a:spAutoFit/>
          </a:bodyPr>
          <a:lstStyle>
            <a:defPPr>
              <a:defRPr kern="1200" smtId="4294967295"/>
            </a:defPPr>
          </a:lstStyle>
          <a:p>
            <a:pPr marL="685800" lvl="0" indent="-685800">
              <a:buFont typeface="Arial" panose="020B0604020202020204" pitchFamily="34" charset="0"/>
              <a:buChar char="•"/>
            </a:pPr>
            <a:r>
              <a:rPr lang="en-CA" sz="3800" dirty="0">
                <a:latin typeface="Calibri" panose="020F0502020204030204" pitchFamily="34" charset="0"/>
                <a:ea typeface="Times New Roman" panose="02020603050405020304" pitchFamily="18" charset="0"/>
                <a:cs typeface="Calibri" panose="020F0502020204030204" pitchFamily="34" charset="0"/>
              </a:rPr>
              <a:t>Paramedics form spontaneous relationships with their peers to access support and mentorship in the workplace, with </a:t>
            </a:r>
            <a:r>
              <a:rPr lang="en-CA" sz="3800" b="1" dirty="0">
                <a:latin typeface="Calibri" panose="020F0502020204030204" pitchFamily="34" charset="0"/>
                <a:ea typeface="Times New Roman" panose="02020603050405020304" pitchFamily="18" charset="0"/>
                <a:cs typeface="Calibri" panose="020F0502020204030204" pitchFamily="34" charset="0"/>
              </a:rPr>
              <a:t>social support</a:t>
            </a:r>
            <a:r>
              <a:rPr lang="en-CA" sz="3800" dirty="0">
                <a:latin typeface="Calibri" panose="020F0502020204030204" pitchFamily="34" charset="0"/>
                <a:ea typeface="Times New Roman" panose="02020603050405020304" pitchFamily="18" charset="0"/>
                <a:cs typeface="Calibri" panose="020F0502020204030204" pitchFamily="34" charset="0"/>
              </a:rPr>
              <a:t> spanning:  </a:t>
            </a:r>
          </a:p>
          <a:p>
            <a:pPr marL="1665288" lvl="1" indent="-685800">
              <a:buFont typeface="Courier New" panose="02070309020205020404" pitchFamily="49" charset="0"/>
              <a:buChar char="o"/>
            </a:pPr>
            <a:r>
              <a:rPr lang="en-CA" sz="3800" dirty="0">
                <a:latin typeface="Calibri" panose="020F0502020204030204" pitchFamily="34" charset="0"/>
                <a:ea typeface="Times New Roman" panose="02020603050405020304" pitchFamily="18" charset="0"/>
                <a:cs typeface="Calibri" panose="020F0502020204030204" pitchFamily="34" charset="0"/>
              </a:rPr>
              <a:t>Instrumental support (e.g., standing in for a </a:t>
            </a:r>
            <a:r>
              <a:rPr lang="en-CA" sz="3800" dirty="0" err="1">
                <a:latin typeface="Calibri" panose="020F0502020204030204" pitchFamily="34" charset="0"/>
                <a:ea typeface="Times New Roman" panose="02020603050405020304" pitchFamily="18" charset="0"/>
                <a:cs typeface="Calibri" panose="020F0502020204030204" pitchFamily="34" charset="0"/>
              </a:rPr>
              <a:t>coworker’s</a:t>
            </a:r>
            <a:r>
              <a:rPr lang="en-CA" sz="3800" dirty="0">
                <a:latin typeface="Calibri" panose="020F0502020204030204" pitchFamily="34" charset="0"/>
                <a:ea typeface="Times New Roman" panose="02020603050405020304" pitchFamily="18" charset="0"/>
                <a:cs typeface="Calibri" panose="020F0502020204030204" pitchFamily="34" charset="0"/>
              </a:rPr>
              <a:t> shift) </a:t>
            </a:r>
          </a:p>
          <a:p>
            <a:pPr marL="1665288" lvl="1" indent="-685800">
              <a:buFont typeface="Courier New" panose="02070309020205020404" pitchFamily="49" charset="0"/>
              <a:buChar char="o"/>
            </a:pPr>
            <a:r>
              <a:rPr lang="en-CA" sz="3800" dirty="0" err="1">
                <a:latin typeface="Calibri" panose="020F0502020204030204" pitchFamily="34" charset="0"/>
                <a:ea typeface="Times New Roman" panose="02020603050405020304" pitchFamily="18" charset="0"/>
                <a:cs typeface="Calibri" panose="020F0502020204030204" pitchFamily="34" charset="0"/>
              </a:rPr>
              <a:t>Coworker</a:t>
            </a:r>
            <a:r>
              <a:rPr lang="en-CA" sz="3800" dirty="0">
                <a:latin typeface="Calibri" panose="020F0502020204030204" pitchFamily="34" charset="0"/>
                <a:ea typeface="Times New Roman" panose="02020603050405020304" pitchFamily="18" charset="0"/>
                <a:cs typeface="Calibri" panose="020F0502020204030204" pitchFamily="34" charset="0"/>
              </a:rPr>
              <a:t> mentoring  (e.g., giving job-related advice) </a:t>
            </a:r>
          </a:p>
          <a:p>
            <a:pPr marL="1665288" lvl="1" indent="-685800">
              <a:buFont typeface="Courier New" panose="02070309020205020404" pitchFamily="49" charset="0"/>
              <a:buChar char="o"/>
            </a:pPr>
            <a:r>
              <a:rPr lang="en-CA" sz="3800" dirty="0">
                <a:latin typeface="Calibri" panose="020F0502020204030204" pitchFamily="34" charset="0"/>
                <a:ea typeface="Times New Roman" panose="02020603050405020304" pitchFamily="18" charset="0"/>
                <a:cs typeface="Calibri" panose="020F0502020204030204" pitchFamily="34" charset="0"/>
              </a:rPr>
              <a:t>Emotional support (e.g., sharing, listening, counselling)</a:t>
            </a:r>
          </a:p>
          <a:p>
            <a:pPr marL="685800" indent="-685800">
              <a:buFont typeface="Arial" panose="020B0604020202020204" pitchFamily="34" charset="0"/>
              <a:buChar char="•"/>
            </a:pPr>
            <a:endParaRPr lang="en-CA" sz="800" dirty="0">
              <a:latin typeface="Calibri" panose="020F0502020204030204" pitchFamily="34" charset="0"/>
              <a:ea typeface="Times New Roman" panose="02020603050405020304" pitchFamily="18" charset="0"/>
              <a:cs typeface="Calibri" panose="020F0502020204030204" pitchFamily="34" charset="0"/>
            </a:endParaRPr>
          </a:p>
          <a:p>
            <a:pPr marL="685800" indent="-685800">
              <a:buFont typeface="Arial" panose="020B0604020202020204" pitchFamily="34" charset="0"/>
              <a:buChar char="•"/>
            </a:pPr>
            <a:r>
              <a:rPr lang="en-CA" sz="3800" dirty="0">
                <a:latin typeface="Calibri" panose="020F0502020204030204" pitchFamily="34" charset="0"/>
                <a:ea typeface="Times New Roman" panose="02020603050405020304" pitchFamily="18" charset="0"/>
                <a:cs typeface="Calibri" panose="020F0502020204030204" pitchFamily="34" charset="0"/>
              </a:rPr>
              <a:t>Support is critical for educational initiatives, as paramedics must undergo constant professional and personal development to maintain of clinical skills and knowledge throughout their careers. </a:t>
            </a:r>
          </a:p>
          <a:p>
            <a:pPr marL="685800" lvl="0" indent="-685800">
              <a:buFont typeface="Arial" panose="020B0604020202020204" pitchFamily="34" charset="0"/>
              <a:buChar char="•"/>
            </a:pPr>
            <a:endParaRPr lang="en-CA" sz="800" b="1" dirty="0">
              <a:latin typeface="Calibri" panose="020F0502020204030204" pitchFamily="34" charset="0"/>
              <a:ea typeface="Times New Roman" panose="02020603050405020304" pitchFamily="18" charset="0"/>
              <a:cs typeface="Calibri" panose="020F0502020204030204" pitchFamily="34" charset="0"/>
            </a:endParaRPr>
          </a:p>
          <a:p>
            <a:pPr marL="685800" lvl="0" indent="-685800">
              <a:buFont typeface="Arial" panose="020B0604020202020204" pitchFamily="34" charset="0"/>
              <a:buChar char="•"/>
            </a:pPr>
            <a:r>
              <a:rPr lang="en-CA" sz="3800" b="1" dirty="0">
                <a:latin typeface="Calibri" panose="020F0502020204030204" pitchFamily="34" charset="0"/>
                <a:ea typeface="Times New Roman" panose="02020603050405020304" pitchFamily="18" charset="0"/>
                <a:cs typeface="Calibri" panose="020F0502020204030204" pitchFamily="34" charset="0"/>
              </a:rPr>
              <a:t>Peer mentorship </a:t>
            </a:r>
            <a:r>
              <a:rPr lang="en-CA" sz="3800" dirty="0">
                <a:latin typeface="Calibri" panose="020F0502020204030204" pitchFamily="34" charset="0"/>
                <a:ea typeface="Times New Roman" panose="02020603050405020304" pitchFamily="18" charset="0"/>
                <a:cs typeface="Calibri" panose="020F0502020204030204" pitchFamily="34" charset="0"/>
              </a:rPr>
              <a:t>is particularly vital and involves the exchange of support exchanged between peers where peers assist one-another in developing professional skillsets, knowledge, as well as personally. </a:t>
            </a:r>
          </a:p>
          <a:p>
            <a:pPr marL="685800" lvl="0" indent="-685800">
              <a:buFont typeface="Arial" panose="020B0604020202020204" pitchFamily="34" charset="0"/>
              <a:buChar char="•"/>
            </a:pPr>
            <a:endParaRPr lang="en-CA" sz="800" dirty="0">
              <a:latin typeface="Calibri" panose="020F0502020204030204" pitchFamily="34" charset="0"/>
              <a:ea typeface="Times New Roman" panose="02020603050405020304" pitchFamily="18" charset="0"/>
              <a:cs typeface="Calibri" panose="020F0502020204030204" pitchFamily="34" charset="0"/>
            </a:endParaRPr>
          </a:p>
          <a:p>
            <a:pPr marL="685800" lvl="0" indent="-685800">
              <a:buFont typeface="Arial" panose="020B0604020202020204" pitchFamily="34" charset="0"/>
              <a:buChar char="•"/>
            </a:pPr>
            <a:r>
              <a:rPr lang="en-US" sz="3800" dirty="0">
                <a:latin typeface="Calibri" panose="020F0502020204030204" pitchFamily="34" charset="0"/>
                <a:ea typeface="PMingLiU" panose="02020500000000000000" pitchFamily="18" charset="-120"/>
                <a:cs typeface="Calibri" panose="020F0502020204030204" pitchFamily="34" charset="0"/>
              </a:rPr>
              <a:t>Social network approaches to studying peer support and mentorship: </a:t>
            </a:r>
          </a:p>
          <a:p>
            <a:pPr marL="1730375" lvl="1" indent="-815975">
              <a:buFont typeface="Courier New" panose="02070309020205020404" pitchFamily="49" charset="0"/>
              <a:buChar char="o"/>
            </a:pPr>
            <a:r>
              <a:rPr lang="en-US" sz="3800" dirty="0">
                <a:latin typeface="Calibri" panose="020F0502020204030204" pitchFamily="34" charset="0"/>
                <a:ea typeface="PMingLiU" panose="02020500000000000000" pitchFamily="18" charset="-120"/>
                <a:cs typeface="Calibri" panose="020F0502020204030204" pitchFamily="34" charset="0"/>
              </a:rPr>
              <a:t>Peer mentorship and support are exchanged within a network of relationships known as a </a:t>
            </a:r>
            <a:r>
              <a:rPr lang="en-US" sz="3800" b="1" dirty="0">
                <a:latin typeface="Calibri" panose="020F0502020204030204" pitchFamily="34" charset="0"/>
                <a:ea typeface="PMingLiU" panose="02020500000000000000" pitchFamily="18" charset="-120"/>
                <a:cs typeface="Calibri" panose="020F0502020204030204" pitchFamily="34" charset="0"/>
              </a:rPr>
              <a:t>social network.</a:t>
            </a:r>
            <a:endParaRPr lang="en-US" sz="3800" dirty="0">
              <a:latin typeface="Calibri" panose="020F0502020204030204" pitchFamily="34" charset="0"/>
              <a:ea typeface="PMingLiU" panose="02020500000000000000" pitchFamily="18" charset="-120"/>
              <a:cs typeface="Calibri" panose="020F0502020204030204" pitchFamily="34" charset="0"/>
            </a:endParaRPr>
          </a:p>
          <a:p>
            <a:pPr marL="1730375" lvl="1" indent="-815975">
              <a:buFont typeface="Courier New" panose="02070309020205020404" pitchFamily="49" charset="0"/>
              <a:buChar char="o"/>
            </a:pPr>
            <a:r>
              <a:rPr lang="en-US" sz="3800" dirty="0">
                <a:latin typeface="Calibri" panose="020F0502020204030204" pitchFamily="34" charset="0"/>
                <a:ea typeface="PMingLiU" panose="02020500000000000000" pitchFamily="18" charset="-120"/>
                <a:cs typeface="Calibri" panose="020F0502020204030204" pitchFamily="34" charset="0"/>
              </a:rPr>
              <a:t>Staff foster a diverse web of connections. Studying network allows us to understand how people relate to each other within their network, investigate social influences on attitudes, and identify potential problems within the network.</a:t>
            </a:r>
          </a:p>
        </p:txBody>
      </p:sp>
      <p:pic>
        <p:nvPicPr>
          <p:cNvPr id="11" name="Picture 10" descr="A picture containing sky, antenna, line&#10;&#10;Description automatically generated">
            <a:extLst>
              <a:ext uri="{FF2B5EF4-FFF2-40B4-BE49-F238E27FC236}">
                <a16:creationId xmlns:a16="http://schemas.microsoft.com/office/drawing/2014/main" id="{9645248A-03BA-B14D-8879-6925A9C2A8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26232" y="17583557"/>
            <a:ext cx="8226952" cy="4801253"/>
          </a:xfrm>
          <a:prstGeom prst="rect">
            <a:avLst/>
          </a:prstGeom>
          <a:ln>
            <a:solidFill>
              <a:srgbClr val="1482A5"/>
            </a:solidFill>
          </a:ln>
        </p:spPr>
      </p:pic>
    </p:spTree>
    <p:extLst>
      <p:ext uri="{BB962C8B-B14F-4D97-AF65-F5344CB8AC3E}">
        <p14:creationId xmlns:p14="http://schemas.microsoft.com/office/powerpoint/2010/main" val="403887106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hypotheticalocean|09-2018"/>
</p:tagLst>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10954</TotalTime>
  <Words>1046</Words>
  <Application>Microsoft Macintosh PowerPoint</Application>
  <PresentationFormat>Custom</PresentationFormat>
  <Paragraphs>80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Wingdings</vt:lpstr>
      <vt:lpstr>Libre Baskerville</vt:lpstr>
      <vt:lpstr>Courier New</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research poster</dc:title>
  <dc:subject>Free Poster Presentation Example</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Ting Hsueh</cp:lastModifiedBy>
  <cp:revision>51</cp:revision>
  <cp:lastPrinted>2011-01-21T18:13:44Z</cp:lastPrinted>
  <dcterms:modified xsi:type="dcterms:W3CDTF">2021-08-22T23:59:48Z</dcterms:modified>
  <cp:category>scientific poster powerpoint</cp:category>
</cp:coreProperties>
</file>