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9" r:id="rId4"/>
    <p:sldId id="280" r:id="rId5"/>
    <p:sldId id="257" r:id="rId6"/>
    <p:sldId id="258" r:id="rId7"/>
    <p:sldId id="281" r:id="rId8"/>
    <p:sldId id="259" r:id="rId9"/>
    <p:sldId id="271" r:id="rId10"/>
    <p:sldId id="269" r:id="rId11"/>
    <p:sldId id="272" r:id="rId12"/>
    <p:sldId id="273" r:id="rId13"/>
    <p:sldId id="270" r:id="rId14"/>
    <p:sldId id="274" r:id="rId15"/>
    <p:sldId id="275" r:id="rId16"/>
    <p:sldId id="262" r:id="rId17"/>
    <p:sldId id="276" r:id="rId18"/>
    <p:sldId id="277" r:id="rId19"/>
    <p:sldId id="278" r:id="rId20"/>
    <p:sldId id="266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John Brandl" initials="CJB" lastIdx="4" clrIdx="0">
    <p:extLst>
      <p:ext uri="{19B8F6BF-5375-455C-9EA6-DF929625EA0E}">
        <p15:presenceInfo xmlns:p15="http://schemas.microsoft.com/office/powerpoint/2012/main" userId="S::cbrandl@uwo.ca::93a59483-cec4-4d63-8f87-6eb5de3206b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48"/>
  </p:normalViewPr>
  <p:slideViewPr>
    <p:cSldViewPr snapToGrid="0">
      <p:cViewPr varScale="1">
        <p:scale>
          <a:sx n="81" d="100"/>
          <a:sy n="81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0T14:52:50.985" idx="3">
    <p:pos x="106" y="106"/>
    <p:text>Put arrows to show PCR product. Indicate size of some markers.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4E39-DAE6-4B68-93F3-7106722F2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2D530-CEF7-4679-98A5-B1EB241C4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C841B-1B1C-4E48-8FE1-83CBCE58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49BA-7E1E-5F42-A005-A4827C16EF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E27B6-F765-4E65-AEEB-BA38743D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672CF-5199-42A1-8D07-F789B0C8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3CA5-B380-E845-9085-85B827C8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F1F9-0BA5-4A77-B184-F6C72514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CC0B2-781E-4254-8576-34B27A865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57A98-3137-442A-8356-A7088A0C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49BA-7E1E-5F42-A005-A4827C16EF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3FAE6-EDB4-4EE7-9A45-57BD9E51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6779F-BD0A-47B1-A1AE-4FC16DA4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3CA5-B380-E845-9085-85B827C8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A030E0-CBE8-4A25-B324-CAA111579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8F53B-EA89-4DAC-B94D-636B828DE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2B05E-8415-496A-AF97-8CD97F61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49BA-7E1E-5F42-A005-A4827C16EF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A87D-97DD-47E0-A828-73E50DD6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DA035-5BF9-4BCB-9EC3-C253703E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3CA5-B380-E845-9085-85B827C8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E649C-B886-4A8C-BD77-26FB3398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34515-A41B-4B94-90A7-B20E804DB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7F1EA-F5D6-4787-BB73-3D147361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49BA-7E1E-5F42-A005-A4827C16EF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CEF0B-9391-4C8D-B49B-CE8E3CC3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E6A8F-F2F2-4310-AF85-1BCE08F3C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3CA5-B380-E845-9085-85B827C8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9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CD3A-07A4-455F-89A4-C1B13F11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10F6E-87E2-4992-A5E7-AD433B533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06516-8C57-43A4-982B-9B7F6B97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49BA-7E1E-5F42-A005-A4827C16EF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85E8E-E30C-4885-9414-75485503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BA981-CC02-42F1-8C31-ACD010A8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3CA5-B380-E845-9085-85B827C8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6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9A16A-1531-4BD2-9124-9D593438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E4E32-435A-45B2-AB29-BAB5F27D0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DBDDD-D55F-4DCB-92B4-E1913F283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5083A-10BE-49D4-A92F-F2D361D5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49BA-7E1E-5F42-A005-A4827C16EF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27675-7B75-4E7D-A8A2-D9FB6D69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B2AEF-B4CE-4DA2-8482-F1E3402D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3CA5-B380-E845-9085-85B827C8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3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61F2-93EA-4864-98D1-1AFAEE52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8000D-B26D-46AA-9CC0-3639AA3AB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5532A-07B1-4A96-A24C-9BE3B8252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66FB2-9102-4774-9E98-1C2E13A6A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1D498-791C-4B04-87BC-C09D07BE8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814ED7-C1F8-419E-85E8-D3486FC7B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49BA-7E1E-5F42-A005-A4827C16EF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A0539-2101-4CFD-8CE8-AB8A970B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440031-2B21-45F1-9824-D4332B0E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3CA5-B380-E845-9085-85B827C8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E72F2-0E33-4338-BB66-2BAB5A68A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1D7FD6-F93D-4014-AC71-A6FC5BF2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49BA-7E1E-5F42-A005-A4827C16EF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76DB8-0276-4C13-9E42-A587405F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7BD96-23A1-4C3C-A8AE-F4E0817D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3CA5-B380-E845-9085-85B827C8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F027E-B063-456E-AC25-634229DD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49BA-7E1E-5F42-A005-A4827C16EF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1D51E-473F-4B84-8183-4567EE47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20BE6-0F33-4419-856F-414B86B2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3CA5-B380-E845-9085-85B827C8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5AC49-8B9B-4EF6-BB51-A74A13B7E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E016-A7F6-429C-9B82-BF8AC6CBC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D0A3E-0C75-4256-A690-BE2947040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321FB-DB20-4722-A23B-61C83C9E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49BA-7E1E-5F42-A005-A4827C16EF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113B3-B07E-47CE-AAD8-A0E7A95E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103A1-759A-4B0E-82EB-FC5D6784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3CA5-B380-E845-9085-85B827C8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37A7-4B74-4F1C-9150-AB03180D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6CFBF-3331-4F9C-9230-CFDBC0C39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E9DC5-4794-4265-BBC0-0F03DA0C6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0C8E3-21FD-47AB-8C98-83E97F07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49BA-7E1E-5F42-A005-A4827C16EF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4858E-8802-473C-8CC5-2C07E943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1975-18F2-4258-96F9-FE0E1448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3CA5-B380-E845-9085-85B827C8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14BF0-A391-401F-8ECC-CDF81B9E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E9C3-F65C-4FB9-B4F0-66F84E3F3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11DEB-9462-4676-83CC-0B9B948CE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C49BA-7E1E-5F42-A005-A4827C16EF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DA123-2F22-4AF5-B137-746A2C15F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6E015-0A18-4BAC-BFF5-6F5BDC609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3CA5-B380-E845-9085-85B827C87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9851-CCA2-1243-A8D4-06C298CAD5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Investigating stop codon readthrough in </a:t>
            </a:r>
            <a:r>
              <a:rPr lang="en-CA" i="1" dirty="0"/>
              <a:t>Saccharomyces cerevisiae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70F32-4BE5-1E4C-85B7-9FDF0A35E9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USRI Virtual Exhibition Presentation</a:t>
            </a:r>
          </a:p>
          <a:p>
            <a:r>
              <a:rPr lang="en-CA" dirty="0"/>
              <a:t>August 24, 2021</a:t>
            </a:r>
          </a:p>
          <a:p>
            <a:r>
              <a:rPr lang="en-CA" dirty="0"/>
              <a:t>Amy Kwon</a:t>
            </a:r>
          </a:p>
          <a:p>
            <a:r>
              <a:rPr lang="en-CA" dirty="0"/>
              <a:t>Supervisor: Dr. Chris Brandl</a:t>
            </a:r>
          </a:p>
        </p:txBody>
      </p:sp>
      <p:pic>
        <p:nvPicPr>
          <p:cNvPr id="1026" name="Picture 2" descr="Western Logo - Communications - Western University">
            <a:extLst>
              <a:ext uri="{FF2B5EF4-FFF2-40B4-BE49-F238E27FC236}">
                <a16:creationId xmlns:a16="http://schemas.microsoft.com/office/drawing/2014/main" id="{9BC2A663-432F-4B94-8535-FEFC847C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625"/>
            <a:ext cx="20669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B521-6548-CC4F-9949-AF36765F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6CDF-9DCF-7941-A513-6F09532D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4" y="1722131"/>
            <a:ext cx="500812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r>
              <a:rPr lang="en-US" dirty="0"/>
              <a:t>2. Ligate the PCR products of      TRP1 and URA3 into T-vector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Transform </a:t>
            </a:r>
            <a:r>
              <a:rPr lang="en-US" i="1" dirty="0"/>
              <a:t>E.coli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Prepare DNAs from each</a:t>
            </a:r>
          </a:p>
        </p:txBody>
      </p:sp>
      <p:pic>
        <p:nvPicPr>
          <p:cNvPr id="2050" name="Picture 2" descr="Model predicts how E. coli bacteria adapt under stress">
            <a:extLst>
              <a:ext uri="{FF2B5EF4-FFF2-40B4-BE49-F238E27FC236}">
                <a16:creationId xmlns:a16="http://schemas.microsoft.com/office/drawing/2014/main" id="{95BEFB00-08BA-4C13-9C72-B0535242C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283" y="3787382"/>
            <a:ext cx="3384889" cy="24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GEM®-T Easy Vector Systems">
            <a:extLst>
              <a:ext uri="{FF2B5EF4-FFF2-40B4-BE49-F238E27FC236}">
                <a16:creationId xmlns:a16="http://schemas.microsoft.com/office/drawing/2014/main" id="{375A50E2-A5D1-406F-8742-7B2E759E1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94" y="365125"/>
            <a:ext cx="3682869" cy="26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ACCD4D-02D5-45E6-A2F8-7C876B7A0D56}"/>
              </a:ext>
            </a:extLst>
          </p:cNvPr>
          <p:cNvSpPr txBox="1"/>
          <p:nvPr/>
        </p:nvSpPr>
        <p:spPr>
          <a:xfrm>
            <a:off x="6726678" y="3049211"/>
            <a:ext cx="5275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Promega. (2021). </a:t>
            </a:r>
            <a:r>
              <a:rPr lang="en-CA" sz="12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Pgem</a:t>
            </a:r>
            <a:r>
              <a:rPr lang="en-CA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®-T Vector Map and Sequence</a:t>
            </a:r>
            <a:r>
              <a:rPr lang="en-CA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Promega. https://www.promega.ca/products/pcr/pcr-cloning/pgem-t-vector-systems/?catNum=A3600. </a:t>
            </a:r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E461C-F62E-4358-A0B4-B60E308F32E0}"/>
              </a:ext>
            </a:extLst>
          </p:cNvPr>
          <p:cNvSpPr txBox="1"/>
          <p:nvPr/>
        </p:nvSpPr>
        <p:spPr>
          <a:xfrm>
            <a:off x="6726678" y="6235775"/>
            <a:ext cx="5543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Technology Networks. (2020). 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E. coli To Fight E.coli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Technology Networks. https://www.technologynetworks.com/immunology/news/using-e-coli-to-fight-ecoli-337138.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662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38F1D-6F91-094F-A2DB-C694D3A4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TRP1 Cloning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00E89C-29A0-4ED6-BC3C-2487494E6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r="12320"/>
          <a:stretch/>
        </p:blipFill>
        <p:spPr>
          <a:xfrm rot="5400000">
            <a:off x="1125649" y="2028099"/>
            <a:ext cx="4341181" cy="391934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6B82EA-0FB4-4A7A-9470-F8B20A84601D}"/>
              </a:ext>
            </a:extLst>
          </p:cNvPr>
          <p:cNvSpPr txBox="1"/>
          <p:nvPr/>
        </p:nvSpPr>
        <p:spPr>
          <a:xfrm>
            <a:off x="7984503" y="5902119"/>
            <a:ext cx="2762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Insert cut with EcoRI</a:t>
            </a:r>
          </a:p>
        </p:txBody>
      </p:sp>
      <p:pic>
        <p:nvPicPr>
          <p:cNvPr id="10" name="Picture 9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D7E7A96D-CD58-487D-AD36-F9ED974B2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t="-88" r="17832" b="88"/>
          <a:stretch/>
        </p:blipFill>
        <p:spPr>
          <a:xfrm>
            <a:off x="7934682" y="488242"/>
            <a:ext cx="2052926" cy="541387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83503F-7F97-4894-AF05-F278E4EBB241}"/>
              </a:ext>
            </a:extLst>
          </p:cNvPr>
          <p:cNvCxnSpPr>
            <a:cxnSpLocks/>
          </p:cNvCxnSpPr>
          <p:nvPr/>
        </p:nvCxnSpPr>
        <p:spPr>
          <a:xfrm>
            <a:off x="7004115" y="2724347"/>
            <a:ext cx="9803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1244983-83E9-417D-B066-7A2B2E13D572}"/>
              </a:ext>
            </a:extLst>
          </p:cNvPr>
          <p:cNvCxnSpPr>
            <a:cxnSpLocks/>
          </p:cNvCxnSpPr>
          <p:nvPr/>
        </p:nvCxnSpPr>
        <p:spPr>
          <a:xfrm>
            <a:off x="7004115" y="3706305"/>
            <a:ext cx="9803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2655F0E-74DE-4851-A9B1-51C3BB4F2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926538" y="2608513"/>
            <a:ext cx="1091279" cy="2316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576A0B-5AD7-4416-AA8B-8AE5362779B5}"/>
              </a:ext>
            </a:extLst>
          </p:cNvPr>
          <p:cNvSpPr txBox="1"/>
          <p:nvPr/>
        </p:nvSpPr>
        <p:spPr>
          <a:xfrm>
            <a:off x="6117158" y="2539681"/>
            <a:ext cx="110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3000bp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16F9C-658B-4621-936B-392C9D6FB76D}"/>
              </a:ext>
            </a:extLst>
          </p:cNvPr>
          <p:cNvSpPr txBox="1"/>
          <p:nvPr/>
        </p:nvSpPr>
        <p:spPr>
          <a:xfrm>
            <a:off x="6162253" y="3483752"/>
            <a:ext cx="100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1000bp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9DD3D5-A036-474E-AB8D-DA91329E766E}"/>
              </a:ext>
            </a:extLst>
          </p:cNvPr>
          <p:cNvSpPr txBox="1"/>
          <p:nvPr/>
        </p:nvSpPr>
        <p:spPr>
          <a:xfrm>
            <a:off x="11017816" y="25111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vector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C8F997-67C6-4C8A-99F3-A27EA17B65B4}"/>
              </a:ext>
            </a:extLst>
          </p:cNvPr>
          <p:cNvSpPr txBox="1"/>
          <p:nvPr/>
        </p:nvSpPr>
        <p:spPr>
          <a:xfrm>
            <a:off x="11017816" y="3687271"/>
            <a:ext cx="87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insert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1B19B2-7ABC-4E32-B40E-094AC077A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918200" y="3761661"/>
            <a:ext cx="1091279" cy="23166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06CC6C9-6B77-4661-A84A-19283F4F45D8}"/>
              </a:ext>
            </a:extLst>
          </p:cNvPr>
          <p:cNvSpPr/>
          <p:nvPr/>
        </p:nvSpPr>
        <p:spPr>
          <a:xfrm>
            <a:off x="9367938" y="3758005"/>
            <a:ext cx="666096" cy="311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134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8FF6-28AA-4044-BCE6-282B0A3C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URA3 Cloning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06310C-FAAE-48A4-BC4E-AE85C4FCA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826" y="1690688"/>
            <a:ext cx="4525364" cy="46713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084FD5D-3367-4828-A08C-B690FB43AF14}"/>
              </a:ext>
            </a:extLst>
          </p:cNvPr>
          <p:cNvSpPr/>
          <p:nvPr/>
        </p:nvSpPr>
        <p:spPr>
          <a:xfrm>
            <a:off x="4148069" y="3235230"/>
            <a:ext cx="177554" cy="15092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0956DE-D16F-46B2-833E-4962E8F69CDD}"/>
              </a:ext>
            </a:extLst>
          </p:cNvPr>
          <p:cNvSpPr/>
          <p:nvPr/>
        </p:nvSpPr>
        <p:spPr>
          <a:xfrm>
            <a:off x="4424756" y="2588640"/>
            <a:ext cx="177554" cy="15092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DE279BB-9ACE-4432-A44A-964064071E95}"/>
              </a:ext>
            </a:extLst>
          </p:cNvPr>
          <p:cNvSpPr/>
          <p:nvPr/>
        </p:nvSpPr>
        <p:spPr>
          <a:xfrm>
            <a:off x="4007504" y="3847789"/>
            <a:ext cx="140565" cy="123269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D7871F-066A-4D83-BF7E-9258A65EA9D7}"/>
              </a:ext>
            </a:extLst>
          </p:cNvPr>
          <p:cNvSpPr/>
          <p:nvPr/>
        </p:nvSpPr>
        <p:spPr>
          <a:xfrm>
            <a:off x="4398122" y="3696358"/>
            <a:ext cx="177555" cy="23184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A52AD6-D383-41E8-A72C-899664FFC3EF}"/>
              </a:ext>
            </a:extLst>
          </p:cNvPr>
          <p:cNvSpPr/>
          <p:nvPr/>
        </p:nvSpPr>
        <p:spPr>
          <a:xfrm>
            <a:off x="4513533" y="3109972"/>
            <a:ext cx="177554" cy="15092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B6EC17-0A28-41FC-9BDF-D78D426CA790}"/>
              </a:ext>
            </a:extLst>
          </p:cNvPr>
          <p:cNvSpPr txBox="1"/>
          <p:nvPr/>
        </p:nvSpPr>
        <p:spPr>
          <a:xfrm>
            <a:off x="8175397" y="5982491"/>
            <a:ext cx="2326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Insert cut with EcoRI</a:t>
            </a: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9F6FB779-DB81-4B76-B83E-9A00A86045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4" r="8462"/>
          <a:stretch/>
        </p:blipFill>
        <p:spPr>
          <a:xfrm>
            <a:off x="8467300" y="785829"/>
            <a:ext cx="1589593" cy="518350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53C4B9-33E1-40CE-A1C7-E73C135F9357}"/>
              </a:ext>
            </a:extLst>
          </p:cNvPr>
          <p:cNvCxnSpPr>
            <a:cxnSpLocks/>
          </p:cNvCxnSpPr>
          <p:nvPr/>
        </p:nvCxnSpPr>
        <p:spPr>
          <a:xfrm>
            <a:off x="7906600" y="2403835"/>
            <a:ext cx="9828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C70752-DD4D-4E01-A7E1-6A536357332D}"/>
              </a:ext>
            </a:extLst>
          </p:cNvPr>
          <p:cNvCxnSpPr>
            <a:cxnSpLocks/>
          </p:cNvCxnSpPr>
          <p:nvPr/>
        </p:nvCxnSpPr>
        <p:spPr>
          <a:xfrm>
            <a:off x="7888073" y="3092689"/>
            <a:ext cx="9828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DC4F0A-796A-4116-8398-E6C566BFBB3E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0056893" y="2278296"/>
            <a:ext cx="901372" cy="362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1AA30C-6945-47F6-99B8-67C8724868F8}"/>
              </a:ext>
            </a:extLst>
          </p:cNvPr>
          <p:cNvCxnSpPr>
            <a:cxnSpLocks/>
          </p:cNvCxnSpPr>
          <p:nvPr/>
        </p:nvCxnSpPr>
        <p:spPr>
          <a:xfrm flipH="1">
            <a:off x="10056893" y="3092689"/>
            <a:ext cx="1007281" cy="24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AC25219-6DD5-4CCC-A9B7-C2FE9506D3A3}"/>
              </a:ext>
            </a:extLst>
          </p:cNvPr>
          <p:cNvSpPr txBox="1"/>
          <p:nvPr/>
        </p:nvSpPr>
        <p:spPr>
          <a:xfrm>
            <a:off x="7042804" y="2219169"/>
            <a:ext cx="92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3000bp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2222E8-6566-4277-A4A1-6CF146045F1F}"/>
              </a:ext>
            </a:extLst>
          </p:cNvPr>
          <p:cNvSpPr txBox="1"/>
          <p:nvPr/>
        </p:nvSpPr>
        <p:spPr>
          <a:xfrm>
            <a:off x="7042804" y="2904036"/>
            <a:ext cx="92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1000bp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8C77D1-AE72-410D-A559-4A2E230E6B8F}"/>
              </a:ext>
            </a:extLst>
          </p:cNvPr>
          <p:cNvSpPr txBox="1"/>
          <p:nvPr/>
        </p:nvSpPr>
        <p:spPr>
          <a:xfrm>
            <a:off x="10958265" y="2093633"/>
            <a:ext cx="1013708" cy="36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vector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762A00-54AB-40B3-95B4-CBF69D09703C}"/>
              </a:ext>
            </a:extLst>
          </p:cNvPr>
          <p:cNvSpPr txBox="1"/>
          <p:nvPr/>
        </p:nvSpPr>
        <p:spPr>
          <a:xfrm>
            <a:off x="11064174" y="2891560"/>
            <a:ext cx="91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insert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FD09DB6-1227-43FF-B9F0-A9ABA38EC3BC}"/>
              </a:ext>
            </a:extLst>
          </p:cNvPr>
          <p:cNvSpPr/>
          <p:nvPr/>
        </p:nvSpPr>
        <p:spPr>
          <a:xfrm>
            <a:off x="9338428" y="2961853"/>
            <a:ext cx="666096" cy="311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64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B521-6548-CC4F-9949-AF36765F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6CDF-9DCF-7941-A513-6F09532D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12658" cy="27019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Engineer fusion of TRP1 and URA3 in a vector compatible for both E. coli and yeast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67E965-947C-D349-9DE8-A8FCAA4DBF54}"/>
              </a:ext>
            </a:extLst>
          </p:cNvPr>
          <p:cNvSpPr/>
          <p:nvPr/>
        </p:nvSpPr>
        <p:spPr>
          <a:xfrm>
            <a:off x="5900743" y="4714886"/>
            <a:ext cx="171450" cy="403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1DC536-0106-4E2E-8EDB-53C1D0CF54DB}"/>
              </a:ext>
            </a:extLst>
          </p:cNvPr>
          <p:cNvGrpSpPr/>
          <p:nvPr/>
        </p:nvGrpSpPr>
        <p:grpSpPr>
          <a:xfrm>
            <a:off x="1109662" y="4096600"/>
            <a:ext cx="9972675" cy="1049298"/>
            <a:chOff x="1000130" y="5330861"/>
            <a:chExt cx="9972675" cy="10492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C3F142-4A12-469D-B887-6C4CE11EB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130" y="5389559"/>
              <a:ext cx="9972675" cy="9906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56C3D3-62BE-4E0F-88D3-DF6417B975C8}"/>
                </a:ext>
              </a:extLst>
            </p:cNvPr>
            <p:cNvSpPr txBox="1"/>
            <p:nvPr/>
          </p:nvSpPr>
          <p:spPr>
            <a:xfrm>
              <a:off x="4540000" y="5712724"/>
              <a:ext cx="88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TRP1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72CAEC-6BAD-4399-BD60-7B789CE50B35}"/>
                </a:ext>
              </a:extLst>
            </p:cNvPr>
            <p:cNvSpPr txBox="1"/>
            <p:nvPr/>
          </p:nvSpPr>
          <p:spPr>
            <a:xfrm>
              <a:off x="3806859" y="5401803"/>
              <a:ext cx="612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ATG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5E22B7-0A99-4B1A-989E-D24820D37A20}"/>
                </a:ext>
              </a:extLst>
            </p:cNvPr>
            <p:cNvSpPr txBox="1"/>
            <p:nvPr/>
          </p:nvSpPr>
          <p:spPr>
            <a:xfrm>
              <a:off x="8896615" y="5401803"/>
              <a:ext cx="612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TGA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D8EE16-2EC7-43BC-8CD5-B5643C95AC63}"/>
                </a:ext>
              </a:extLst>
            </p:cNvPr>
            <p:cNvSpPr txBox="1"/>
            <p:nvPr/>
          </p:nvSpPr>
          <p:spPr>
            <a:xfrm>
              <a:off x="7445684" y="5700193"/>
              <a:ext cx="754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URA3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265031-8179-49F8-89ED-51FCBE75F21A}"/>
                </a:ext>
              </a:extLst>
            </p:cNvPr>
            <p:cNvSpPr txBox="1"/>
            <p:nvPr/>
          </p:nvSpPr>
          <p:spPr>
            <a:xfrm>
              <a:off x="1626251" y="5330861"/>
              <a:ext cx="1669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TRP1 promoter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360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B521-6548-CC4F-9949-AF36765F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6CDF-9DCF-7941-A513-6F09532D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81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6. Transform TRP1-URA3 fusion into yeast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Determine growth in medium lacking uracil and in medium containing 5-FOA</a:t>
            </a:r>
          </a:p>
        </p:txBody>
      </p:sp>
      <p:pic>
        <p:nvPicPr>
          <p:cNvPr id="4098" name="Picture 2" descr="Saccharomyces cerevisiae - Wikipedia">
            <a:extLst>
              <a:ext uri="{FF2B5EF4-FFF2-40B4-BE49-F238E27FC236}">
                <a16:creationId xmlns:a16="http://schemas.microsoft.com/office/drawing/2014/main" id="{34E3D833-48F5-4C7D-BCFC-536D955B7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390" y="536880"/>
            <a:ext cx="3573066" cy="230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8C5E52-1F7B-49E7-AF49-FD57D35426B5}"/>
              </a:ext>
            </a:extLst>
          </p:cNvPr>
          <p:cNvSpPr txBox="1"/>
          <p:nvPr/>
        </p:nvSpPr>
        <p:spPr>
          <a:xfrm>
            <a:off x="7701390" y="2844496"/>
            <a:ext cx="4017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Wikipedia. (2021). </a:t>
            </a:r>
            <a:r>
              <a:rPr lang="en-CA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S. cerevisiae</a:t>
            </a:r>
            <a:r>
              <a:rPr lang="en-CA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Wikipedia. https://en.wikipedia.org/wiki/Saccharomyces_cerevisiae. </a:t>
            </a:r>
          </a:p>
        </p:txBody>
      </p:sp>
      <p:pic>
        <p:nvPicPr>
          <p:cNvPr id="4100" name="Picture 4" descr="Morphologic Features of Yeast Colonies | Medical Laboratories">
            <a:extLst>
              <a:ext uri="{FF2B5EF4-FFF2-40B4-BE49-F238E27FC236}">
                <a16:creationId xmlns:a16="http://schemas.microsoft.com/office/drawing/2014/main" id="{B775A785-777C-4319-9AA5-9B1B5A46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23" y="3381794"/>
            <a:ext cx="2875000" cy="286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14D69D-D9D1-40ED-8E89-295732A5BD65}"/>
              </a:ext>
            </a:extLst>
          </p:cNvPr>
          <p:cNvSpPr txBox="1"/>
          <p:nvPr/>
        </p:nvSpPr>
        <p:spPr>
          <a:xfrm>
            <a:off x="7505982" y="6251119"/>
            <a:ext cx="4913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Medical Labs. (2015). 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Yeast colonies on agar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Medical-Labs. http://www.medical-labs.net/morphologic-features-of-yeast-colonies-2818/. </a:t>
            </a:r>
          </a:p>
        </p:txBody>
      </p:sp>
    </p:spTree>
    <p:extLst>
      <p:ext uri="{BB962C8B-B14F-4D97-AF65-F5344CB8AC3E}">
        <p14:creationId xmlns:p14="http://schemas.microsoft.com/office/powerpoint/2010/main" val="159570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B521-6548-CC4F-9949-AF36765F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6CDF-9DCF-7941-A513-6F09532D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9201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8. Determine if stress affects readthrough</a:t>
            </a:r>
          </a:p>
          <a:p>
            <a:pPr marL="0" indent="0">
              <a:buNone/>
            </a:pPr>
            <a:r>
              <a:rPr lang="en-US" dirty="0"/>
              <a:t>	ethanol stress</a:t>
            </a:r>
          </a:p>
          <a:p>
            <a:pPr marL="0" indent="0">
              <a:buNone/>
            </a:pPr>
            <a:r>
              <a:rPr lang="en-US" dirty="0"/>
              <a:t>	temperature stress</a:t>
            </a:r>
          </a:p>
          <a:p>
            <a:pPr marL="0" indent="0">
              <a:buNone/>
            </a:pPr>
            <a:r>
              <a:rPr lang="en-US" dirty="0"/>
              <a:t>	oxidative stress</a:t>
            </a:r>
          </a:p>
        </p:txBody>
      </p:sp>
    </p:spTree>
    <p:extLst>
      <p:ext uri="{BB962C8B-B14F-4D97-AF65-F5344CB8AC3E}">
        <p14:creationId xmlns:p14="http://schemas.microsoft.com/office/powerpoint/2010/main" val="275552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7A352-F8BE-BB4E-AE95-FD047F3F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7B7E7-C0C9-314A-BFE4-3750D677B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41297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Stop codon readthrough increases the coding complexity of the genome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If regulated it may allow the production of novel proteins that provide an adaptive response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erhaps an evolutionary mechanism</a:t>
            </a:r>
          </a:p>
        </p:txBody>
      </p:sp>
      <p:pic>
        <p:nvPicPr>
          <p:cNvPr id="2050" name="Picture 2" descr="Readthrough errors purge deleterious cryptic sequences, facilitating the  birth of coding sequences | bioRxiv">
            <a:extLst>
              <a:ext uri="{FF2B5EF4-FFF2-40B4-BE49-F238E27FC236}">
                <a16:creationId xmlns:a16="http://schemas.microsoft.com/office/drawing/2014/main" id="{24A61FEE-5702-4BC0-992E-047F0B49D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51" y="681037"/>
            <a:ext cx="6385154" cy="551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FFACB2-A52E-4E96-AAB8-3C2755A6B356}"/>
              </a:ext>
            </a:extLst>
          </p:cNvPr>
          <p:cNvSpPr txBox="1"/>
          <p:nvPr/>
        </p:nvSpPr>
        <p:spPr>
          <a:xfrm>
            <a:off x="7061446" y="6262042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Konsinski</a:t>
            </a:r>
            <a:r>
              <a:rPr lang="en-CA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L., &amp; </a:t>
            </a:r>
            <a:r>
              <a:rPr lang="en-CA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Masel</a:t>
            </a:r>
            <a:r>
              <a:rPr lang="en-CA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J. (2019). </a:t>
            </a:r>
            <a:r>
              <a:rPr lang="en-CA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Stop Codon Readthrough</a:t>
            </a:r>
            <a:r>
              <a:rPr lang="en-CA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CA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r>
              <a:rPr lang="en-CA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https://www.biorxiv.org/content/10.1101/737452v2.full. </a:t>
            </a:r>
          </a:p>
        </p:txBody>
      </p:sp>
    </p:spTree>
    <p:extLst>
      <p:ext uri="{BB962C8B-B14F-4D97-AF65-F5344CB8AC3E}">
        <p14:creationId xmlns:p14="http://schemas.microsoft.com/office/powerpoint/2010/main" val="387701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BEB3-52A3-4942-9E7D-3B19768B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495F-8F23-1F4B-B001-54FB6C8F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273"/>
            <a:ext cx="10515600" cy="997474"/>
          </a:xfrm>
        </p:spPr>
        <p:txBody>
          <a:bodyPr/>
          <a:lstStyle/>
          <a:p>
            <a:r>
              <a:rPr lang="en-US" dirty="0"/>
              <a:t>Analyze additional genes that proteomic analysis suggests are read through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76167-7286-4097-99AA-AD272A089FDC}"/>
              </a:ext>
            </a:extLst>
          </p:cNvPr>
          <p:cNvSpPr txBox="1"/>
          <p:nvPr/>
        </p:nvSpPr>
        <p:spPr>
          <a:xfrm>
            <a:off x="2554146" y="2561793"/>
            <a:ext cx="1233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b="0" i="0" dirty="0">
                <a:solidFill>
                  <a:srgbClr val="222222"/>
                </a:solidFill>
                <a:effectLst/>
                <a:latin typeface="Droid Serif"/>
              </a:rPr>
              <a:t>YHB1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20474-0FA4-4B14-9924-6F32D6479907}"/>
              </a:ext>
            </a:extLst>
          </p:cNvPr>
          <p:cNvSpPr txBox="1"/>
          <p:nvPr/>
        </p:nvSpPr>
        <p:spPr>
          <a:xfrm>
            <a:off x="7941076" y="2561793"/>
            <a:ext cx="103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i="0" dirty="0">
                <a:solidFill>
                  <a:srgbClr val="222222"/>
                </a:solidFill>
                <a:effectLst/>
                <a:latin typeface="Droid Serif"/>
              </a:rPr>
              <a:t>SPC19 </a:t>
            </a:r>
          </a:p>
        </p:txBody>
      </p:sp>
      <p:pic>
        <p:nvPicPr>
          <p:cNvPr id="8" name="Picture 7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8A897DB0-2082-401D-AC1A-22FAA6569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895" y="3110846"/>
            <a:ext cx="1180868" cy="3547802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00059529-B154-44B6-B2F3-7363A43DE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46" y="3094750"/>
            <a:ext cx="905491" cy="356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5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BEB3-52A3-4942-9E7D-3B19768B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495F-8F23-1F4B-B001-54FB6C8F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0242" cy="4351338"/>
          </a:xfrm>
        </p:spPr>
        <p:txBody>
          <a:bodyPr/>
          <a:lstStyle/>
          <a:p>
            <a:r>
              <a:rPr lang="en-US" dirty="0"/>
              <a:t>Alter stop codon to determine its impact on readthrough</a:t>
            </a:r>
          </a:p>
          <a:p>
            <a:pPr marL="0" indent="0">
              <a:buNone/>
            </a:pPr>
            <a:r>
              <a:rPr lang="en-US" dirty="0"/>
              <a:t>	UAA</a:t>
            </a:r>
          </a:p>
          <a:p>
            <a:pPr marL="0" indent="0">
              <a:buNone/>
            </a:pPr>
            <a:r>
              <a:rPr lang="en-US" dirty="0"/>
              <a:t>	UGA</a:t>
            </a:r>
          </a:p>
          <a:p>
            <a:pPr marL="0" indent="0">
              <a:buNone/>
            </a:pPr>
            <a:r>
              <a:rPr lang="en-US" dirty="0"/>
              <a:t>	UGG (literature suggests UGG is readthrough at higher frequency)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09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0BEB3-52A3-4942-9E7D-3B19768B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F495F-8F23-1F4B-B001-54FB6C8F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0242" cy="4351338"/>
          </a:xfrm>
        </p:spPr>
        <p:txBody>
          <a:bodyPr/>
          <a:lstStyle/>
          <a:p>
            <a:r>
              <a:rPr lang="en-US" dirty="0"/>
              <a:t>Determine the amino acids inserted at the stop codon by mass spectrometry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9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63EC-F4F2-465A-ABB2-C85E5441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Central Dogma</a:t>
            </a:r>
          </a:p>
        </p:txBody>
      </p:sp>
      <p:pic>
        <p:nvPicPr>
          <p:cNvPr id="2050" name="Picture 2" descr="Central Dogma | Brent Cornell">
            <a:extLst>
              <a:ext uri="{FF2B5EF4-FFF2-40B4-BE49-F238E27FC236}">
                <a16:creationId xmlns:a16="http://schemas.microsoft.com/office/drawing/2014/main" id="{3DFFFAA2-354F-4733-BD95-76127A4503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60" y="1690688"/>
            <a:ext cx="9096879" cy="41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AB60A-BBC7-4637-AB18-D62C51686754}"/>
              </a:ext>
            </a:extLst>
          </p:cNvPr>
          <p:cNvSpPr txBox="1"/>
          <p:nvPr/>
        </p:nvSpPr>
        <p:spPr>
          <a:xfrm>
            <a:off x="4965577" y="6258757"/>
            <a:ext cx="7226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BioNinja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(n.d.). 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Central Dogma of Molecular Biology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BioNinja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https://ib.bioninja.com.au/standard-level/topic-2-molecular-biology/27-dna-replication-transcri/central-dogma.html.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3295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A2A2-F203-40B9-A65B-40A89628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CA" dirty="0"/>
              <a:t>Phenotypic identification of mistranslation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6C0DE-66C8-4C65-875E-B7BBB3FE7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8763"/>
            <a:ext cx="6953250" cy="4351338"/>
          </a:xfrm>
        </p:spPr>
        <p:txBody>
          <a:bodyPr/>
          <a:lstStyle/>
          <a:p>
            <a:r>
              <a:rPr lang="en-CA" dirty="0"/>
              <a:t>Engineered alanine tRNAs (</a:t>
            </a:r>
            <a:r>
              <a:rPr lang="en-CA" dirty="0" err="1"/>
              <a:t>tA</a:t>
            </a:r>
            <a:r>
              <a:rPr lang="en-CA" dirty="0"/>
              <a:t>) – changed codon</a:t>
            </a:r>
          </a:p>
          <a:p>
            <a:r>
              <a:rPr lang="en-CA" dirty="0"/>
              <a:t>Objective: prove mistranslation </a:t>
            </a:r>
          </a:p>
          <a:p>
            <a:pPr lvl="1"/>
            <a:r>
              <a:rPr lang="en-CA" dirty="0"/>
              <a:t>Show they suppress missense mutation</a:t>
            </a:r>
          </a:p>
          <a:p>
            <a:r>
              <a:rPr lang="en-CA" dirty="0"/>
              <a:t>Transform </a:t>
            </a:r>
            <a:r>
              <a:rPr lang="en-CA" dirty="0" err="1"/>
              <a:t>tA</a:t>
            </a:r>
            <a:r>
              <a:rPr lang="en-CA" dirty="0"/>
              <a:t> derivatives with Pro anticodons</a:t>
            </a:r>
          </a:p>
          <a:p>
            <a:pPr lvl="1"/>
            <a:r>
              <a:rPr lang="en-CA" dirty="0"/>
              <a:t>Grow on regular and ethanol media</a:t>
            </a:r>
          </a:p>
          <a:p>
            <a:pPr lvl="1"/>
            <a:r>
              <a:rPr lang="en-CA" dirty="0"/>
              <a:t>Results: </a:t>
            </a:r>
            <a:r>
              <a:rPr lang="en-CA" sz="2400" dirty="0" err="1"/>
              <a:t>tRNA</a:t>
            </a:r>
            <a:r>
              <a:rPr lang="en-CA" sz="2400" baseline="30000" dirty="0" err="1"/>
              <a:t>Pro</a:t>
            </a:r>
            <a:r>
              <a:rPr lang="en-CA" sz="2400" baseline="-25000" dirty="0" err="1"/>
              <a:t>UGG</a:t>
            </a:r>
            <a:r>
              <a:rPr lang="en-CA" sz="2400" dirty="0"/>
              <a:t> showed increased growth compared to control</a:t>
            </a:r>
          </a:p>
          <a:p>
            <a:pPr marL="457200" lvl="1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6BE2AE2-B703-4BEC-9B5B-0DB29796F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0" y="2014984"/>
            <a:ext cx="39243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91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F91E-2105-3F4F-A79E-554F0A2D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Acknowledgements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3F36-04E8-8444-9F2E-32786F4D1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Dr. Chris Brandl</a:t>
            </a:r>
          </a:p>
          <a:p>
            <a:pPr marL="0" indent="0" algn="ctr">
              <a:buNone/>
            </a:pPr>
            <a:r>
              <a:rPr lang="en-US" dirty="0"/>
              <a:t>Julie </a:t>
            </a:r>
            <a:r>
              <a:rPr lang="en-US" dirty="0" err="1"/>
              <a:t>Genereaux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Irina Petrovic</a:t>
            </a:r>
          </a:p>
          <a:p>
            <a:pPr marL="0" indent="0" algn="ctr">
              <a:buNone/>
            </a:pPr>
            <a:r>
              <a:rPr lang="en-US" dirty="0"/>
              <a:t>NSERC</a:t>
            </a:r>
          </a:p>
          <a:p>
            <a:pPr marL="0" indent="0" algn="ctr">
              <a:buNone/>
            </a:pPr>
            <a:r>
              <a:rPr lang="en-US" dirty="0"/>
              <a:t>Western University &amp; USRI Program</a:t>
            </a:r>
          </a:p>
        </p:txBody>
      </p:sp>
      <p:pic>
        <p:nvPicPr>
          <p:cNvPr id="4" name="Picture 2" descr="Western Logo - Communications - Western University">
            <a:extLst>
              <a:ext uri="{FF2B5EF4-FFF2-40B4-BE49-F238E27FC236}">
                <a16:creationId xmlns:a16="http://schemas.microsoft.com/office/drawing/2014/main" id="{ECE36BE7-A6DF-41F5-967E-063356B52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625"/>
            <a:ext cx="20669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9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F9C69-B326-404A-84D6-7A53D9ED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26EED-0BB8-0242-A635-7CA015CB8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Proteins are translated, starting with a start codon and typically ending at a stop codon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eZ-101: Protein Translation - e-Zyvec">
            <a:extLst>
              <a:ext uri="{FF2B5EF4-FFF2-40B4-BE49-F238E27FC236}">
                <a16:creationId xmlns:a16="http://schemas.microsoft.com/office/drawing/2014/main" id="{EDC5B734-5D5F-452A-8784-1BBBF3522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23" y="2561362"/>
            <a:ext cx="5181953" cy="393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762A1-9C14-43C5-AE8B-A0817D734304}"/>
              </a:ext>
            </a:extLst>
          </p:cNvPr>
          <p:cNvSpPr txBox="1"/>
          <p:nvPr/>
        </p:nvSpPr>
        <p:spPr>
          <a:xfrm>
            <a:off x="7409438" y="6262042"/>
            <a:ext cx="4885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Legrand, A. (2020). </a:t>
            </a:r>
            <a:r>
              <a:rPr lang="en-US" sz="12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Protein Translation Step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e-</a:t>
            </a:r>
            <a:r>
              <a:rPr lang="en-US" sz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Zyvec</a:t>
            </a:r>
            <a:r>
              <a:rPr lang="en-US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https://www.e-zyvec.com/technical-applications/ez-101-protein-translation/. </a:t>
            </a:r>
          </a:p>
        </p:txBody>
      </p:sp>
    </p:spTree>
    <p:extLst>
      <p:ext uri="{BB962C8B-B14F-4D97-AF65-F5344CB8AC3E}">
        <p14:creationId xmlns:p14="http://schemas.microsoft.com/office/powerpoint/2010/main" val="422895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3CFAD-7D12-FC4E-9C2F-4FDE499F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Translational Termination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E5DF3D-CDCF-4947-9A71-F51B860256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67" y="2517266"/>
            <a:ext cx="9660665" cy="29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1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85DF-1FFE-DA46-ABCF-BA77D501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87" y="129050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/>
              <a:t>Translational Readthrough</a:t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E58FF-A6C7-1849-9701-F6EA70E3E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87" y="1149192"/>
            <a:ext cx="11465626" cy="4559616"/>
          </a:xfrm>
        </p:spPr>
        <p:txBody>
          <a:bodyPr/>
          <a:lstStyle/>
          <a:p>
            <a:r>
              <a:rPr lang="en-US" dirty="0"/>
              <a:t>Stop codon readthrough is observed in organisms and can increase the complexity of the genome</a:t>
            </a:r>
          </a:p>
          <a:p>
            <a:endParaRPr lang="en-US" dirty="0"/>
          </a:p>
        </p:txBody>
      </p:sp>
      <p:pic>
        <p:nvPicPr>
          <p:cNvPr id="3074" name="Picture 2" descr="Heterogeneity of Stop Codon Readthrough in Single Bacterial Cells and  Implications for Population Fitness - ScienceDirect">
            <a:extLst>
              <a:ext uri="{FF2B5EF4-FFF2-40B4-BE49-F238E27FC236}">
                <a16:creationId xmlns:a16="http://schemas.microsoft.com/office/drawing/2014/main" id="{A08E289E-2AB5-4C6F-BF50-DDA77B573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6" b="19067"/>
          <a:stretch/>
        </p:blipFill>
        <p:spPr bwMode="auto">
          <a:xfrm>
            <a:off x="2272397" y="2474755"/>
            <a:ext cx="6697179" cy="39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8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C049-B683-0047-B9CC-17D71440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Project Summary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C1AF8-71DA-7649-A538-6E7DC02A6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Investigate stop codon readthrough in yeast</a:t>
            </a:r>
          </a:p>
          <a:p>
            <a:r>
              <a:rPr lang="en-US" dirty="0"/>
              <a:t>Determine if some genes are more prone to readthrough</a:t>
            </a:r>
          </a:p>
          <a:p>
            <a:r>
              <a:rPr lang="en-US" dirty="0"/>
              <a:t>Determine sequences that enhance readthrough</a:t>
            </a:r>
          </a:p>
          <a:p>
            <a:r>
              <a:rPr lang="en-US" dirty="0"/>
              <a:t>Determine if environmental conditions influence readthrough</a:t>
            </a:r>
          </a:p>
        </p:txBody>
      </p:sp>
    </p:spTree>
    <p:extLst>
      <p:ext uri="{BB962C8B-B14F-4D97-AF65-F5344CB8AC3E}">
        <p14:creationId xmlns:p14="http://schemas.microsoft.com/office/powerpoint/2010/main" val="236523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C049-B683-0047-B9CC-17D71440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C1AF8-71DA-7649-A538-6E7DC02A6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Insert marker gene after the “normal” stop codon of gene in plasmid </a:t>
            </a:r>
          </a:p>
          <a:p>
            <a:r>
              <a:rPr lang="en-US" dirty="0"/>
              <a:t>Check for occurrence of stop codon readthrough by observing </a:t>
            </a:r>
          </a:p>
          <a:p>
            <a:pPr marL="0" indent="0">
              <a:buNone/>
            </a:pPr>
            <a:r>
              <a:rPr lang="en-US" dirty="0"/>
              <a:t>   phenotypical changes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8B2B7-C4AC-6B44-AFB7-62DA3CED6D64}"/>
              </a:ext>
            </a:extLst>
          </p:cNvPr>
          <p:cNvSpPr/>
          <p:nvPr/>
        </p:nvSpPr>
        <p:spPr>
          <a:xfrm>
            <a:off x="6484087" y="5257804"/>
            <a:ext cx="615300" cy="419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82E835-3EEC-9B43-83B9-C4C1F61187A2}"/>
              </a:ext>
            </a:extLst>
          </p:cNvPr>
          <p:cNvSpPr/>
          <p:nvPr/>
        </p:nvSpPr>
        <p:spPr>
          <a:xfrm>
            <a:off x="9994324" y="5599719"/>
            <a:ext cx="615300" cy="419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923DAB-D150-4BD7-84F9-AB5F51E2FBD0}"/>
              </a:ext>
            </a:extLst>
          </p:cNvPr>
          <p:cNvGrpSpPr/>
          <p:nvPr/>
        </p:nvGrpSpPr>
        <p:grpSpPr>
          <a:xfrm>
            <a:off x="1379061" y="4443110"/>
            <a:ext cx="9433877" cy="1629387"/>
            <a:chOff x="1175747" y="4569084"/>
            <a:chExt cx="9433877" cy="1629387"/>
          </a:xfrm>
        </p:grpSpPr>
        <p:pic>
          <p:nvPicPr>
            <p:cNvPr id="20" name="Picture 19" descr="Chart&#10;&#10;Description automatically generated">
              <a:extLst>
                <a:ext uri="{FF2B5EF4-FFF2-40B4-BE49-F238E27FC236}">
                  <a16:creationId xmlns:a16="http://schemas.microsoft.com/office/drawing/2014/main" id="{008E8937-D8CF-43FD-881D-F14244805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1714" y="4569084"/>
              <a:ext cx="8696325" cy="1600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FCF74D-5976-41E8-B04A-0144F8128E6A}"/>
                </a:ext>
              </a:extLst>
            </p:cNvPr>
            <p:cNvSpPr txBox="1"/>
            <p:nvPr/>
          </p:nvSpPr>
          <p:spPr>
            <a:xfrm>
              <a:off x="2099532" y="5359580"/>
              <a:ext cx="967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~300bp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F7D496-5989-4126-8AAE-85C8E77CE80C}"/>
                </a:ext>
              </a:extLst>
            </p:cNvPr>
            <p:cNvSpPr txBox="1"/>
            <p:nvPr/>
          </p:nvSpPr>
          <p:spPr>
            <a:xfrm>
              <a:off x="2961062" y="5255834"/>
              <a:ext cx="861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ATG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C36FFD-9D02-46EA-9AB2-E027E33392B0}"/>
                </a:ext>
              </a:extLst>
            </p:cNvPr>
            <p:cNvSpPr txBox="1"/>
            <p:nvPr/>
          </p:nvSpPr>
          <p:spPr>
            <a:xfrm>
              <a:off x="4489324" y="5255834"/>
              <a:ext cx="6391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TGA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F7D5E4-27DD-1E45-B958-6DF86FE90E2B}"/>
                </a:ext>
              </a:extLst>
            </p:cNvPr>
            <p:cNvSpPr txBox="1"/>
            <p:nvPr/>
          </p:nvSpPr>
          <p:spPr>
            <a:xfrm>
              <a:off x="5340685" y="5279599"/>
              <a:ext cx="551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95B0F5-19F9-114F-86F2-DC1A46FC8BF8}"/>
                </a:ext>
              </a:extLst>
            </p:cNvPr>
            <p:cNvSpPr txBox="1"/>
            <p:nvPr/>
          </p:nvSpPr>
          <p:spPr>
            <a:xfrm>
              <a:off x="9833449" y="4623049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mRNA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D38771-53B6-6B4E-9463-297E1AB388D5}"/>
                </a:ext>
              </a:extLst>
            </p:cNvPr>
            <p:cNvSpPr txBox="1"/>
            <p:nvPr/>
          </p:nvSpPr>
          <p:spPr>
            <a:xfrm>
              <a:off x="4948958" y="5733127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9bp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5293DD-38FB-0F43-8EBD-6326A809FCE5}"/>
                </a:ext>
              </a:extLst>
            </p:cNvPr>
            <p:cNvSpPr txBox="1"/>
            <p:nvPr/>
          </p:nvSpPr>
          <p:spPr>
            <a:xfrm>
              <a:off x="1175747" y="5736806"/>
              <a:ext cx="1401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Promoter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275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B521-6548-CC4F-9949-AF36765F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90" y="207807"/>
            <a:ext cx="10515600" cy="1325563"/>
          </a:xfrm>
        </p:spPr>
        <p:txBody>
          <a:bodyPr/>
          <a:lstStyle/>
          <a:p>
            <a:r>
              <a:rPr lang="en-US" b="1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C6CDF-9DCF-7941-A513-6F09532D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71" y="1533370"/>
            <a:ext cx="10989623" cy="436141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PCR required genes</a:t>
            </a:r>
          </a:p>
          <a:p>
            <a:pPr marL="0" indent="0">
              <a:buNone/>
            </a:pPr>
            <a:r>
              <a:rPr lang="en-US" dirty="0"/>
              <a:t>       - TRP1 for analysis</a:t>
            </a:r>
          </a:p>
          <a:p>
            <a:pPr marL="0" indent="0">
              <a:buNone/>
            </a:pPr>
            <a:r>
              <a:rPr lang="en-US" dirty="0"/>
              <a:t>       - URA3 as the reporter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Readthrough can be detected as it enables growth in medium lacking uracil</a:t>
            </a:r>
          </a:p>
          <a:p>
            <a:r>
              <a:rPr lang="en-US" dirty="0"/>
              <a:t>High levels of URA3 expression result in loss of growth in medium containing 5-FOA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3074" name="Picture 2" descr="A Brief History of PCR and Its Derivatives - Labtag Blog">
            <a:extLst>
              <a:ext uri="{FF2B5EF4-FFF2-40B4-BE49-F238E27FC236}">
                <a16:creationId xmlns:a16="http://schemas.microsoft.com/office/drawing/2014/main" id="{D2D77B95-945B-4C4D-87A8-32C9599E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04" y="207806"/>
            <a:ext cx="7730864" cy="32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0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EC2F-3325-A543-847D-5B3F287D5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F0295-FDC4-4795-84F2-E737D94B2BFF}"/>
              </a:ext>
            </a:extLst>
          </p:cNvPr>
          <p:cNvSpPr txBox="1"/>
          <p:nvPr/>
        </p:nvSpPr>
        <p:spPr>
          <a:xfrm>
            <a:off x="3148092" y="5992297"/>
            <a:ext cx="132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TRP1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1FFBA-5642-4BDA-8E0B-0DA3821C1119}"/>
              </a:ext>
            </a:extLst>
          </p:cNvPr>
          <p:cNvSpPr txBox="1"/>
          <p:nvPr/>
        </p:nvSpPr>
        <p:spPr>
          <a:xfrm>
            <a:off x="7721136" y="5992297"/>
            <a:ext cx="88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URA3</a:t>
            </a:r>
          </a:p>
        </p:txBody>
      </p:sp>
      <p:pic>
        <p:nvPicPr>
          <p:cNvPr id="10" name="Picture 9" descr="A picture containing text, rocket&#10;&#10;Description automatically generated">
            <a:extLst>
              <a:ext uri="{FF2B5EF4-FFF2-40B4-BE49-F238E27FC236}">
                <a16:creationId xmlns:a16="http://schemas.microsoft.com/office/drawing/2014/main" id="{3A75FFB2-0661-41F8-A866-3A3556E57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15" y="1253331"/>
            <a:ext cx="1304409" cy="4351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765A9C-A781-42DE-AC79-8277DEBA3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436" y="1253331"/>
            <a:ext cx="1475376" cy="43513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D1460F-523B-4E11-A199-337446E27F48}"/>
              </a:ext>
            </a:extLst>
          </p:cNvPr>
          <p:cNvCxnSpPr>
            <a:cxnSpLocks/>
          </p:cNvCxnSpPr>
          <p:nvPr/>
        </p:nvCxnSpPr>
        <p:spPr>
          <a:xfrm>
            <a:off x="1960775" y="2507530"/>
            <a:ext cx="118731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D9A4C-ABB7-467C-BB0C-2BFFD0727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775" y="2840117"/>
            <a:ext cx="1398918" cy="24957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528C8F-BEF6-40F8-BF15-CE02FDBEF707}"/>
              </a:ext>
            </a:extLst>
          </p:cNvPr>
          <p:cNvCxnSpPr>
            <a:cxnSpLocks/>
          </p:cNvCxnSpPr>
          <p:nvPr/>
        </p:nvCxnSpPr>
        <p:spPr>
          <a:xfrm flipH="1">
            <a:off x="8494661" y="2432115"/>
            <a:ext cx="11395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7A2402-ECE1-4396-9350-42B95511BC18}"/>
              </a:ext>
            </a:extLst>
          </p:cNvPr>
          <p:cNvCxnSpPr>
            <a:cxnSpLocks/>
          </p:cNvCxnSpPr>
          <p:nvPr/>
        </p:nvCxnSpPr>
        <p:spPr>
          <a:xfrm flipH="1">
            <a:off x="8494661" y="2893326"/>
            <a:ext cx="11395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3DD1A4-B00E-48D8-B91C-926E883C1010}"/>
              </a:ext>
            </a:extLst>
          </p:cNvPr>
          <p:cNvSpPr txBox="1"/>
          <p:nvPr/>
        </p:nvSpPr>
        <p:spPr>
          <a:xfrm>
            <a:off x="1038997" y="2322864"/>
            <a:ext cx="93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3000bp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517BA4-DB11-405B-BD83-9F2E863A23CF}"/>
              </a:ext>
            </a:extLst>
          </p:cNvPr>
          <p:cNvSpPr txBox="1"/>
          <p:nvPr/>
        </p:nvSpPr>
        <p:spPr>
          <a:xfrm>
            <a:off x="1073743" y="2789189"/>
            <a:ext cx="92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1000bp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145487-F2BE-4F7A-8FDE-EE8ECA6A2B35}"/>
              </a:ext>
            </a:extLst>
          </p:cNvPr>
          <p:cNvSpPr txBox="1"/>
          <p:nvPr/>
        </p:nvSpPr>
        <p:spPr>
          <a:xfrm>
            <a:off x="9640507" y="2247449"/>
            <a:ext cx="937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3000bp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9E92E1-30BA-43F5-9865-C866C319078C}"/>
              </a:ext>
            </a:extLst>
          </p:cNvPr>
          <p:cNvSpPr txBox="1"/>
          <p:nvPr/>
        </p:nvSpPr>
        <p:spPr>
          <a:xfrm>
            <a:off x="9602750" y="2658040"/>
            <a:ext cx="92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1000bp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8AD7BD-18E2-4A67-B327-6411429AF2C4}"/>
              </a:ext>
            </a:extLst>
          </p:cNvPr>
          <p:cNvCxnSpPr>
            <a:cxnSpLocks/>
          </p:cNvCxnSpPr>
          <p:nvPr/>
        </p:nvCxnSpPr>
        <p:spPr>
          <a:xfrm>
            <a:off x="6806153" y="2891755"/>
            <a:ext cx="9149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726312B-3EE9-45A8-8A6F-5F6E25BB3678}"/>
              </a:ext>
            </a:extLst>
          </p:cNvPr>
          <p:cNvSpPr txBox="1"/>
          <p:nvPr/>
        </p:nvSpPr>
        <p:spPr>
          <a:xfrm>
            <a:off x="6032628" y="2692196"/>
            <a:ext cx="78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804bp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B8FE10-128B-4160-92FC-0C76A5B5606E}"/>
              </a:ext>
            </a:extLst>
          </p:cNvPr>
          <p:cNvCxnSpPr>
            <a:cxnSpLocks/>
          </p:cNvCxnSpPr>
          <p:nvPr/>
        </p:nvCxnSpPr>
        <p:spPr>
          <a:xfrm flipH="1">
            <a:off x="4084489" y="3061528"/>
            <a:ext cx="7326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968B76-1D94-44CB-AEEB-A8E522E2595E}"/>
              </a:ext>
            </a:extLst>
          </p:cNvPr>
          <p:cNvSpPr txBox="1"/>
          <p:nvPr/>
        </p:nvSpPr>
        <p:spPr>
          <a:xfrm>
            <a:off x="4776862" y="2886288"/>
            <a:ext cx="78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675bp</a:t>
            </a:r>
          </a:p>
        </p:txBody>
      </p:sp>
    </p:spTree>
    <p:extLst>
      <p:ext uri="{BB962C8B-B14F-4D97-AF65-F5344CB8AC3E}">
        <p14:creationId xmlns:p14="http://schemas.microsoft.com/office/powerpoint/2010/main" val="170013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638</Words>
  <Application>Microsoft Office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Droid Serif</vt:lpstr>
      <vt:lpstr>Office Theme</vt:lpstr>
      <vt:lpstr>Investigating stop codon readthrough in Saccharomyces cerevisiae</vt:lpstr>
      <vt:lpstr>Central Dogma</vt:lpstr>
      <vt:lpstr>TRANSLATION</vt:lpstr>
      <vt:lpstr>Translational Termination</vt:lpstr>
      <vt:lpstr>Translational Readthrough </vt:lpstr>
      <vt:lpstr>Project Summary</vt:lpstr>
      <vt:lpstr>Approach</vt:lpstr>
      <vt:lpstr>Steps</vt:lpstr>
      <vt:lpstr>PCRs</vt:lpstr>
      <vt:lpstr>Steps</vt:lpstr>
      <vt:lpstr>TRP1 Cloning</vt:lpstr>
      <vt:lpstr>URA3 Cloning</vt:lpstr>
      <vt:lpstr>Steps</vt:lpstr>
      <vt:lpstr>Steps</vt:lpstr>
      <vt:lpstr>Steps</vt:lpstr>
      <vt:lpstr>Summary</vt:lpstr>
      <vt:lpstr>Future Work</vt:lpstr>
      <vt:lpstr>Future Work</vt:lpstr>
      <vt:lpstr>Future Work</vt:lpstr>
      <vt:lpstr>Phenotypic identification of mistranslation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stop codon readthrough in E. coli</dc:title>
  <dc:creator>Amy Kwon</dc:creator>
  <cp:lastModifiedBy>Amy Kwon</cp:lastModifiedBy>
  <cp:revision>26</cp:revision>
  <cp:lastPrinted>2021-08-20T02:02:19Z</cp:lastPrinted>
  <dcterms:created xsi:type="dcterms:W3CDTF">2021-07-19T15:25:29Z</dcterms:created>
  <dcterms:modified xsi:type="dcterms:W3CDTF">2021-08-22T01:44:17Z</dcterms:modified>
</cp:coreProperties>
</file>