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9" r:id="rId5"/>
    <p:sldId id="261" r:id="rId6"/>
    <p:sldId id="263" r:id="rId7"/>
    <p:sldId id="264" r:id="rId8"/>
    <p:sldId id="266" r:id="rId9"/>
    <p:sldId id="260"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5859"/>
  </p:normalViewPr>
  <p:slideViewPr>
    <p:cSldViewPr snapToGrid="0" snapToObjects="1">
      <p:cViewPr varScale="1">
        <p:scale>
          <a:sx n="90" d="100"/>
          <a:sy n="90" d="100"/>
        </p:scale>
        <p:origin x="232"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7CD479-7B51-F744-AEA8-CE45E214C359}"/>
              </a:ext>
            </a:extLst>
          </p:cNvPr>
          <p:cNvSpPr>
            <a:spLocks noGrp="1"/>
          </p:cNvSpPr>
          <p:nvPr>
            <p:ph type="ctrTitle"/>
          </p:nvPr>
        </p:nvSpPr>
        <p:spPr>
          <a:xfrm>
            <a:off x="4713224" y="1105351"/>
            <a:ext cx="6353967" cy="3023981"/>
          </a:xfrm>
        </p:spPr>
        <p:txBody>
          <a:bodyPr anchor="b">
            <a:normAutofit/>
          </a:bodyPr>
          <a:lstStyle/>
          <a:p>
            <a:pPr algn="l"/>
            <a:r>
              <a:rPr lang="en-US" sz="4800" dirty="0">
                <a:solidFill>
                  <a:srgbClr val="FFFFFF"/>
                </a:solidFill>
              </a:rPr>
              <a:t>Plurilingualism in the FSL Classroom and beyond</a:t>
            </a:r>
          </a:p>
        </p:txBody>
      </p:sp>
      <p:sp>
        <p:nvSpPr>
          <p:cNvPr id="3" name="Subtitle 2">
            <a:extLst>
              <a:ext uri="{FF2B5EF4-FFF2-40B4-BE49-F238E27FC236}">
                <a16:creationId xmlns:a16="http://schemas.microsoft.com/office/drawing/2014/main" id="{08C95609-76BF-3B46-82F1-834605498083}"/>
              </a:ext>
            </a:extLst>
          </p:cNvPr>
          <p:cNvSpPr>
            <a:spLocks noGrp="1"/>
          </p:cNvSpPr>
          <p:nvPr>
            <p:ph type="subTitle" idx="1"/>
          </p:nvPr>
        </p:nvSpPr>
        <p:spPr>
          <a:xfrm>
            <a:off x="4713224" y="4297556"/>
            <a:ext cx="6353968" cy="1433391"/>
          </a:xfrm>
        </p:spPr>
        <p:txBody>
          <a:bodyPr anchor="t">
            <a:normAutofit/>
          </a:bodyPr>
          <a:lstStyle/>
          <a:p>
            <a:r>
              <a:rPr lang="en-US" dirty="0">
                <a:solidFill>
                  <a:srgbClr val="FFFFFF"/>
                </a:solidFill>
              </a:rPr>
              <a:t>Presented by: Rachel </a:t>
            </a:r>
            <a:r>
              <a:rPr lang="en-US" dirty="0" err="1">
                <a:solidFill>
                  <a:srgbClr val="FFFFFF"/>
                </a:solidFill>
              </a:rPr>
              <a:t>Wohlgemut</a:t>
            </a:r>
            <a:endParaRPr lang="en-US" dirty="0">
              <a:solidFill>
                <a:srgbClr val="FFFFFF"/>
              </a:solidFill>
            </a:endParaRPr>
          </a:p>
          <a:p>
            <a:r>
              <a:rPr lang="en-US" dirty="0">
                <a:solidFill>
                  <a:srgbClr val="FFFFFF"/>
                </a:solidFill>
              </a:rPr>
              <a:t>Under the direction of: Dr. Shelley Taylor</a:t>
            </a: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05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5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2" descr="Thank You, Motivational Words Quotes Concept Thank you gratitude words letter in many languages, written on notepad, work desk top view. Motivational business typography quotes concept thank you in different languages stock pictures, royalty-free photos &amp; images">
            <a:extLst>
              <a:ext uri="{FF2B5EF4-FFF2-40B4-BE49-F238E27FC236}">
                <a16:creationId xmlns:a16="http://schemas.microsoft.com/office/drawing/2014/main" id="{A7BB7AE6-6357-E440-A1BB-BA7D915500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73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35" name="Rectangle 134">
            <a:extLst>
              <a:ext uri="{FF2B5EF4-FFF2-40B4-BE49-F238E27FC236}">
                <a16:creationId xmlns:a16="http://schemas.microsoft.com/office/drawing/2014/main" id="{57D175FC-84CC-4D12-A5E2-FA27D934E9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FC1BD0B6-2402-3C4C-B4F1-6165665BD90E}"/>
              </a:ext>
            </a:extLst>
          </p:cNvPr>
          <p:cNvSpPr>
            <a:spLocks noGrp="1"/>
          </p:cNvSpPr>
          <p:nvPr>
            <p:ph type="title"/>
          </p:nvPr>
        </p:nvSpPr>
        <p:spPr>
          <a:xfrm>
            <a:off x="1024128" y="585216"/>
            <a:ext cx="6066816" cy="1499616"/>
          </a:xfrm>
        </p:spPr>
        <p:txBody>
          <a:bodyPr>
            <a:normAutofit/>
          </a:bodyPr>
          <a:lstStyle/>
          <a:p>
            <a:r>
              <a:rPr lang="en-US">
                <a:solidFill>
                  <a:srgbClr val="000000"/>
                </a:solidFill>
              </a:rPr>
              <a:t>Development of CETTE PRésentation</a:t>
            </a:r>
          </a:p>
        </p:txBody>
      </p:sp>
      <p:cxnSp>
        <p:nvCxnSpPr>
          <p:cNvPr id="137" name="Straight Connector 136">
            <a:extLst>
              <a:ext uri="{FF2B5EF4-FFF2-40B4-BE49-F238E27FC236}">
                <a16:creationId xmlns:a16="http://schemas.microsoft.com/office/drawing/2014/main" id="{8AC38328-2D50-4DDB-BD20-28DE12E49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B34C45-E49D-0B42-ABAB-4AFD667E0C22}"/>
              </a:ext>
            </a:extLst>
          </p:cNvPr>
          <p:cNvSpPr>
            <a:spLocks noGrp="1"/>
          </p:cNvSpPr>
          <p:nvPr>
            <p:ph idx="1"/>
          </p:nvPr>
        </p:nvSpPr>
        <p:spPr>
          <a:xfrm>
            <a:off x="1024128" y="2286000"/>
            <a:ext cx="6066816" cy="4023360"/>
          </a:xfrm>
        </p:spPr>
        <p:txBody>
          <a:bodyPr>
            <a:normAutofit/>
          </a:bodyPr>
          <a:lstStyle/>
          <a:p>
            <a:r>
              <a:rPr lang="en-US" sz="1700">
                <a:solidFill>
                  <a:srgbClr val="000000"/>
                </a:solidFill>
              </a:rPr>
              <a:t>A summary of my work over the past four months:</a:t>
            </a:r>
          </a:p>
          <a:p>
            <a:r>
              <a:rPr lang="en-US" sz="1700">
                <a:solidFill>
                  <a:srgbClr val="000000"/>
                </a:solidFill>
              </a:rPr>
              <a:t>-quotations and definitions from my readings</a:t>
            </a:r>
          </a:p>
          <a:p>
            <a:r>
              <a:rPr lang="en-US" sz="1700">
                <a:solidFill>
                  <a:srgbClr val="000000"/>
                </a:solidFill>
              </a:rPr>
              <a:t>-plurilingual digital identity text examples that I created</a:t>
            </a:r>
          </a:p>
          <a:p>
            <a:pPr>
              <a:buFont typeface="Wingdings" pitchFamily="2" charset="2"/>
              <a:buChar char="v"/>
            </a:pPr>
            <a:r>
              <a:rPr lang="en-US" sz="1700">
                <a:solidFill>
                  <a:srgbClr val="000000"/>
                </a:solidFill>
              </a:rPr>
              <a:t>A Day in the Life</a:t>
            </a:r>
          </a:p>
          <a:p>
            <a:pPr>
              <a:buFont typeface="Wingdings" pitchFamily="2" charset="2"/>
              <a:buChar char="v"/>
            </a:pPr>
            <a:r>
              <a:rPr lang="en-US" sz="1700">
                <a:solidFill>
                  <a:srgbClr val="000000"/>
                </a:solidFill>
              </a:rPr>
              <a:t>Celebrating Diversity</a:t>
            </a:r>
          </a:p>
          <a:p>
            <a:pPr>
              <a:buFont typeface="Wingdings" pitchFamily="2" charset="2"/>
              <a:buChar char="v"/>
            </a:pPr>
            <a:r>
              <a:rPr lang="en-US" sz="1700">
                <a:solidFill>
                  <a:srgbClr val="000000"/>
                </a:solidFill>
              </a:rPr>
              <a:t>Le plongeon</a:t>
            </a:r>
          </a:p>
          <a:p>
            <a:pPr>
              <a:buFont typeface="Wingdings" pitchFamily="2" charset="2"/>
              <a:buChar char="v"/>
            </a:pPr>
            <a:r>
              <a:rPr lang="en-US" sz="1700">
                <a:solidFill>
                  <a:srgbClr val="000000"/>
                </a:solidFill>
              </a:rPr>
              <a:t>Newcomer</a:t>
            </a:r>
          </a:p>
          <a:p>
            <a:pPr marL="0" indent="0">
              <a:buNone/>
            </a:pPr>
            <a:endParaRPr lang="en-US" sz="1700">
              <a:solidFill>
                <a:srgbClr val="000000"/>
              </a:solidFill>
            </a:endParaRPr>
          </a:p>
          <a:p>
            <a:pPr marL="0" indent="0">
              <a:buNone/>
            </a:pPr>
            <a:r>
              <a:rPr lang="en-US" sz="1700">
                <a:solidFill>
                  <a:srgbClr val="000000"/>
                </a:solidFill>
              </a:rPr>
              <a:t>This presentation was written in a mix of French and English to demonstrate my commitment to and belief in a plurilingual classroom.</a:t>
            </a:r>
          </a:p>
          <a:p>
            <a:pPr>
              <a:buFont typeface="Wingdings" pitchFamily="2" charset="2"/>
              <a:buChar char="v"/>
            </a:pPr>
            <a:endParaRPr lang="en-US" sz="1700">
              <a:solidFill>
                <a:srgbClr val="000000"/>
              </a:solidFill>
            </a:endParaRPr>
          </a:p>
        </p:txBody>
      </p:sp>
    </p:spTree>
    <p:extLst>
      <p:ext uri="{BB962C8B-B14F-4D97-AF65-F5344CB8AC3E}">
        <p14:creationId xmlns:p14="http://schemas.microsoft.com/office/powerpoint/2010/main" val="3226184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6BB1A71-1D39-43C5-A56A-38D33A405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2"/>
          </a:xfrm>
          <a:prstGeom prst="rect">
            <a:avLst/>
          </a:prstGeom>
          <a:solidFill>
            <a:srgbClr val="599BE8"/>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 name="Picture 2" descr="Bored Female Student Latina Girl In Class At School Young people and education. Group of hispanic students in class at school during lesson. Girl with anxiety, bored female student sad kid in a classroom stock pictures, royalty-free photos &amp; images">
            <a:extLst>
              <a:ext uri="{FF2B5EF4-FFF2-40B4-BE49-F238E27FC236}">
                <a16:creationId xmlns:a16="http://schemas.microsoft.com/office/drawing/2014/main" id="{9B2476B0-047D-674D-BA55-AA1B0D00F1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23466"/>
          <a:stretch/>
        </p:blipFill>
        <p:spPr bwMode="auto">
          <a:xfrm>
            <a:off x="643467" y="643467"/>
            <a:ext cx="10905066"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54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B8BDF-4DFB-FC42-90EA-DBDC27320F75}"/>
              </a:ext>
            </a:extLst>
          </p:cNvPr>
          <p:cNvSpPr>
            <a:spLocks noGrp="1"/>
          </p:cNvSpPr>
          <p:nvPr>
            <p:ph type="title"/>
          </p:nvPr>
        </p:nvSpPr>
        <p:spPr>
          <a:xfrm>
            <a:off x="1024128" y="585216"/>
            <a:ext cx="5867061" cy="1499616"/>
          </a:xfrm>
        </p:spPr>
        <p:txBody>
          <a:bodyPr>
            <a:normAutofit/>
          </a:bodyPr>
          <a:lstStyle/>
          <a:p>
            <a:r>
              <a:rPr lang="en-US" dirty="0"/>
              <a:t>Le </a:t>
            </a:r>
            <a:r>
              <a:rPr lang="en-US" dirty="0" err="1"/>
              <a:t>Plurilinguisme</a:t>
            </a:r>
            <a:endParaRPr lang="en-US" dirty="0"/>
          </a:p>
        </p:txBody>
      </p:sp>
      <p:pic>
        <p:nvPicPr>
          <p:cNvPr id="2052" name="Picture 4" descr="Hello Hello in many different languages. language stock pictures, royalty-free photos &amp; images">
            <a:extLst>
              <a:ext uri="{FF2B5EF4-FFF2-40B4-BE49-F238E27FC236}">
                <a16:creationId xmlns:a16="http://schemas.microsoft.com/office/drawing/2014/main" id="{27433356-ED2F-524F-AB14-E3D5BDEDBD0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24128" y="2556988"/>
            <a:ext cx="5867061" cy="3344224"/>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7633681-39FF-D94C-965B-C45454FB47E2}"/>
              </a:ext>
            </a:extLst>
          </p:cNvPr>
          <p:cNvSpPr>
            <a:spLocks noGrp="1"/>
          </p:cNvSpPr>
          <p:nvPr>
            <p:ph idx="1"/>
          </p:nvPr>
        </p:nvSpPr>
        <p:spPr>
          <a:xfrm>
            <a:off x="8021490" y="585216"/>
            <a:ext cx="3527043" cy="5586984"/>
          </a:xfrm>
        </p:spPr>
        <p:txBody>
          <a:bodyPr anchor="ctr">
            <a:normAutofit/>
          </a:bodyPr>
          <a:lstStyle/>
          <a:p>
            <a:r>
              <a:rPr lang="en-CA" sz="2000" dirty="0">
                <a:solidFill>
                  <a:srgbClr val="FFFFFF"/>
                </a:solidFill>
              </a:rPr>
              <a:t>“An approach to language learning that incorporates multiple competencies in different languages working in tandem to promote learning” (IGI Global, 2021).</a:t>
            </a:r>
          </a:p>
          <a:p>
            <a:endParaRPr lang="en-CA" sz="2000" dirty="0">
              <a:solidFill>
                <a:srgbClr val="FFFFFF"/>
              </a:solidFill>
            </a:endParaRPr>
          </a:p>
          <a:p>
            <a:pPr marL="0" indent="0">
              <a:buNone/>
            </a:pPr>
            <a:r>
              <a:rPr lang="en-CA" sz="2000" dirty="0">
                <a:solidFill>
                  <a:srgbClr val="FFFFFF"/>
                </a:solidFill>
              </a:rPr>
              <a:t>“Instruction explicitly aims for transfer of knowledge and skills across languages” (Cummins, 2005, p. 42).</a:t>
            </a:r>
          </a:p>
          <a:p>
            <a:endParaRPr lang="en-CA" sz="2000" dirty="0">
              <a:solidFill>
                <a:srgbClr val="FFFFFF"/>
              </a:solidFill>
            </a:endParaRPr>
          </a:p>
        </p:txBody>
      </p:sp>
    </p:spTree>
    <p:extLst>
      <p:ext uri="{BB962C8B-B14F-4D97-AF65-F5344CB8AC3E}">
        <p14:creationId xmlns:p14="http://schemas.microsoft.com/office/powerpoint/2010/main" val="2658776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134">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1DC094-B566-DC44-806F-3072B7B49924}"/>
              </a:ext>
            </a:extLst>
          </p:cNvPr>
          <p:cNvSpPr>
            <a:spLocks noGrp="1"/>
          </p:cNvSpPr>
          <p:nvPr>
            <p:ph type="title"/>
          </p:nvPr>
        </p:nvSpPr>
        <p:spPr>
          <a:xfrm>
            <a:off x="1024129" y="585216"/>
            <a:ext cx="3779085" cy="1499616"/>
          </a:xfrm>
        </p:spPr>
        <p:txBody>
          <a:bodyPr>
            <a:normAutofit/>
          </a:bodyPr>
          <a:lstStyle/>
          <a:p>
            <a:r>
              <a:rPr lang="en-US" sz="3500">
                <a:solidFill>
                  <a:srgbClr val="FFFFFF"/>
                </a:solidFill>
              </a:rPr>
              <a:t>Benefits of plurilingualism in the classroom</a:t>
            </a:r>
          </a:p>
        </p:txBody>
      </p:sp>
      <p:cxnSp>
        <p:nvCxnSpPr>
          <p:cNvPr id="137" name="Straight Connector 136">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7B0487-D685-024B-B4E8-85B74F2F2608}"/>
              </a:ext>
            </a:extLst>
          </p:cNvPr>
          <p:cNvSpPr>
            <a:spLocks noGrp="1"/>
          </p:cNvSpPr>
          <p:nvPr>
            <p:ph idx="1"/>
          </p:nvPr>
        </p:nvSpPr>
        <p:spPr>
          <a:xfrm>
            <a:off x="1024129" y="2286000"/>
            <a:ext cx="3791711" cy="3931920"/>
          </a:xfrm>
        </p:spPr>
        <p:txBody>
          <a:bodyPr>
            <a:normAutofit/>
          </a:bodyPr>
          <a:lstStyle/>
          <a:p>
            <a:r>
              <a:rPr lang="en-US" sz="2000">
                <a:solidFill>
                  <a:srgbClr val="FFFFFF"/>
                </a:solidFill>
              </a:rPr>
              <a:t>-allows for the interconnectedness of knowledge, ideas, and feelings between languages</a:t>
            </a:r>
          </a:p>
          <a:p>
            <a:r>
              <a:rPr lang="en-US" sz="2000">
                <a:solidFill>
                  <a:srgbClr val="FFFFFF"/>
                </a:solidFill>
              </a:rPr>
              <a:t>-allows for the interconnectedness of knowledge, ideas, and feelings between the home and school life</a:t>
            </a:r>
          </a:p>
          <a:p>
            <a:r>
              <a:rPr lang="en-US" sz="2000">
                <a:solidFill>
                  <a:srgbClr val="FFFFFF"/>
                </a:solidFill>
              </a:rPr>
              <a:t>-validates student identities</a:t>
            </a:r>
          </a:p>
          <a:p>
            <a:r>
              <a:rPr lang="en-US" sz="2000">
                <a:solidFill>
                  <a:srgbClr val="FFFFFF"/>
                </a:solidFill>
              </a:rPr>
              <a:t>-validates other languages and cultures</a:t>
            </a:r>
          </a:p>
        </p:txBody>
      </p:sp>
      <p:pic>
        <p:nvPicPr>
          <p:cNvPr id="3074" name="Picture 2" descr="Every effort to keep the unity in spirit Shot of a diverse group of business people joining their hands in a symbol of unity hands together stock pictures, royalty-free photos &amp; images">
            <a:extLst>
              <a:ext uri="{FF2B5EF4-FFF2-40B4-BE49-F238E27FC236}">
                <a16:creationId xmlns:a16="http://schemas.microsoft.com/office/drawing/2014/main" id="{1CA6110C-9C81-7742-925C-26AE7776BE7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0" y="701039"/>
            <a:ext cx="5455921" cy="5455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29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0805-E3DD-134A-953E-FCC00BA1BD83}"/>
              </a:ext>
            </a:extLst>
          </p:cNvPr>
          <p:cNvSpPr>
            <a:spLocks noGrp="1"/>
          </p:cNvSpPr>
          <p:nvPr>
            <p:ph type="title"/>
          </p:nvPr>
        </p:nvSpPr>
        <p:spPr>
          <a:xfrm>
            <a:off x="1024128" y="585216"/>
            <a:ext cx="5867061" cy="1499616"/>
          </a:xfrm>
        </p:spPr>
        <p:txBody>
          <a:bodyPr>
            <a:normAutofit/>
          </a:bodyPr>
          <a:lstStyle/>
          <a:p>
            <a:r>
              <a:rPr lang="en-US" dirty="0"/>
              <a:t>Les </a:t>
            </a:r>
            <a:r>
              <a:rPr lang="en-US" dirty="0" err="1"/>
              <a:t>textes</a:t>
            </a:r>
            <a:r>
              <a:rPr lang="en-US" dirty="0"/>
              <a:t> </a:t>
            </a:r>
            <a:r>
              <a:rPr lang="en-US" err="1"/>
              <a:t>d’identité</a:t>
            </a:r>
            <a:r>
              <a:rPr lang="en-US"/>
              <a:t> </a:t>
            </a:r>
            <a:r>
              <a:rPr lang="en-US" dirty="0" err="1"/>
              <a:t>digitaux</a:t>
            </a:r>
            <a:endParaRPr lang="en-US" dirty="0"/>
          </a:p>
        </p:txBody>
      </p:sp>
      <p:pic>
        <p:nvPicPr>
          <p:cNvPr id="4098" name="Picture 2" descr="Teenage school friends smiling to camera, close up Teenage school friends smiling to camera, close up teenagers stock pictures, royalty-free photos &amp; images">
            <a:extLst>
              <a:ext uri="{FF2B5EF4-FFF2-40B4-BE49-F238E27FC236}">
                <a16:creationId xmlns:a16="http://schemas.microsoft.com/office/drawing/2014/main" id="{147DC5C5-6705-2A44-9C9F-2DB55C8DFA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46647" y="2286000"/>
            <a:ext cx="5822022" cy="3886200"/>
          </a:xfrm>
          <a:prstGeom prst="rect">
            <a:avLst/>
          </a:prstGeom>
          <a:noFill/>
          <a:extLst>
            <a:ext uri="{909E8E84-426E-40DD-AFC4-6F175D3DCCD1}">
              <a14:hiddenFill xmlns:a14="http://schemas.microsoft.com/office/drawing/2010/main">
                <a:solidFill>
                  <a:srgbClr val="FFFFFF"/>
                </a:solidFill>
              </a14:hiddenFill>
            </a:ext>
          </a:extLst>
        </p:spPr>
      </p:pic>
      <p:sp>
        <p:nvSpPr>
          <p:cNvPr id="4100" name="Rectangle 134">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75B83EE-ADCB-2840-94A0-DCD9245C3F4A}"/>
              </a:ext>
            </a:extLst>
          </p:cNvPr>
          <p:cNvSpPr>
            <a:spLocks noGrp="1"/>
          </p:cNvSpPr>
          <p:nvPr>
            <p:ph idx="1"/>
          </p:nvPr>
        </p:nvSpPr>
        <p:spPr>
          <a:xfrm>
            <a:off x="8021490" y="585216"/>
            <a:ext cx="3527043" cy="5586984"/>
          </a:xfrm>
        </p:spPr>
        <p:txBody>
          <a:bodyPr anchor="ctr">
            <a:normAutofit/>
          </a:bodyPr>
          <a:lstStyle/>
          <a:p>
            <a:r>
              <a:rPr lang="en-US" sz="2000" dirty="0">
                <a:solidFill>
                  <a:srgbClr val="FFFFFF"/>
                </a:solidFill>
              </a:rPr>
              <a:t>-are autobiographical</a:t>
            </a:r>
          </a:p>
          <a:p>
            <a:r>
              <a:rPr lang="en-US" sz="2000" dirty="0">
                <a:solidFill>
                  <a:srgbClr val="FFFFFF"/>
                </a:solidFill>
              </a:rPr>
              <a:t>-make stories more holistic and understandable (visuals, narration, subtitles)</a:t>
            </a:r>
          </a:p>
          <a:p>
            <a:r>
              <a:rPr lang="en-US" sz="2000" dirty="0">
                <a:solidFill>
                  <a:srgbClr val="FFFFFF"/>
                </a:solidFill>
              </a:rPr>
              <a:t>-allow students to learn about each other</a:t>
            </a:r>
          </a:p>
          <a:p>
            <a:r>
              <a:rPr lang="en-US" sz="2000" dirty="0">
                <a:solidFill>
                  <a:srgbClr val="FFFFFF"/>
                </a:solidFill>
              </a:rPr>
              <a:t>-enable students to learn about themselves</a:t>
            </a:r>
          </a:p>
          <a:p>
            <a:r>
              <a:rPr lang="en-US" sz="2000" dirty="0">
                <a:solidFill>
                  <a:srgbClr val="FFFFFF"/>
                </a:solidFill>
              </a:rPr>
              <a:t>-validate students’ identities</a:t>
            </a:r>
          </a:p>
          <a:p>
            <a:endParaRPr lang="en-US" sz="2000" dirty="0">
              <a:solidFill>
                <a:srgbClr val="FFFFFF"/>
              </a:solidFill>
            </a:endParaRPr>
          </a:p>
          <a:p>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2759442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AE2C40EC-C993-4407-B972-D2188E1EC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4738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621F13-3B17-BC4C-B531-4F4F3F293FE6}"/>
              </a:ext>
            </a:extLst>
          </p:cNvPr>
          <p:cNvSpPr>
            <a:spLocks noGrp="1"/>
          </p:cNvSpPr>
          <p:nvPr>
            <p:ph type="title"/>
          </p:nvPr>
        </p:nvSpPr>
        <p:spPr>
          <a:xfrm>
            <a:off x="1024128" y="585216"/>
            <a:ext cx="4583083" cy="1499616"/>
          </a:xfrm>
        </p:spPr>
        <p:txBody>
          <a:bodyPr>
            <a:normAutofit/>
          </a:bodyPr>
          <a:lstStyle/>
          <a:p>
            <a:r>
              <a:rPr lang="en-US" sz="3700"/>
              <a:t>les exemples des textes d’identité digitaux pour la salle de classe</a:t>
            </a:r>
          </a:p>
        </p:txBody>
      </p:sp>
      <p:cxnSp>
        <p:nvCxnSpPr>
          <p:cNvPr id="193" name="Straight Connector 192">
            <a:extLst>
              <a:ext uri="{FF2B5EF4-FFF2-40B4-BE49-F238E27FC236}">
                <a16:creationId xmlns:a16="http://schemas.microsoft.com/office/drawing/2014/main" id="{DA49FA38-C8C8-4E54-9C34-E12E2529A9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49C8274-7030-8440-96AB-674AC98DAC4C}"/>
              </a:ext>
            </a:extLst>
          </p:cNvPr>
          <p:cNvSpPr>
            <a:spLocks noGrp="1"/>
          </p:cNvSpPr>
          <p:nvPr>
            <p:ph idx="1"/>
          </p:nvPr>
        </p:nvSpPr>
        <p:spPr>
          <a:xfrm>
            <a:off x="1024130" y="2286000"/>
            <a:ext cx="4583082" cy="4023360"/>
          </a:xfrm>
        </p:spPr>
        <p:txBody>
          <a:bodyPr>
            <a:normAutofit/>
          </a:bodyPr>
          <a:lstStyle/>
          <a:p>
            <a:r>
              <a:rPr lang="en-US" sz="1300" b="1" dirty="0"/>
              <a:t>For beginner language learners:</a:t>
            </a:r>
          </a:p>
          <a:p>
            <a:r>
              <a:rPr lang="en-US" sz="1300" dirty="0"/>
              <a:t>1. A Day in the Life (English and French versions): A simple way in which students can share details about their daily routines.</a:t>
            </a:r>
          </a:p>
          <a:p>
            <a:r>
              <a:rPr lang="en-US" sz="1300" b="1" dirty="0"/>
              <a:t>For intermediate/advanced language learners:</a:t>
            </a:r>
          </a:p>
          <a:p>
            <a:pPr marL="0" indent="0">
              <a:buNone/>
            </a:pPr>
            <a:r>
              <a:rPr lang="en-US" sz="1300" dirty="0"/>
              <a:t>1. Celebrating Diversity: My journey in becoming an advocate of diverse schools and plurilingual projects (English with French subtitles).</a:t>
            </a:r>
          </a:p>
          <a:p>
            <a:pPr marL="0" indent="0">
              <a:buNone/>
            </a:pPr>
            <a:r>
              <a:rPr lang="en-US" sz="1300" dirty="0"/>
              <a:t>2. Le </a:t>
            </a:r>
            <a:r>
              <a:rPr lang="en-US" sz="1300" dirty="0" err="1"/>
              <a:t>plongeon</a:t>
            </a:r>
            <a:r>
              <a:rPr lang="en-US" sz="1300" dirty="0"/>
              <a:t> (French and English versions, with Arabic subtitles): A story of childhood perseverance.</a:t>
            </a:r>
          </a:p>
          <a:p>
            <a:pPr marL="0" indent="0">
              <a:buNone/>
            </a:pPr>
            <a:r>
              <a:rPr lang="en-US" sz="1300" dirty="0"/>
              <a:t>3. Newcomer (Arabic with English subtitles): A young adult immigrates to Canada from Egypt and speaks about their first few weeks in Canada.</a:t>
            </a:r>
          </a:p>
          <a:p>
            <a:pPr marL="0" indent="0">
              <a:buNone/>
            </a:pPr>
            <a:r>
              <a:rPr lang="en-US" sz="1300" dirty="0"/>
              <a:t>Created with </a:t>
            </a:r>
            <a:r>
              <a:rPr lang="en-US" sz="1300" dirty="0" err="1"/>
              <a:t>Shaden</a:t>
            </a:r>
            <a:r>
              <a:rPr lang="en-US" sz="1300" dirty="0"/>
              <a:t> Attia</a:t>
            </a:r>
          </a:p>
          <a:p>
            <a:endParaRPr lang="en-US" sz="1300" dirty="0"/>
          </a:p>
        </p:txBody>
      </p:sp>
      <p:pic>
        <p:nvPicPr>
          <p:cNvPr id="5126" name="Picture 6" descr="School girl swims in the sports pool .School girl swims in the sports pool girl diving into a pool stock pictures, royalty-free photos &amp; images">
            <a:extLst>
              <a:ext uri="{FF2B5EF4-FFF2-40B4-BE49-F238E27FC236}">
                <a16:creationId xmlns:a16="http://schemas.microsoft.com/office/drawing/2014/main" id="{43DA78FB-0697-CE45-8247-5D6FCCB0A70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30" r="21828" b="-3"/>
          <a:stretch/>
        </p:blipFill>
        <p:spPr bwMode="auto">
          <a:xfrm>
            <a:off x="8431698" y="3264090"/>
            <a:ext cx="3760302" cy="359391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Four teenage girls having fun piggybacking outdoors Four teenage girls having fun piggybacking outdoors diverse four girls stock pictures, royalty-free photos &amp; images">
            <a:extLst>
              <a:ext uri="{FF2B5EF4-FFF2-40B4-BE49-F238E27FC236}">
                <a16:creationId xmlns:a16="http://schemas.microsoft.com/office/drawing/2014/main" id="{EF3FB128-4D71-3C45-B45F-68A0B00A4E5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914" r="18786" b="2"/>
          <a:stretch/>
        </p:blipFill>
        <p:spPr bwMode="auto">
          <a:xfrm>
            <a:off x="6108251" y="10"/>
            <a:ext cx="3816014" cy="3920034"/>
          </a:xfrm>
          <a:custGeom>
            <a:avLst/>
            <a:gdLst/>
            <a:ahLst/>
            <a:cxnLst/>
            <a:rect l="l" t="t" r="r" b="b"/>
            <a:pathLst>
              <a:path w="3816014" h="3920044">
                <a:moveTo>
                  <a:pt x="0" y="0"/>
                </a:moveTo>
                <a:lnTo>
                  <a:pt x="3816014" y="0"/>
                </a:lnTo>
                <a:lnTo>
                  <a:pt x="3816014" y="3103224"/>
                </a:lnTo>
                <a:lnTo>
                  <a:pt x="2157388" y="3103224"/>
                </a:lnTo>
                <a:lnTo>
                  <a:pt x="2157388" y="3920044"/>
                </a:lnTo>
                <a:lnTo>
                  <a:pt x="0" y="3920044"/>
                </a:lnTo>
                <a:close/>
              </a:path>
            </a:pathLst>
          </a:cu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4141A294-A236-F74B-8CD9-29CFB22A45DB}"/>
              </a:ext>
            </a:extLst>
          </p:cNvPr>
          <p:cNvPicPr>
            <a:picLocks noChangeAspect="1"/>
          </p:cNvPicPr>
          <p:nvPr/>
        </p:nvPicPr>
        <p:blipFill rotWithShape="1">
          <a:blip r:embed="rId4"/>
          <a:srcRect l="4892" r="5081" b="4"/>
          <a:stretch/>
        </p:blipFill>
        <p:spPr>
          <a:xfrm>
            <a:off x="10088880" y="10"/>
            <a:ext cx="2103120" cy="3114666"/>
          </a:xfrm>
          <a:prstGeom prst="rect">
            <a:avLst/>
          </a:prstGeom>
        </p:spPr>
      </p:pic>
      <p:pic>
        <p:nvPicPr>
          <p:cNvPr id="5124" name="Picture 4" descr="Muslim young woman wearing hijab Portrait of young muslim woman wearing hijab head scarf in city while looking at camera. Closeup face of cheerful woman covered with headscarf smiling outdoor. Casual islamic girl at park. woman in a hijab stock pictures, royalty-free photos &amp; images">
            <a:extLst>
              <a:ext uri="{FF2B5EF4-FFF2-40B4-BE49-F238E27FC236}">
                <a16:creationId xmlns:a16="http://schemas.microsoft.com/office/drawing/2014/main" id="{1969C4D3-28F0-0F40-AAC2-B461A8F459D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9424" r="8676" b="1"/>
          <a:stretch/>
        </p:blipFill>
        <p:spPr bwMode="auto">
          <a:xfrm>
            <a:off x="6108252" y="4076701"/>
            <a:ext cx="216258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245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EC5AC-7364-2844-A737-ECB63018569D}"/>
              </a:ext>
            </a:extLst>
          </p:cNvPr>
          <p:cNvSpPr>
            <a:spLocks noGrp="1"/>
          </p:cNvSpPr>
          <p:nvPr>
            <p:ph type="title"/>
          </p:nvPr>
        </p:nvSpPr>
        <p:spPr>
          <a:xfrm>
            <a:off x="1024128" y="585216"/>
            <a:ext cx="5867061" cy="1499616"/>
          </a:xfrm>
        </p:spPr>
        <p:txBody>
          <a:bodyPr>
            <a:normAutofit/>
          </a:bodyPr>
          <a:lstStyle/>
          <a:p>
            <a:r>
              <a:rPr lang="en-US" dirty="0"/>
              <a:t>Le Plan </a:t>
            </a:r>
            <a:r>
              <a:rPr lang="en-US" dirty="0" err="1"/>
              <a:t>d’unité</a:t>
            </a:r>
            <a:r>
              <a:rPr lang="en-US" dirty="0"/>
              <a:t>: la narration </a:t>
            </a:r>
            <a:r>
              <a:rPr lang="en-US" dirty="0" err="1"/>
              <a:t>plurilingue</a:t>
            </a:r>
            <a:endParaRPr lang="en-US"/>
          </a:p>
        </p:txBody>
      </p:sp>
      <p:pic>
        <p:nvPicPr>
          <p:cNvPr id="7170" name="Picture 2" descr="Hello Hello in many different languages. Final Touch. speaking many languages stock pictures, royalty-free photos &amp; images">
            <a:extLst>
              <a:ext uri="{FF2B5EF4-FFF2-40B4-BE49-F238E27FC236}">
                <a16:creationId xmlns:a16="http://schemas.microsoft.com/office/drawing/2014/main" id="{916092CF-79AC-7346-A735-DABC6FFC9CC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46647" y="2286000"/>
            <a:ext cx="5822022" cy="3886200"/>
          </a:xfrm>
          <a:prstGeom prst="rect">
            <a:avLst/>
          </a:prstGeom>
          <a:noFill/>
          <a:extLst>
            <a:ext uri="{909E8E84-426E-40DD-AFC4-6F175D3DCCD1}">
              <a14:hiddenFill xmlns:a14="http://schemas.microsoft.com/office/drawing/2010/main">
                <a:solidFill>
                  <a:srgbClr val="FFFFFF"/>
                </a:solidFill>
              </a14:hiddenFill>
            </a:ext>
          </a:extLst>
        </p:spPr>
      </p:pic>
      <p:sp>
        <p:nvSpPr>
          <p:cNvPr id="72" name="Rectangle 71">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5775DF-3441-3745-96BA-2CAE86197BBB}"/>
              </a:ext>
            </a:extLst>
          </p:cNvPr>
          <p:cNvSpPr>
            <a:spLocks noGrp="1"/>
          </p:cNvSpPr>
          <p:nvPr>
            <p:ph idx="1"/>
          </p:nvPr>
        </p:nvSpPr>
        <p:spPr>
          <a:xfrm>
            <a:off x="8021490" y="585216"/>
            <a:ext cx="3527043" cy="5586984"/>
          </a:xfrm>
        </p:spPr>
        <p:txBody>
          <a:bodyPr anchor="ctr">
            <a:normAutofit/>
          </a:bodyPr>
          <a:lstStyle/>
          <a:p>
            <a:r>
              <a:rPr lang="en-US" sz="2000" dirty="0">
                <a:solidFill>
                  <a:srgbClr val="FFFFFF"/>
                </a:solidFill>
              </a:rPr>
              <a:t>-FSF 1D students (but can be adapted for different classes)</a:t>
            </a:r>
          </a:p>
          <a:p>
            <a:r>
              <a:rPr lang="en-US" sz="2000" dirty="0">
                <a:solidFill>
                  <a:srgbClr val="FFFFFF"/>
                </a:solidFill>
              </a:rPr>
              <a:t>-includes the four strands (listening, speaking, reading, writing)</a:t>
            </a:r>
          </a:p>
          <a:p>
            <a:r>
              <a:rPr lang="en-US" sz="2000" dirty="0">
                <a:solidFill>
                  <a:srgbClr val="FFFFFF"/>
                </a:solidFill>
              </a:rPr>
              <a:t>-evaluation: interactive conversation (listening, speaking), plurilingual video (speaking, writing)</a:t>
            </a:r>
          </a:p>
          <a:p>
            <a:r>
              <a:rPr lang="en-US" sz="2000" dirty="0">
                <a:solidFill>
                  <a:srgbClr val="FFFFFF"/>
                </a:solidFill>
              </a:rPr>
              <a:t>-integrated grammar</a:t>
            </a:r>
          </a:p>
          <a:p>
            <a:pPr marL="0" indent="0">
              <a:buNone/>
            </a:pPr>
            <a:endParaRPr lang="en-US" sz="2000" dirty="0">
              <a:solidFill>
                <a:srgbClr val="FFFFFF"/>
              </a:solidFill>
            </a:endParaRPr>
          </a:p>
        </p:txBody>
      </p:sp>
    </p:spTree>
    <p:extLst>
      <p:ext uri="{BB962C8B-B14F-4D97-AF65-F5344CB8AC3E}">
        <p14:creationId xmlns:p14="http://schemas.microsoft.com/office/powerpoint/2010/main" val="1841725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D57A3-C6DB-DE4E-9D0C-CF119B1361E2}"/>
              </a:ext>
            </a:extLst>
          </p:cNvPr>
          <p:cNvSpPr>
            <a:spLocks noGrp="1"/>
          </p:cNvSpPr>
          <p:nvPr>
            <p:ph type="title"/>
          </p:nvPr>
        </p:nvSpPr>
        <p:spPr>
          <a:xfrm>
            <a:off x="1024128" y="585216"/>
            <a:ext cx="5867061" cy="1499616"/>
          </a:xfrm>
        </p:spPr>
        <p:txBody>
          <a:bodyPr>
            <a:normAutofit/>
          </a:bodyPr>
          <a:lstStyle/>
          <a:p>
            <a:r>
              <a:rPr lang="en-US" dirty="0"/>
              <a:t>Things to consider</a:t>
            </a:r>
          </a:p>
        </p:txBody>
      </p:sp>
      <p:pic>
        <p:nvPicPr>
          <p:cNvPr id="6146" name="Picture 2" descr="African-American teacher reading to school children An African-American teacher, a mature woman in her 40s, sitting in front of her class of elementary school students, 6 and 7 years old, reading a book. She has asked a question and most of the children are raising their hands. They are in first grade or second grade. teacher with students stock pictures, royalty-free photos &amp; images">
            <a:extLst>
              <a:ext uri="{FF2B5EF4-FFF2-40B4-BE49-F238E27FC236}">
                <a16:creationId xmlns:a16="http://schemas.microsoft.com/office/drawing/2014/main" id="{D6EED454-20BB-8F4F-A618-F83A8BBA315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24128" y="2300304"/>
            <a:ext cx="5867061" cy="3857592"/>
          </a:xfrm>
          <a:prstGeom prst="rect">
            <a:avLst/>
          </a:prstGeom>
          <a:noFill/>
          <a:extLst>
            <a:ext uri="{909E8E84-426E-40DD-AFC4-6F175D3DCCD1}">
              <a14:hiddenFill xmlns:a14="http://schemas.microsoft.com/office/drawing/2010/main">
                <a:solidFill>
                  <a:srgbClr val="FFFFFF"/>
                </a:solidFill>
              </a14:hiddenFill>
            </a:ext>
          </a:extLst>
        </p:spPr>
      </p:pic>
      <p:sp>
        <p:nvSpPr>
          <p:cNvPr id="135" name="Rectangle 134">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71C8C3-2BA3-164A-A364-13B6A6CC2245}"/>
              </a:ext>
            </a:extLst>
          </p:cNvPr>
          <p:cNvSpPr>
            <a:spLocks noGrp="1"/>
          </p:cNvSpPr>
          <p:nvPr>
            <p:ph idx="1"/>
          </p:nvPr>
        </p:nvSpPr>
        <p:spPr>
          <a:xfrm>
            <a:off x="8021490" y="585216"/>
            <a:ext cx="3527043" cy="5586984"/>
          </a:xfrm>
        </p:spPr>
        <p:txBody>
          <a:bodyPr anchor="ctr">
            <a:normAutofit/>
          </a:bodyPr>
          <a:lstStyle/>
          <a:p>
            <a:r>
              <a:rPr lang="en-US" sz="2000" dirty="0">
                <a:solidFill>
                  <a:srgbClr val="FFFFFF"/>
                </a:solidFill>
              </a:rPr>
              <a:t>1. Plan for longer planning sessions and longer student work periods.</a:t>
            </a:r>
          </a:p>
          <a:p>
            <a:r>
              <a:rPr lang="en-US" sz="2000" dirty="0">
                <a:solidFill>
                  <a:srgbClr val="FFFFFF"/>
                </a:solidFill>
              </a:rPr>
              <a:t>2. Encourage students to make their stories less complex.</a:t>
            </a:r>
          </a:p>
          <a:p>
            <a:r>
              <a:rPr lang="en-US" sz="2000" dirty="0">
                <a:solidFill>
                  <a:srgbClr val="FFFFFF"/>
                </a:solidFill>
              </a:rPr>
              <a:t>3. Find a balance between </a:t>
            </a:r>
            <a:r>
              <a:rPr lang="en-CA" sz="2000" dirty="0">
                <a:solidFill>
                  <a:srgbClr val="FFFFFF"/>
                </a:solidFill>
              </a:rPr>
              <a:t>“teacher scaffolding and student autonomy” (Toohey et al., 2012, p. 89).</a:t>
            </a:r>
          </a:p>
          <a:p>
            <a:pPr marL="0" indent="0">
              <a:buNone/>
            </a:pPr>
            <a:r>
              <a:rPr lang="en-CA" sz="2000" dirty="0">
                <a:solidFill>
                  <a:srgbClr val="FFFFFF"/>
                </a:solidFill>
              </a:rPr>
              <a:t>4. Show a model to allow for class discussion prior to individual creation. </a:t>
            </a:r>
          </a:p>
          <a:p>
            <a:pPr marL="0" indent="0">
              <a:buNone/>
            </a:pPr>
            <a:r>
              <a:rPr lang="en-CA" sz="2000" dirty="0">
                <a:solidFill>
                  <a:srgbClr val="FFFFFF"/>
                </a:solidFill>
              </a:rPr>
              <a:t>5. Speak with mixed languages during instruction.</a:t>
            </a:r>
            <a:endParaRPr lang="en-US" sz="2000" dirty="0">
              <a:solidFill>
                <a:srgbClr val="FFFFFF"/>
              </a:solidFill>
            </a:endParaRPr>
          </a:p>
        </p:txBody>
      </p:sp>
    </p:spTree>
    <p:extLst>
      <p:ext uri="{BB962C8B-B14F-4D97-AF65-F5344CB8AC3E}">
        <p14:creationId xmlns:p14="http://schemas.microsoft.com/office/powerpoint/2010/main" val="336212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Thank You Thank You Word Cloud printed on colorful  paper different languages thank you in different languages stock pictures, royalty-free photos &amp; images">
            <a:extLst>
              <a:ext uri="{FF2B5EF4-FFF2-40B4-BE49-F238E27FC236}">
                <a16:creationId xmlns:a16="http://schemas.microsoft.com/office/drawing/2014/main" id="{610BCDB1-0130-FA4D-8A67-7007D7E2373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603" b="49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8" name="Rectangle 77">
            <a:extLst>
              <a:ext uri="{FF2B5EF4-FFF2-40B4-BE49-F238E27FC236}">
                <a16:creationId xmlns:a16="http://schemas.microsoft.com/office/drawing/2014/main" id="{57D175FC-84CC-4D12-A5E2-FA27D934E9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A4DCAFEB-12EE-3D4F-B943-8FF29BFD82B3}"/>
              </a:ext>
            </a:extLst>
          </p:cNvPr>
          <p:cNvSpPr>
            <a:spLocks noGrp="1"/>
          </p:cNvSpPr>
          <p:nvPr>
            <p:ph type="title"/>
          </p:nvPr>
        </p:nvSpPr>
        <p:spPr>
          <a:xfrm>
            <a:off x="1024128" y="585216"/>
            <a:ext cx="6066816" cy="1499616"/>
          </a:xfrm>
        </p:spPr>
        <p:txBody>
          <a:bodyPr>
            <a:normAutofit/>
          </a:bodyPr>
          <a:lstStyle/>
          <a:p>
            <a:r>
              <a:rPr lang="en-US">
                <a:solidFill>
                  <a:srgbClr val="000000"/>
                </a:solidFill>
              </a:rPr>
              <a:t>References</a:t>
            </a:r>
          </a:p>
        </p:txBody>
      </p:sp>
      <p:cxnSp>
        <p:nvCxnSpPr>
          <p:cNvPr id="80" name="Straight Connector 79">
            <a:extLst>
              <a:ext uri="{FF2B5EF4-FFF2-40B4-BE49-F238E27FC236}">
                <a16:creationId xmlns:a16="http://schemas.microsoft.com/office/drawing/2014/main" id="{8AC38328-2D50-4DDB-BD20-28DE12E49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966CAB0-ABD4-AC44-A5A2-4AAE62784504}"/>
              </a:ext>
            </a:extLst>
          </p:cNvPr>
          <p:cNvSpPr>
            <a:spLocks noGrp="1"/>
          </p:cNvSpPr>
          <p:nvPr>
            <p:ph idx="1"/>
          </p:nvPr>
        </p:nvSpPr>
        <p:spPr>
          <a:xfrm>
            <a:off x="1024128" y="2286000"/>
            <a:ext cx="6066816" cy="4023360"/>
          </a:xfrm>
        </p:spPr>
        <p:txBody>
          <a:bodyPr>
            <a:normAutofit/>
          </a:bodyPr>
          <a:lstStyle/>
          <a:p>
            <a:r>
              <a:rPr lang="en-US" sz="1200" dirty="0">
                <a:solidFill>
                  <a:srgbClr val="000000"/>
                </a:solidFill>
              </a:rPr>
              <a:t>Cummins et al. (2005). Affirming Identity in Multilingual Classrooms. </a:t>
            </a:r>
            <a:r>
              <a:rPr lang="en-US" sz="1200" i="1" dirty="0">
                <a:solidFill>
                  <a:srgbClr val="000000"/>
                </a:solidFill>
              </a:rPr>
              <a:t>Educational Leadership, vol.  	63 </a:t>
            </a:r>
            <a:r>
              <a:rPr lang="en-US" sz="1200" dirty="0">
                <a:solidFill>
                  <a:srgbClr val="000000"/>
                </a:solidFill>
              </a:rPr>
              <a:t>(1), 38-43. </a:t>
            </a:r>
          </a:p>
          <a:p>
            <a:r>
              <a:rPr lang="en-US" sz="1200" dirty="0">
                <a:solidFill>
                  <a:srgbClr val="000000"/>
                </a:solidFill>
              </a:rPr>
              <a:t>Cummins, J., &amp; Early, M. (2011). Introduction. </a:t>
            </a:r>
            <a:r>
              <a:rPr lang="en-US" sz="1200" i="1" dirty="0">
                <a:solidFill>
                  <a:srgbClr val="000000"/>
                </a:solidFill>
              </a:rPr>
              <a:t>Identity texts: The collaborative creation of power in 	multilingual schools </a:t>
            </a:r>
            <a:r>
              <a:rPr lang="en-US" sz="1200" dirty="0">
                <a:solidFill>
                  <a:srgbClr val="000000"/>
                </a:solidFill>
              </a:rPr>
              <a:t>(3-19).Trentham Books Limited: United Kingdom.</a:t>
            </a:r>
          </a:p>
          <a:p>
            <a:r>
              <a:rPr lang="fr-CA" sz="1200" dirty="0" err="1">
                <a:solidFill>
                  <a:srgbClr val="000000"/>
                </a:solidFill>
              </a:rPr>
              <a:t>Dagenais</a:t>
            </a:r>
            <a:r>
              <a:rPr lang="fr-CA" sz="1200" dirty="0">
                <a:solidFill>
                  <a:srgbClr val="000000"/>
                </a:solidFill>
              </a:rPr>
              <a:t>, D. &amp; </a:t>
            </a:r>
            <a:r>
              <a:rPr lang="fr-CA" sz="1200" dirty="0" err="1">
                <a:solidFill>
                  <a:srgbClr val="000000"/>
                </a:solidFill>
              </a:rPr>
              <a:t>Toohey</a:t>
            </a:r>
            <a:r>
              <a:rPr lang="fr-CA" sz="1200" dirty="0">
                <a:solidFill>
                  <a:srgbClr val="000000"/>
                </a:solidFill>
              </a:rPr>
              <a:t>, K.  (2014). La production vidéo : une pratique multimodale pour tisser 	des liens entre l’école et les </a:t>
            </a:r>
            <a:r>
              <a:rPr lang="fr-CA" sz="1200" dirty="0" err="1">
                <a:solidFill>
                  <a:srgbClr val="000000"/>
                </a:solidFill>
              </a:rPr>
              <a:t>littératies</a:t>
            </a:r>
            <a:r>
              <a:rPr lang="fr-CA" sz="1200" dirty="0">
                <a:solidFill>
                  <a:srgbClr val="000000"/>
                </a:solidFill>
              </a:rPr>
              <a:t> hors scolaires. </a:t>
            </a:r>
            <a:r>
              <a:rPr lang="en-CA" sz="1200" i="1" dirty="0">
                <a:solidFill>
                  <a:srgbClr val="000000"/>
                </a:solidFill>
              </a:rPr>
              <a:t>Nouveaux cahiers de la 	recherche </a:t>
            </a:r>
            <a:r>
              <a:rPr lang="en-CA" sz="1200" i="1" dirty="0" err="1">
                <a:solidFill>
                  <a:srgbClr val="000000"/>
                </a:solidFill>
              </a:rPr>
              <a:t>en</a:t>
            </a:r>
            <a:r>
              <a:rPr lang="en-CA" sz="1200" i="1" dirty="0">
                <a:solidFill>
                  <a:srgbClr val="000000"/>
                </a:solidFill>
              </a:rPr>
              <a:t> </a:t>
            </a:r>
            <a:r>
              <a:rPr lang="en-CA" sz="1200" i="1" dirty="0" err="1">
                <a:solidFill>
                  <a:srgbClr val="000000"/>
                </a:solidFill>
              </a:rPr>
              <a:t>éducation</a:t>
            </a:r>
            <a:r>
              <a:rPr lang="en-CA" sz="1200" i="1" dirty="0">
                <a:solidFill>
                  <a:srgbClr val="000000"/>
                </a:solidFill>
              </a:rPr>
              <a:t>, 17</a:t>
            </a:r>
            <a:r>
              <a:rPr lang="en-CA" sz="1200" dirty="0">
                <a:solidFill>
                  <a:srgbClr val="000000"/>
                </a:solidFill>
              </a:rPr>
              <a:t>(2), 8-31</a:t>
            </a:r>
            <a:r>
              <a:rPr lang="en-CA" sz="1200" i="1" dirty="0">
                <a:solidFill>
                  <a:srgbClr val="000000"/>
                </a:solidFill>
              </a:rPr>
              <a:t>. </a:t>
            </a:r>
            <a:r>
              <a:rPr lang="en-CA" sz="1200" dirty="0">
                <a:solidFill>
                  <a:srgbClr val="000000"/>
                </a:solidFill>
              </a:rPr>
              <a:t>DOI: 10.7202/1030886ar</a:t>
            </a:r>
          </a:p>
          <a:p>
            <a:r>
              <a:rPr lang="en-CA" sz="1200" dirty="0" err="1">
                <a:solidFill>
                  <a:srgbClr val="000000"/>
                </a:solidFill>
              </a:rPr>
              <a:t>Dagenais</a:t>
            </a:r>
            <a:r>
              <a:rPr lang="en-CA" sz="1200" dirty="0">
                <a:solidFill>
                  <a:srgbClr val="000000"/>
                </a:solidFill>
              </a:rPr>
              <a:t> D., Toohey, K., Bennett Fox, A., &amp; Singh, A. (2017). Multilingual and multimodal 	composition at school: </a:t>
            </a:r>
            <a:r>
              <a:rPr lang="en-CA" sz="1200" dirty="0" err="1">
                <a:solidFill>
                  <a:srgbClr val="000000"/>
                </a:solidFill>
              </a:rPr>
              <a:t>ScribJab</a:t>
            </a:r>
            <a:r>
              <a:rPr lang="en-CA" sz="1200" dirty="0">
                <a:solidFill>
                  <a:srgbClr val="000000"/>
                </a:solidFill>
              </a:rPr>
              <a:t> in action. Language and Education, 31 (3). 263-	282. DOI: 10.1080/09500782.2016.1261893</a:t>
            </a:r>
          </a:p>
          <a:p>
            <a:r>
              <a:rPr lang="en-US" sz="1200" dirty="0">
                <a:solidFill>
                  <a:srgbClr val="000000"/>
                </a:solidFill>
              </a:rPr>
              <a:t>IGI Global (2021). </a:t>
            </a:r>
            <a:r>
              <a:rPr lang="en-US" sz="1200" i="1" dirty="0">
                <a:solidFill>
                  <a:srgbClr val="000000"/>
                </a:solidFill>
              </a:rPr>
              <a:t>What is Plurilingualism</a:t>
            </a:r>
            <a:r>
              <a:rPr lang="en-US" sz="1200" dirty="0">
                <a:solidFill>
                  <a:srgbClr val="000000"/>
                </a:solidFill>
              </a:rPr>
              <a:t>. IGI Global 	https://</a:t>
            </a:r>
            <a:r>
              <a:rPr lang="en-US" sz="1200" dirty="0" err="1">
                <a:solidFill>
                  <a:srgbClr val="000000"/>
                </a:solidFill>
              </a:rPr>
              <a:t>www.igiglobal.com</a:t>
            </a:r>
            <a:r>
              <a:rPr lang="en-US" sz="1200" dirty="0">
                <a:solidFill>
                  <a:srgbClr val="000000"/>
                </a:solidFill>
              </a:rPr>
              <a:t>/dictionary/</a:t>
            </a:r>
            <a:r>
              <a:rPr lang="en-US" sz="1200" dirty="0" err="1">
                <a:solidFill>
                  <a:srgbClr val="000000"/>
                </a:solidFill>
              </a:rPr>
              <a:t>english</a:t>
            </a:r>
            <a:r>
              <a:rPr lang="en-US" sz="1200" dirty="0">
                <a:solidFill>
                  <a:srgbClr val="000000"/>
                </a:solidFill>
              </a:rPr>
              <a:t>-or-</a:t>
            </a:r>
            <a:r>
              <a:rPr lang="en-US" sz="1200" dirty="0" err="1">
                <a:solidFill>
                  <a:srgbClr val="000000"/>
                </a:solidFill>
              </a:rPr>
              <a:t>englishes</a:t>
            </a:r>
            <a:r>
              <a:rPr lang="en-US" sz="1200" dirty="0">
                <a:solidFill>
                  <a:srgbClr val="000000"/>
                </a:solidFill>
              </a:rPr>
              <a:t>/66027</a:t>
            </a:r>
          </a:p>
          <a:p>
            <a:r>
              <a:rPr lang="en-US" sz="1200" dirty="0">
                <a:solidFill>
                  <a:srgbClr val="000000"/>
                </a:solidFill>
              </a:rPr>
              <a:t>Statistics Canada (2016). 2016 Census of Population (No. </a:t>
            </a:r>
            <a:r>
              <a:rPr lang="en-CA" sz="1200" dirty="0">
                <a:solidFill>
                  <a:srgbClr val="000000"/>
                </a:solidFill>
              </a:rPr>
              <a:t>98-400-X2016071).</a:t>
            </a:r>
          </a:p>
          <a:p>
            <a:endParaRPr lang="en-US" sz="1200" dirty="0">
              <a:solidFill>
                <a:srgbClr val="000000"/>
              </a:solidFill>
            </a:endParaRPr>
          </a:p>
        </p:txBody>
      </p:sp>
    </p:spTree>
    <p:extLst>
      <p:ext uri="{BB962C8B-B14F-4D97-AF65-F5344CB8AC3E}">
        <p14:creationId xmlns:p14="http://schemas.microsoft.com/office/powerpoint/2010/main" val="781813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781</TotalTime>
  <Words>673</Words>
  <Application>Microsoft Macintosh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Tw Cen MT</vt:lpstr>
      <vt:lpstr>Tw Cen MT Condensed</vt:lpstr>
      <vt:lpstr>Wingdings</vt:lpstr>
      <vt:lpstr>Wingdings 3</vt:lpstr>
      <vt:lpstr>Integral</vt:lpstr>
      <vt:lpstr>Plurilingualism in the FSL Classroom and beyond</vt:lpstr>
      <vt:lpstr>PowerPoint Presentation</vt:lpstr>
      <vt:lpstr>Le Plurilinguisme</vt:lpstr>
      <vt:lpstr>Benefits of plurilingualism in the classroom</vt:lpstr>
      <vt:lpstr>Les textes d’identité digitaux</vt:lpstr>
      <vt:lpstr>les exemples des textes d’identité digitaux pour la salle de classe</vt:lpstr>
      <vt:lpstr>Le Plan d’unité: la narration plurilingue</vt:lpstr>
      <vt:lpstr>Things to consider</vt:lpstr>
      <vt:lpstr>References</vt:lpstr>
      <vt:lpstr>Development of CETTE PRésentation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Pluralingualism in the FSL Classroom</dc:title>
  <dc:creator>rachel w.</dc:creator>
  <cp:lastModifiedBy>rachel w.</cp:lastModifiedBy>
  <cp:revision>58</cp:revision>
  <dcterms:created xsi:type="dcterms:W3CDTF">2021-07-21T15:22:23Z</dcterms:created>
  <dcterms:modified xsi:type="dcterms:W3CDTF">2021-08-20T22:10:53Z</dcterms:modified>
</cp:coreProperties>
</file>