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91" r:id="rId2"/>
    <p:sldId id="257" r:id="rId3"/>
    <p:sldId id="258" r:id="rId4"/>
    <p:sldId id="259" r:id="rId5"/>
    <p:sldId id="260" r:id="rId6"/>
    <p:sldId id="261" r:id="rId7"/>
    <p:sldId id="262" r:id="rId8"/>
    <p:sldId id="283" r:id="rId9"/>
    <p:sldId id="280" r:id="rId10"/>
    <p:sldId id="281" r:id="rId11"/>
    <p:sldId id="282" r:id="rId12"/>
    <p:sldId id="277" r:id="rId13"/>
    <p:sldId id="287" r:id="rId14"/>
    <p:sldId id="284" r:id="rId15"/>
    <p:sldId id="285" r:id="rId16"/>
    <p:sldId id="286" r:id="rId17"/>
    <p:sldId id="278" r:id="rId18"/>
    <p:sldId id="265" r:id="rId19"/>
    <p:sldId id="266" r:id="rId20"/>
    <p:sldId id="288" r:id="rId21"/>
    <p:sldId id="279" r:id="rId22"/>
    <p:sldId id="267" r:id="rId23"/>
    <p:sldId id="268" r:id="rId24"/>
    <p:sldId id="269" r:id="rId25"/>
    <p:sldId id="289" r:id="rId26"/>
    <p:sldId id="270" r:id="rId27"/>
    <p:sldId id="290" r:id="rId28"/>
    <p:sldId id="271" r:id="rId29"/>
    <p:sldId id="272" r:id="rId30"/>
    <p:sldId id="273" r:id="rId31"/>
    <p:sldId id="274" r:id="rId32"/>
    <p:sldId id="275" r:id="rId33"/>
    <p:sldId id="292" r:id="rId34"/>
    <p:sldId id="293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70"/>
    <p:restoredTop sz="94599"/>
  </p:normalViewPr>
  <p:slideViewPr>
    <p:cSldViewPr snapToGrid="0" snapToObjects="1">
      <p:cViewPr varScale="1">
        <p:scale>
          <a:sx n="105" d="100"/>
          <a:sy n="105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D7F23-5A65-3548-9A06-E9AAB49E1843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377B3-2A1A-A44C-ACC4-30D4E472A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7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6A22A-6649-AF4D-B8E9-D4E81A65DB8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82321"/>
      </p:ext>
    </p:extLst>
  </p:cSld>
  <p:clrMapOvr>
    <a:masterClrMapping/>
  </p:clrMapOvr>
  <p:transition spd="slow" advClick="0" advTm="9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6994"/>
      </p:ext>
    </p:extLst>
  </p:cSld>
  <p:clrMapOvr>
    <a:masterClrMapping/>
  </p:clrMapOvr>
  <p:transition spd="slow" advClick="0" advTm="9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425863"/>
      </p:ext>
    </p:extLst>
  </p:cSld>
  <p:clrMapOvr>
    <a:masterClrMapping/>
  </p:clrMapOvr>
  <p:transition spd="slow" advClick="0" advTm="9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1888"/>
      </p:ext>
    </p:extLst>
  </p:cSld>
  <p:clrMapOvr>
    <a:masterClrMapping/>
  </p:clrMapOvr>
  <p:transition spd="slow" advClick="0" advTm="9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9850148"/>
      </p:ext>
    </p:extLst>
  </p:cSld>
  <p:clrMapOvr>
    <a:masterClrMapping/>
  </p:clrMapOvr>
  <p:transition spd="slow" advClick="0" advTm="9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90389"/>
      </p:ext>
    </p:extLst>
  </p:cSld>
  <p:clrMapOvr>
    <a:masterClrMapping/>
  </p:clrMapOvr>
  <p:transition spd="slow" advClick="0" advTm="9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70239"/>
      </p:ext>
    </p:extLst>
  </p:cSld>
  <p:clrMapOvr>
    <a:masterClrMapping/>
  </p:clrMapOvr>
  <p:transition spd="slow" advClick="0" advTm="9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3928"/>
      </p:ext>
    </p:extLst>
  </p:cSld>
  <p:clrMapOvr>
    <a:masterClrMapping/>
  </p:clrMapOvr>
  <p:transition spd="slow" advClick="0" advTm="9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32148"/>
      </p:ext>
    </p:extLst>
  </p:cSld>
  <p:clrMapOvr>
    <a:masterClrMapping/>
  </p:clrMapOvr>
  <p:transition spd="slow" advClick="0" advTm="9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83310"/>
      </p:ext>
    </p:extLst>
  </p:cSld>
  <p:clrMapOvr>
    <a:masterClrMapping/>
  </p:clrMapOvr>
  <p:transition spd="slow" advClick="0" advTm="9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58055"/>
      </p:ext>
    </p:extLst>
  </p:cSld>
  <p:clrMapOvr>
    <a:masterClrMapping/>
  </p:clrMapOvr>
  <p:transition spd="slow" advClick="0" advTm="9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00651"/>
      </p:ext>
    </p:extLst>
  </p:cSld>
  <p:clrMapOvr>
    <a:masterClrMapping/>
  </p:clrMapOvr>
  <p:transition spd="slow" advClick="0" advTm="9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86308"/>
      </p:ext>
    </p:extLst>
  </p:cSld>
  <p:clrMapOvr>
    <a:masterClrMapping/>
  </p:clrMapOvr>
  <p:transition spd="slow" advClick="0" advTm="9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70696"/>
      </p:ext>
    </p:extLst>
  </p:cSld>
  <p:clrMapOvr>
    <a:masterClrMapping/>
  </p:clrMapOvr>
  <p:transition spd="slow" advClick="0" advTm="9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64406"/>
      </p:ext>
    </p:extLst>
  </p:cSld>
  <p:clrMapOvr>
    <a:masterClrMapping/>
  </p:clrMapOvr>
  <p:transition spd="slow" advClick="0" advTm="9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27075"/>
      </p:ext>
    </p:extLst>
  </p:cSld>
  <p:clrMapOvr>
    <a:masterClrMapping/>
  </p:clrMapOvr>
  <p:transition spd="slow" advClick="0" advTm="9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B018-8FEA-D749-9A59-5259DE1DC872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252DFD-F224-FF43-B46F-4796F7B3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7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 advClick="0" advTm="9000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map-testing.com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40222" y="1671143"/>
            <a:ext cx="2879835" cy="295340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97" y="1822666"/>
            <a:ext cx="2650360" cy="2650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99364" y="2593848"/>
            <a:ext cx="492718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Toilet Leaks </a:t>
            </a:r>
          </a:p>
          <a:p>
            <a:pPr algn="ctr"/>
            <a:r>
              <a:rPr lang="en-CA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Storyboard</a:t>
            </a:r>
          </a:p>
        </p:txBody>
      </p:sp>
    </p:spTree>
    <p:extLst>
      <p:ext uri="{BB962C8B-B14F-4D97-AF65-F5344CB8AC3E}">
        <p14:creationId xmlns:p14="http://schemas.microsoft.com/office/powerpoint/2010/main" val="16602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rminator 4">
            <a:extLst>
              <a:ext uri="{FF2B5EF4-FFF2-40B4-BE49-F238E27FC236}">
                <a16:creationId xmlns:a16="http://schemas.microsoft.com/office/drawing/2014/main" id="{3CFDBB19-FF0C-BA42-8F6A-A2492D1F48EE}"/>
              </a:ext>
            </a:extLst>
          </p:cNvPr>
          <p:cNvSpPr/>
          <p:nvPr/>
        </p:nvSpPr>
        <p:spPr>
          <a:xfrm>
            <a:off x="609600" y="1106905"/>
            <a:ext cx="3433011" cy="1315453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Manufactured between 1980-1996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9420FB3-511D-C14D-BC0B-4C06CCFFE26E}"/>
              </a:ext>
            </a:extLst>
          </p:cNvPr>
          <p:cNvSpPr/>
          <p:nvPr/>
        </p:nvSpPr>
        <p:spPr>
          <a:xfrm>
            <a:off x="4347411" y="1556084"/>
            <a:ext cx="2037347" cy="433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FD94F-B100-9A40-A44F-9C73BD5B58C0}"/>
              </a:ext>
            </a:extLst>
          </p:cNvPr>
          <p:cNvSpPr txBox="1"/>
          <p:nvPr/>
        </p:nvSpPr>
        <p:spPr>
          <a:xfrm>
            <a:off x="6689558" y="1357153"/>
            <a:ext cx="3074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13 L/flush</a:t>
            </a:r>
          </a:p>
        </p:txBody>
      </p:sp>
      <p:sp>
        <p:nvSpPr>
          <p:cNvPr id="8" name="Equal 7">
            <a:extLst>
              <a:ext uri="{FF2B5EF4-FFF2-40B4-BE49-F238E27FC236}">
                <a16:creationId xmlns:a16="http://schemas.microsoft.com/office/drawing/2014/main" id="{F0B0A7E0-EB7C-7E46-B5B4-39313EE00977}"/>
              </a:ext>
            </a:extLst>
          </p:cNvPr>
          <p:cNvSpPr/>
          <p:nvPr/>
        </p:nvSpPr>
        <p:spPr>
          <a:xfrm>
            <a:off x="224589" y="3866147"/>
            <a:ext cx="1379622" cy="11550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C4F60-7231-6843-8CE0-224C0086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6160159" y="3668748"/>
            <a:ext cx="513347" cy="1549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6A4229-7D59-D048-BC95-C667B26DA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6721633" y="3668748"/>
            <a:ext cx="513347" cy="15498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0DAC2C-CAA4-2D40-B25A-222120396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7283107" y="3668748"/>
            <a:ext cx="513347" cy="1549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0BAF6A-8DDA-E44A-ADF0-9071917C6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7844581" y="3668748"/>
            <a:ext cx="513347" cy="1549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5D8CC-2A21-8A4B-A9CF-E5A8E20AF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8406055" y="3668748"/>
            <a:ext cx="513347" cy="15498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2345A3-F117-8040-94BA-0376F7369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3376835" y="3632773"/>
            <a:ext cx="513347" cy="1549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7F5B53-B2AE-DA47-AF19-CE9AE88AE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3938314" y="3632773"/>
            <a:ext cx="513347" cy="15498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A115C4-302E-4649-BA01-817B515E8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4499793" y="3668748"/>
            <a:ext cx="513347" cy="15498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1B2805-0F2A-F64C-B360-22E18631A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5037206" y="3668748"/>
            <a:ext cx="513347" cy="1549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BD2DED-7BD7-984D-A5FF-627A04DE7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5598680" y="3668748"/>
            <a:ext cx="513347" cy="15498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F19BD6-263F-974F-B05C-982088C86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1708473" y="3632773"/>
            <a:ext cx="513347" cy="15498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9E3837-9D15-4643-8119-C102179AD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2249913" y="3620621"/>
            <a:ext cx="513347" cy="1549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AD1224-8007-6045-AF49-03370E8AA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2815356" y="3632773"/>
            <a:ext cx="513347" cy="15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87825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rminator 4">
            <a:extLst>
              <a:ext uri="{FF2B5EF4-FFF2-40B4-BE49-F238E27FC236}">
                <a16:creationId xmlns:a16="http://schemas.microsoft.com/office/drawing/2014/main" id="{3CFDBB19-FF0C-BA42-8F6A-A2492D1F48EE}"/>
              </a:ext>
            </a:extLst>
          </p:cNvPr>
          <p:cNvSpPr/>
          <p:nvPr/>
        </p:nvSpPr>
        <p:spPr>
          <a:xfrm>
            <a:off x="609600" y="1106905"/>
            <a:ext cx="3433011" cy="1315453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Manufactured after 1996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9420FB3-511D-C14D-BC0B-4C06CCFFE26E}"/>
              </a:ext>
            </a:extLst>
          </p:cNvPr>
          <p:cNvSpPr/>
          <p:nvPr/>
        </p:nvSpPr>
        <p:spPr>
          <a:xfrm>
            <a:off x="4347411" y="1556084"/>
            <a:ext cx="2037347" cy="433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FD94F-B100-9A40-A44F-9C73BD5B58C0}"/>
              </a:ext>
            </a:extLst>
          </p:cNvPr>
          <p:cNvSpPr txBox="1"/>
          <p:nvPr/>
        </p:nvSpPr>
        <p:spPr>
          <a:xfrm>
            <a:off x="6689558" y="1357153"/>
            <a:ext cx="271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6 L/flush</a:t>
            </a:r>
          </a:p>
        </p:txBody>
      </p:sp>
      <p:sp>
        <p:nvSpPr>
          <p:cNvPr id="8" name="Equal 7">
            <a:extLst>
              <a:ext uri="{FF2B5EF4-FFF2-40B4-BE49-F238E27FC236}">
                <a16:creationId xmlns:a16="http://schemas.microsoft.com/office/drawing/2014/main" id="{9103AE02-9244-0B42-BBEF-CE07244F5AFC}"/>
              </a:ext>
            </a:extLst>
          </p:cNvPr>
          <p:cNvSpPr/>
          <p:nvPr/>
        </p:nvSpPr>
        <p:spPr>
          <a:xfrm>
            <a:off x="224589" y="3866147"/>
            <a:ext cx="1379622" cy="11550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887F14-F19C-224F-AAA8-78B72F7DA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2205775" y="3632773"/>
            <a:ext cx="513347" cy="15498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9D3403-A131-2B4F-8E55-307C01D03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2811360" y="3632773"/>
            <a:ext cx="513347" cy="1549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5D53B1-8B1B-AE49-8F10-32B9917C5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3416945" y="3668748"/>
            <a:ext cx="513347" cy="1549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08376-6389-5C4A-B8F8-D182D3F9B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4018540" y="3668748"/>
            <a:ext cx="513347" cy="15498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54DF0C-1081-B94C-8FE4-DB527F867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4620119" y="3668748"/>
            <a:ext cx="513347" cy="15498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E4B335-4D9F-C742-8A3B-94601991C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5181584" y="3668748"/>
            <a:ext cx="513347" cy="15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07649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E9122AB9-AEED-EC4A-BED8-027851D7E944}"/>
              </a:ext>
            </a:extLst>
          </p:cNvPr>
          <p:cNvSpPr/>
          <p:nvPr/>
        </p:nvSpPr>
        <p:spPr>
          <a:xfrm>
            <a:off x="2442259" y="879675"/>
            <a:ext cx="4884516" cy="1226917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We need to consider a few things in order to determine water usage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7E17B35-0957-D34A-B1FA-6AE09C78C775}"/>
              </a:ext>
            </a:extLst>
          </p:cNvPr>
          <p:cNvSpPr/>
          <p:nvPr/>
        </p:nvSpPr>
        <p:spPr>
          <a:xfrm>
            <a:off x="1095739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6DE16ACE-D3C4-8E4D-8D56-B45B5948FBDF}"/>
              </a:ext>
            </a:extLst>
          </p:cNvPr>
          <p:cNvSpPr/>
          <p:nvPr/>
        </p:nvSpPr>
        <p:spPr>
          <a:xfrm>
            <a:off x="3366305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94F72851-13DD-4A4B-B4B9-8712B65E910D}"/>
              </a:ext>
            </a:extLst>
          </p:cNvPr>
          <p:cNvSpPr/>
          <p:nvPr/>
        </p:nvSpPr>
        <p:spPr>
          <a:xfrm>
            <a:off x="7907437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FE587E4A-6FCE-B54E-A2B1-52221633E447}"/>
              </a:ext>
            </a:extLst>
          </p:cNvPr>
          <p:cNvSpPr/>
          <p:nvPr/>
        </p:nvSpPr>
        <p:spPr>
          <a:xfrm>
            <a:off x="5636871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F1D99-819A-6A45-9BEC-CEDDACED805E}"/>
              </a:ext>
            </a:extLst>
          </p:cNvPr>
          <p:cNvSpPr txBox="1"/>
          <p:nvPr/>
        </p:nvSpPr>
        <p:spPr>
          <a:xfrm>
            <a:off x="713366" y="4458762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Age of toilet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B652F-982C-F941-B9E4-EA98D544C728}"/>
              </a:ext>
            </a:extLst>
          </p:cNvPr>
          <p:cNvSpPr txBox="1"/>
          <p:nvPr/>
        </p:nvSpPr>
        <p:spPr>
          <a:xfrm>
            <a:off x="2853769" y="4475747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Type of Toilet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7AA42-F210-B04A-9156-197D1B95798B}"/>
              </a:ext>
            </a:extLst>
          </p:cNvPr>
          <p:cNvSpPr txBox="1"/>
          <p:nvPr/>
        </p:nvSpPr>
        <p:spPr>
          <a:xfrm>
            <a:off x="5290848" y="4456876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WaterSense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281F4D-6341-5047-817F-DD476C33A8A3}"/>
              </a:ext>
            </a:extLst>
          </p:cNvPr>
          <p:cNvSpPr txBox="1"/>
          <p:nvPr/>
        </p:nvSpPr>
        <p:spPr>
          <a:xfrm>
            <a:off x="7431251" y="4439891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Map Testing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51B154-0A98-8740-83EE-2B3083B90DA3}"/>
              </a:ext>
            </a:extLst>
          </p:cNvPr>
          <p:cNvSpPr/>
          <p:nvPr/>
        </p:nvSpPr>
        <p:spPr>
          <a:xfrm>
            <a:off x="2737717" y="3877946"/>
            <a:ext cx="2032678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25320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rminator 3">
            <a:extLst>
              <a:ext uri="{FF2B5EF4-FFF2-40B4-BE49-F238E27FC236}">
                <a16:creationId xmlns:a16="http://schemas.microsoft.com/office/drawing/2014/main" id="{B11708B2-C064-034A-9003-13082B9C2231}"/>
              </a:ext>
            </a:extLst>
          </p:cNvPr>
          <p:cNvSpPr/>
          <p:nvPr/>
        </p:nvSpPr>
        <p:spPr>
          <a:xfrm>
            <a:off x="944475" y="737937"/>
            <a:ext cx="3392907" cy="946484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</a:rPr>
              <a:t>Type of Toilet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EEEC7-12B3-344E-A845-B4484AFD547F}"/>
              </a:ext>
            </a:extLst>
          </p:cNvPr>
          <p:cNvSpPr/>
          <p:nvPr/>
        </p:nvSpPr>
        <p:spPr>
          <a:xfrm>
            <a:off x="292764" y="1993887"/>
            <a:ext cx="46963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>
                <a:solidFill>
                  <a:srgbClr val="000000"/>
                </a:solidFill>
                <a:latin typeface="Roboto"/>
              </a:rPr>
              <a:t>There are many different types of toilets on the market that have an influence on water used per flush.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83D833-5518-9346-B555-8811EB170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52"/>
          <a:stretch/>
        </p:blipFill>
        <p:spPr>
          <a:xfrm>
            <a:off x="5386910" y="1544708"/>
            <a:ext cx="4022447" cy="4005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5F868A-BF39-584C-9F72-058900DC7D30}"/>
              </a:ext>
            </a:extLst>
          </p:cNvPr>
          <p:cNvSpPr txBox="1"/>
          <p:nvPr/>
        </p:nvSpPr>
        <p:spPr>
          <a:xfrm>
            <a:off x="1989222" y="5550568"/>
            <a:ext cx="4314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LET’S TAKE A LOOK</a:t>
            </a:r>
          </a:p>
        </p:txBody>
      </p:sp>
    </p:spTree>
    <p:extLst>
      <p:ext uri="{BB962C8B-B14F-4D97-AF65-F5344CB8AC3E}">
        <p14:creationId xmlns:p14="http://schemas.microsoft.com/office/powerpoint/2010/main" val="2986908404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rminator 4">
            <a:extLst>
              <a:ext uri="{FF2B5EF4-FFF2-40B4-BE49-F238E27FC236}">
                <a16:creationId xmlns:a16="http://schemas.microsoft.com/office/drawing/2014/main" id="{3CFDBB19-FF0C-BA42-8F6A-A2492D1F48EE}"/>
              </a:ext>
            </a:extLst>
          </p:cNvPr>
          <p:cNvSpPr/>
          <p:nvPr/>
        </p:nvSpPr>
        <p:spPr>
          <a:xfrm>
            <a:off x="609600" y="1106905"/>
            <a:ext cx="3433011" cy="1315453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High-Efficiency Toilet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9420FB3-511D-C14D-BC0B-4C06CCFFE26E}"/>
              </a:ext>
            </a:extLst>
          </p:cNvPr>
          <p:cNvSpPr/>
          <p:nvPr/>
        </p:nvSpPr>
        <p:spPr>
          <a:xfrm>
            <a:off x="4347411" y="1556084"/>
            <a:ext cx="2037347" cy="433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FD94F-B100-9A40-A44F-9C73BD5B58C0}"/>
              </a:ext>
            </a:extLst>
          </p:cNvPr>
          <p:cNvSpPr txBox="1"/>
          <p:nvPr/>
        </p:nvSpPr>
        <p:spPr>
          <a:xfrm>
            <a:off x="6689558" y="1357153"/>
            <a:ext cx="271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6 L/flush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2FB17B6-D74A-C044-85EE-F1C2C7DC0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1712501" y="3748077"/>
            <a:ext cx="513347" cy="15498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FAAD64-2297-A64F-A9AB-7A0A99B0A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2334138" y="3766245"/>
            <a:ext cx="513347" cy="15498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EB27C2C-9D4F-8B41-8A01-7F44A55D0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2921664" y="3783292"/>
            <a:ext cx="513347" cy="15498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9E84DB1-9D9C-1940-B8A4-FEE57A5F8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3529264" y="3771139"/>
            <a:ext cx="513347" cy="154983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328430-8E50-0549-8CD7-F262E108A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4136864" y="3799334"/>
            <a:ext cx="513347" cy="154983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C65EC6-363C-D944-8996-7A76B1AEB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4724390" y="3780284"/>
            <a:ext cx="513347" cy="1549830"/>
          </a:xfrm>
          <a:prstGeom prst="rect">
            <a:avLst/>
          </a:prstGeom>
        </p:spPr>
      </p:pic>
      <p:sp>
        <p:nvSpPr>
          <p:cNvPr id="42" name="Equal 41">
            <a:extLst>
              <a:ext uri="{FF2B5EF4-FFF2-40B4-BE49-F238E27FC236}">
                <a16:creationId xmlns:a16="http://schemas.microsoft.com/office/drawing/2014/main" id="{85A3F2F4-898C-CD44-949D-9260C4892C60}"/>
              </a:ext>
            </a:extLst>
          </p:cNvPr>
          <p:cNvSpPr/>
          <p:nvPr/>
        </p:nvSpPr>
        <p:spPr>
          <a:xfrm>
            <a:off x="224589" y="3866147"/>
            <a:ext cx="1379622" cy="11550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31549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rminator 4">
            <a:extLst>
              <a:ext uri="{FF2B5EF4-FFF2-40B4-BE49-F238E27FC236}">
                <a16:creationId xmlns:a16="http://schemas.microsoft.com/office/drawing/2014/main" id="{3CFDBB19-FF0C-BA42-8F6A-A2492D1F48EE}"/>
              </a:ext>
            </a:extLst>
          </p:cNvPr>
          <p:cNvSpPr/>
          <p:nvPr/>
        </p:nvSpPr>
        <p:spPr>
          <a:xfrm>
            <a:off x="609600" y="1106905"/>
            <a:ext cx="3433011" cy="1315453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Ultra-low Flush Toilet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9420FB3-511D-C14D-BC0B-4C06CCFFE26E}"/>
              </a:ext>
            </a:extLst>
          </p:cNvPr>
          <p:cNvSpPr/>
          <p:nvPr/>
        </p:nvSpPr>
        <p:spPr>
          <a:xfrm>
            <a:off x="4347411" y="1556084"/>
            <a:ext cx="2037347" cy="433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FD94F-B100-9A40-A44F-9C73BD5B58C0}"/>
              </a:ext>
            </a:extLst>
          </p:cNvPr>
          <p:cNvSpPr txBox="1"/>
          <p:nvPr/>
        </p:nvSpPr>
        <p:spPr>
          <a:xfrm>
            <a:off x="6689558" y="1357153"/>
            <a:ext cx="271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5 L/flush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1FAAD64-2297-A64F-A9AB-7A0A99B0A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1844843" y="3668748"/>
            <a:ext cx="513347" cy="15498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EB27C2C-9D4F-8B41-8A01-7F44A55D0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2490535" y="3668748"/>
            <a:ext cx="513347" cy="15498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9E84DB1-9D9C-1940-B8A4-FEE57A5F8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3136228" y="3668748"/>
            <a:ext cx="513347" cy="154983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328430-8E50-0549-8CD7-F262E108A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3745828" y="3668748"/>
            <a:ext cx="513347" cy="154983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C65EC6-363C-D944-8996-7A76B1AEB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4355429" y="3668748"/>
            <a:ext cx="513347" cy="1549830"/>
          </a:xfrm>
          <a:prstGeom prst="rect">
            <a:avLst/>
          </a:prstGeom>
        </p:spPr>
      </p:pic>
      <p:sp>
        <p:nvSpPr>
          <p:cNvPr id="42" name="Equal 41">
            <a:extLst>
              <a:ext uri="{FF2B5EF4-FFF2-40B4-BE49-F238E27FC236}">
                <a16:creationId xmlns:a16="http://schemas.microsoft.com/office/drawing/2014/main" id="{85A3F2F4-898C-CD44-949D-9260C4892C60}"/>
              </a:ext>
            </a:extLst>
          </p:cNvPr>
          <p:cNvSpPr/>
          <p:nvPr/>
        </p:nvSpPr>
        <p:spPr>
          <a:xfrm>
            <a:off x="224589" y="3866147"/>
            <a:ext cx="1379622" cy="11550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288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rminator 4">
            <a:extLst>
              <a:ext uri="{FF2B5EF4-FFF2-40B4-BE49-F238E27FC236}">
                <a16:creationId xmlns:a16="http://schemas.microsoft.com/office/drawing/2014/main" id="{3CFDBB19-FF0C-BA42-8F6A-A2492D1F48EE}"/>
              </a:ext>
            </a:extLst>
          </p:cNvPr>
          <p:cNvSpPr/>
          <p:nvPr/>
        </p:nvSpPr>
        <p:spPr>
          <a:xfrm>
            <a:off x="609600" y="1106905"/>
            <a:ext cx="3433011" cy="1315453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Dual Flush Toilets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9420FB3-511D-C14D-BC0B-4C06CCFFE26E}"/>
              </a:ext>
            </a:extLst>
          </p:cNvPr>
          <p:cNvSpPr/>
          <p:nvPr/>
        </p:nvSpPr>
        <p:spPr>
          <a:xfrm>
            <a:off x="4347411" y="1556084"/>
            <a:ext cx="2037347" cy="433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FD94F-B100-9A40-A44F-9C73BD5B58C0}"/>
              </a:ext>
            </a:extLst>
          </p:cNvPr>
          <p:cNvSpPr txBox="1"/>
          <p:nvPr/>
        </p:nvSpPr>
        <p:spPr>
          <a:xfrm>
            <a:off x="6689558" y="1357153"/>
            <a:ext cx="271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4 L/flush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2FB17B6-D74A-C044-85EE-F1C2C7DC0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1828800" y="3668748"/>
            <a:ext cx="513347" cy="15498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FAAD64-2297-A64F-A9AB-7A0A99B0A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2394282" y="3668748"/>
            <a:ext cx="513347" cy="15498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EB27C2C-9D4F-8B41-8A01-7F44A55D0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2959764" y="3668748"/>
            <a:ext cx="513347" cy="15498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9E84DB1-9D9C-1940-B8A4-FEE57A5F8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3529264" y="3668748"/>
            <a:ext cx="513347" cy="1549830"/>
          </a:xfrm>
          <a:prstGeom prst="rect">
            <a:avLst/>
          </a:prstGeom>
        </p:spPr>
      </p:pic>
      <p:sp>
        <p:nvSpPr>
          <p:cNvPr id="42" name="Equal 41">
            <a:extLst>
              <a:ext uri="{FF2B5EF4-FFF2-40B4-BE49-F238E27FC236}">
                <a16:creationId xmlns:a16="http://schemas.microsoft.com/office/drawing/2014/main" id="{85A3F2F4-898C-CD44-949D-9260C4892C60}"/>
              </a:ext>
            </a:extLst>
          </p:cNvPr>
          <p:cNvSpPr/>
          <p:nvPr/>
        </p:nvSpPr>
        <p:spPr>
          <a:xfrm>
            <a:off x="224589" y="3866147"/>
            <a:ext cx="1379622" cy="11550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21035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E9122AB9-AEED-EC4A-BED8-027851D7E944}"/>
              </a:ext>
            </a:extLst>
          </p:cNvPr>
          <p:cNvSpPr/>
          <p:nvPr/>
        </p:nvSpPr>
        <p:spPr>
          <a:xfrm>
            <a:off x="2442259" y="879675"/>
            <a:ext cx="4884516" cy="1226917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We need to consider a few things in order to determine water usage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7E17B35-0957-D34A-B1FA-6AE09C78C775}"/>
              </a:ext>
            </a:extLst>
          </p:cNvPr>
          <p:cNvSpPr/>
          <p:nvPr/>
        </p:nvSpPr>
        <p:spPr>
          <a:xfrm>
            <a:off x="1095739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6DE16ACE-D3C4-8E4D-8D56-B45B5948FBDF}"/>
              </a:ext>
            </a:extLst>
          </p:cNvPr>
          <p:cNvSpPr/>
          <p:nvPr/>
        </p:nvSpPr>
        <p:spPr>
          <a:xfrm>
            <a:off x="3366305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94F72851-13DD-4A4B-B4B9-8712B65E910D}"/>
              </a:ext>
            </a:extLst>
          </p:cNvPr>
          <p:cNvSpPr/>
          <p:nvPr/>
        </p:nvSpPr>
        <p:spPr>
          <a:xfrm>
            <a:off x="7907437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FE587E4A-6FCE-B54E-A2B1-52221633E447}"/>
              </a:ext>
            </a:extLst>
          </p:cNvPr>
          <p:cNvSpPr/>
          <p:nvPr/>
        </p:nvSpPr>
        <p:spPr>
          <a:xfrm>
            <a:off x="5636871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F1D99-819A-6A45-9BEC-CEDDACED805E}"/>
              </a:ext>
            </a:extLst>
          </p:cNvPr>
          <p:cNvSpPr txBox="1"/>
          <p:nvPr/>
        </p:nvSpPr>
        <p:spPr>
          <a:xfrm>
            <a:off x="713366" y="4458762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Age of toilet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B652F-982C-F941-B9E4-EA98D544C728}"/>
              </a:ext>
            </a:extLst>
          </p:cNvPr>
          <p:cNvSpPr txBox="1"/>
          <p:nvPr/>
        </p:nvSpPr>
        <p:spPr>
          <a:xfrm>
            <a:off x="2853769" y="4475747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Type of Toilet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7AA42-F210-B04A-9156-197D1B95798B}"/>
              </a:ext>
            </a:extLst>
          </p:cNvPr>
          <p:cNvSpPr txBox="1"/>
          <p:nvPr/>
        </p:nvSpPr>
        <p:spPr>
          <a:xfrm>
            <a:off x="5290848" y="4456876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WaterSense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281F4D-6341-5047-817F-DD476C33A8A3}"/>
              </a:ext>
            </a:extLst>
          </p:cNvPr>
          <p:cNvSpPr txBox="1"/>
          <p:nvPr/>
        </p:nvSpPr>
        <p:spPr>
          <a:xfrm>
            <a:off x="7431251" y="4439891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Map Testing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51B154-0A98-8740-83EE-2B3083B90DA3}"/>
              </a:ext>
            </a:extLst>
          </p:cNvPr>
          <p:cNvSpPr/>
          <p:nvPr/>
        </p:nvSpPr>
        <p:spPr>
          <a:xfrm>
            <a:off x="5008284" y="3960472"/>
            <a:ext cx="2032678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72750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A5603864-7D39-314F-A850-723F5D1990C3}"/>
              </a:ext>
            </a:extLst>
          </p:cNvPr>
          <p:cNvSpPr/>
          <p:nvPr/>
        </p:nvSpPr>
        <p:spPr>
          <a:xfrm>
            <a:off x="944475" y="737937"/>
            <a:ext cx="3392907" cy="946484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ysClr val="windowText" lastClr="000000"/>
                </a:solidFill>
              </a:rPr>
              <a:t>WaterSense</a:t>
            </a:r>
            <a:endParaRPr lang="en-US" sz="3000" dirty="0">
              <a:solidFill>
                <a:sysClr val="windowText" lastClr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4885F-DAD3-A641-9F2D-D3A33B137FCE}"/>
              </a:ext>
            </a:extLst>
          </p:cNvPr>
          <p:cNvSpPr txBox="1"/>
          <p:nvPr/>
        </p:nvSpPr>
        <p:spPr>
          <a:xfrm>
            <a:off x="944475" y="5703509"/>
            <a:ext cx="78766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CA" sz="2400" dirty="0"/>
              <a:t>This program is set on preserving water and reducing wastewater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E72B7-29B0-9C41-A99F-EA26FA0DAD06}"/>
              </a:ext>
            </a:extLst>
          </p:cNvPr>
          <p:cNvSpPr txBox="1"/>
          <p:nvPr/>
        </p:nvSpPr>
        <p:spPr>
          <a:xfrm>
            <a:off x="465222" y="1989220"/>
            <a:ext cx="94482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err="1"/>
              <a:t>WaterSense</a:t>
            </a:r>
            <a:r>
              <a:rPr lang="en-CA" sz="2400" dirty="0"/>
              <a:t> is a program that certifies products that meet certain requirement such as:</a:t>
            </a:r>
          </a:p>
          <a:p>
            <a:endParaRPr lang="en-US" dirty="0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3411ACD7-C4E1-2C43-A806-9D34091980DC}"/>
              </a:ext>
            </a:extLst>
          </p:cNvPr>
          <p:cNvSpPr/>
          <p:nvPr/>
        </p:nvSpPr>
        <p:spPr>
          <a:xfrm>
            <a:off x="1815467" y="2808455"/>
            <a:ext cx="2827718" cy="2629817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Water efficient</a:t>
            </a:r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41424933-699A-4E4F-9B31-D8C42FDECC6E}"/>
              </a:ext>
            </a:extLst>
          </p:cNvPr>
          <p:cNvSpPr/>
          <p:nvPr/>
        </p:nvSpPr>
        <p:spPr>
          <a:xfrm>
            <a:off x="5447998" y="2808454"/>
            <a:ext cx="2827718" cy="2629817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Energy efficient</a:t>
            </a:r>
          </a:p>
        </p:txBody>
      </p:sp>
    </p:spTree>
    <p:extLst>
      <p:ext uri="{BB962C8B-B14F-4D97-AF65-F5344CB8AC3E}">
        <p14:creationId xmlns:p14="http://schemas.microsoft.com/office/powerpoint/2010/main" val="277461979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3FD0AE-899A-7140-A03B-656DED79676D}"/>
              </a:ext>
            </a:extLst>
          </p:cNvPr>
          <p:cNvSpPr txBox="1"/>
          <p:nvPr/>
        </p:nvSpPr>
        <p:spPr>
          <a:xfrm>
            <a:off x="1732546" y="258200"/>
            <a:ext cx="6352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Look for this label to know that the toilet meets the </a:t>
            </a:r>
            <a:r>
              <a:rPr lang="en-US" sz="3600" dirty="0" err="1"/>
              <a:t>WaterSense</a:t>
            </a:r>
            <a:r>
              <a:rPr lang="en-US" sz="3600" dirty="0"/>
              <a:t> criteria</a:t>
            </a:r>
          </a:p>
        </p:txBody>
      </p:sp>
      <p:pic>
        <p:nvPicPr>
          <p:cNvPr id="3074" name="Picture 2" descr="https://lh3.googleusercontent.com/9f4NLykveuBNjb6R4xc_5-bjgmkzJTTYFVbXHBE4DXy3nZpAuSW7NYBzc5hKz7mFPcLexH4bMbN3d0KCVrD75nqcbOQkdapaDrfBx33r5oB154gr6ZBxDT5cYHzxsVTmmxFZqQUlbMM">
            <a:extLst>
              <a:ext uri="{FF2B5EF4-FFF2-40B4-BE49-F238E27FC236}">
                <a16:creationId xmlns:a16="http://schemas.microsoft.com/office/drawing/2014/main" id="{D3C3E1BE-9519-C949-BDE7-ABEB227C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11" y="2566161"/>
            <a:ext cx="4530539" cy="40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699515"/>
      </p:ext>
    </p:extLst>
  </p:cSld>
  <p:clrMapOvr>
    <a:masterClrMapping/>
  </p:clrMapOvr>
  <p:transition spd="slow" advClick="0" advTm="9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rminator 9">
            <a:extLst>
              <a:ext uri="{FF2B5EF4-FFF2-40B4-BE49-F238E27FC236}">
                <a16:creationId xmlns:a16="http://schemas.microsoft.com/office/drawing/2014/main" id="{4A754933-EFD5-6D48-8012-B0F22DCE4D01}"/>
              </a:ext>
            </a:extLst>
          </p:cNvPr>
          <p:cNvSpPr/>
          <p:nvPr/>
        </p:nvSpPr>
        <p:spPr>
          <a:xfrm>
            <a:off x="2372810" y="240658"/>
            <a:ext cx="6331352" cy="1735673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What appliance do you think uses the most water in your home?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E1C35-8181-3549-BDE2-C4AD19A1512F}"/>
              </a:ext>
            </a:extLst>
          </p:cNvPr>
          <p:cNvSpPr txBox="1"/>
          <p:nvPr/>
        </p:nvSpPr>
        <p:spPr>
          <a:xfrm>
            <a:off x="1291541" y="2849301"/>
            <a:ext cx="216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066406-BFF3-8D4E-ACD1-967D86091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848" y="2093844"/>
            <a:ext cx="4042260" cy="4509856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8A682BE-1A87-724D-8264-CC03F7B2AA8C}"/>
              </a:ext>
            </a:extLst>
          </p:cNvPr>
          <p:cNvSpPr/>
          <p:nvPr/>
        </p:nvSpPr>
        <p:spPr>
          <a:xfrm rot="20989580">
            <a:off x="810229" y="3677464"/>
            <a:ext cx="1944547" cy="1088020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ysClr val="windowText" lastClr="000000"/>
                </a:solidFill>
              </a:rPr>
              <a:t>The washing machine maybe?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11215E4F-7F7C-B54E-9A2B-34645BF78D1D}"/>
              </a:ext>
            </a:extLst>
          </p:cNvPr>
          <p:cNvSpPr/>
          <p:nvPr/>
        </p:nvSpPr>
        <p:spPr>
          <a:xfrm rot="748020">
            <a:off x="7464124" y="2541165"/>
            <a:ext cx="1762665" cy="792198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ysClr val="windowText" lastClr="000000"/>
                </a:solidFill>
              </a:rPr>
              <a:t>The shower?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793F4539-1FAD-D643-97D6-0CA40CD9347E}"/>
              </a:ext>
            </a:extLst>
          </p:cNvPr>
          <p:cNvSpPr/>
          <p:nvPr/>
        </p:nvSpPr>
        <p:spPr>
          <a:xfrm rot="20989580">
            <a:off x="7145117" y="4522090"/>
            <a:ext cx="2038041" cy="848864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ysClr val="windowText" lastClr="000000"/>
                </a:solidFill>
              </a:rPr>
              <a:t>Possibly the dishwasher?</a:t>
            </a:r>
          </a:p>
          <a:p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86858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E8A7F1-06CF-D044-B390-344D5DEFE038}"/>
              </a:ext>
            </a:extLst>
          </p:cNvPr>
          <p:cNvSpPr/>
          <p:nvPr/>
        </p:nvSpPr>
        <p:spPr>
          <a:xfrm>
            <a:off x="2020299" y="4224039"/>
            <a:ext cx="6096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n-CA" sz="3500" dirty="0">
                <a:solidFill>
                  <a:srgbClr val="FF0000"/>
                </a:solidFill>
                <a:latin typeface="Roboto"/>
              </a:rPr>
              <a:t>So, when searching for a new toilet don’t forget to look for the label!</a:t>
            </a:r>
          </a:p>
        </p:txBody>
      </p:sp>
      <p:sp>
        <p:nvSpPr>
          <p:cNvPr id="6" name="Terminator 5">
            <a:extLst>
              <a:ext uri="{FF2B5EF4-FFF2-40B4-BE49-F238E27FC236}">
                <a16:creationId xmlns:a16="http://schemas.microsoft.com/office/drawing/2014/main" id="{CE54B756-9014-9B43-BD73-D59BE59F0806}"/>
              </a:ext>
            </a:extLst>
          </p:cNvPr>
          <p:cNvSpPr/>
          <p:nvPr/>
        </p:nvSpPr>
        <p:spPr>
          <a:xfrm>
            <a:off x="2612854" y="737936"/>
            <a:ext cx="4910893" cy="1042737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</a:rPr>
              <a:t>What does the label mean?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01B392-0E36-A941-8DD8-E3DC632F42AD}"/>
              </a:ext>
            </a:extLst>
          </p:cNvPr>
          <p:cNvSpPr txBox="1"/>
          <p:nvPr/>
        </p:nvSpPr>
        <p:spPr>
          <a:xfrm>
            <a:off x="1763001" y="2264419"/>
            <a:ext cx="6610597" cy="147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00000"/>
                </a:solidFill>
                <a:latin typeface="Roboto"/>
              </a:rPr>
              <a:t>The label identifies water-efficient products that have been independently certified to meet the criteria for efficiency and performance.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11033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E9122AB9-AEED-EC4A-BED8-027851D7E944}"/>
              </a:ext>
            </a:extLst>
          </p:cNvPr>
          <p:cNvSpPr/>
          <p:nvPr/>
        </p:nvSpPr>
        <p:spPr>
          <a:xfrm>
            <a:off x="2442259" y="879675"/>
            <a:ext cx="4884516" cy="1226917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We need to consider a few things in order to determine water usage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7E17B35-0957-D34A-B1FA-6AE09C78C775}"/>
              </a:ext>
            </a:extLst>
          </p:cNvPr>
          <p:cNvSpPr/>
          <p:nvPr/>
        </p:nvSpPr>
        <p:spPr>
          <a:xfrm>
            <a:off x="1095739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6DE16ACE-D3C4-8E4D-8D56-B45B5948FBDF}"/>
              </a:ext>
            </a:extLst>
          </p:cNvPr>
          <p:cNvSpPr/>
          <p:nvPr/>
        </p:nvSpPr>
        <p:spPr>
          <a:xfrm>
            <a:off x="3366305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94F72851-13DD-4A4B-B4B9-8712B65E910D}"/>
              </a:ext>
            </a:extLst>
          </p:cNvPr>
          <p:cNvSpPr/>
          <p:nvPr/>
        </p:nvSpPr>
        <p:spPr>
          <a:xfrm>
            <a:off x="7907437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FE587E4A-6FCE-B54E-A2B1-52221633E447}"/>
              </a:ext>
            </a:extLst>
          </p:cNvPr>
          <p:cNvSpPr/>
          <p:nvPr/>
        </p:nvSpPr>
        <p:spPr>
          <a:xfrm>
            <a:off x="5636871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F1D99-819A-6A45-9BEC-CEDDACED805E}"/>
              </a:ext>
            </a:extLst>
          </p:cNvPr>
          <p:cNvSpPr txBox="1"/>
          <p:nvPr/>
        </p:nvSpPr>
        <p:spPr>
          <a:xfrm>
            <a:off x="713366" y="4458762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Age of toilet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B652F-982C-F941-B9E4-EA98D544C728}"/>
              </a:ext>
            </a:extLst>
          </p:cNvPr>
          <p:cNvSpPr txBox="1"/>
          <p:nvPr/>
        </p:nvSpPr>
        <p:spPr>
          <a:xfrm>
            <a:off x="2853769" y="4475747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Type of Toilet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7AA42-F210-B04A-9156-197D1B95798B}"/>
              </a:ext>
            </a:extLst>
          </p:cNvPr>
          <p:cNvSpPr txBox="1"/>
          <p:nvPr/>
        </p:nvSpPr>
        <p:spPr>
          <a:xfrm>
            <a:off x="5290848" y="4456876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WaterSense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281F4D-6341-5047-817F-DD476C33A8A3}"/>
              </a:ext>
            </a:extLst>
          </p:cNvPr>
          <p:cNvSpPr txBox="1"/>
          <p:nvPr/>
        </p:nvSpPr>
        <p:spPr>
          <a:xfrm>
            <a:off x="7431251" y="4439891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Map Testing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51B154-0A98-8740-83EE-2B3083B90DA3}"/>
              </a:ext>
            </a:extLst>
          </p:cNvPr>
          <p:cNvSpPr/>
          <p:nvPr/>
        </p:nvSpPr>
        <p:spPr>
          <a:xfrm>
            <a:off x="7278850" y="3913802"/>
            <a:ext cx="2032678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12884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AB8EAD-2A3B-4343-9103-081DFCB4271E}"/>
              </a:ext>
            </a:extLst>
          </p:cNvPr>
          <p:cNvSpPr/>
          <p:nvPr/>
        </p:nvSpPr>
        <p:spPr>
          <a:xfrm>
            <a:off x="944475" y="4057233"/>
            <a:ext cx="81173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en-CA" sz="2200" dirty="0">
              <a:solidFill>
                <a:srgbClr val="000000"/>
              </a:solidFill>
              <a:latin typeface="Roboto"/>
            </a:endParaRPr>
          </a:p>
          <a:p>
            <a:pPr fontAlgn="base"/>
            <a:endParaRPr lang="en-CA" sz="2200" b="0" i="0" u="none" strike="noStrike" dirty="0">
              <a:solidFill>
                <a:srgbClr val="737373"/>
              </a:solidFill>
              <a:effectLst/>
              <a:latin typeface="Roboto"/>
            </a:endParaRP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D06AC183-ECDB-1941-8255-DE2175CFD68F}"/>
              </a:ext>
            </a:extLst>
          </p:cNvPr>
          <p:cNvSpPr/>
          <p:nvPr/>
        </p:nvSpPr>
        <p:spPr>
          <a:xfrm>
            <a:off x="944475" y="737937"/>
            <a:ext cx="3392907" cy="946484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ysClr val="windowText" lastClr="000000"/>
                </a:solidFill>
              </a:rPr>
              <a:t>MaP</a:t>
            </a:r>
            <a:r>
              <a:rPr lang="en-US" sz="3000" dirty="0">
                <a:solidFill>
                  <a:sysClr val="windowText" lastClr="000000"/>
                </a:solidFill>
              </a:rPr>
              <a:t> Testing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3F1AE8-D847-8848-9E37-31E2B3925558}"/>
              </a:ext>
            </a:extLst>
          </p:cNvPr>
          <p:cNvSpPr/>
          <p:nvPr/>
        </p:nvSpPr>
        <p:spPr>
          <a:xfrm>
            <a:off x="1538030" y="2058989"/>
            <a:ext cx="6930189" cy="99461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100" dirty="0">
                <a:solidFill>
                  <a:srgbClr val="000000"/>
                </a:solidFill>
                <a:latin typeface="Roboto"/>
              </a:rPr>
              <a:t>Maximum performance testing was developed to see how well toilets work by grading them on performance.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DDE228-4D34-EF43-A7EA-9BAD6EA6EAEE}"/>
              </a:ext>
            </a:extLst>
          </p:cNvPr>
          <p:cNvSpPr/>
          <p:nvPr/>
        </p:nvSpPr>
        <p:spPr>
          <a:xfrm>
            <a:off x="1538031" y="3559927"/>
            <a:ext cx="6930189" cy="99461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100" dirty="0">
                <a:solidFill>
                  <a:srgbClr val="000000"/>
                </a:solidFill>
                <a:latin typeface="Roboto"/>
              </a:rPr>
              <a:t>The test results list models of toilets and their flushing performance.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FFCBA8-DDFA-3543-BEC8-BF27DA4EAC4A}"/>
              </a:ext>
            </a:extLst>
          </p:cNvPr>
          <p:cNvSpPr/>
          <p:nvPr/>
        </p:nvSpPr>
        <p:spPr>
          <a:xfrm>
            <a:off x="1538032" y="5051844"/>
            <a:ext cx="6930189" cy="99461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CA" sz="2100" dirty="0">
                <a:solidFill>
                  <a:srgbClr val="000000"/>
                </a:solidFill>
                <a:latin typeface="Roboto"/>
              </a:rPr>
              <a:t>This information is available for the public and very helpful when considering a new toilet!</a:t>
            </a:r>
            <a:endParaRPr lang="en-CA" sz="2100" dirty="0">
              <a:solidFill>
                <a:srgbClr val="737373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07497840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7F6C9B-2519-534D-9BA0-78FAF195172F}"/>
              </a:ext>
            </a:extLst>
          </p:cNvPr>
          <p:cNvSpPr txBox="1"/>
          <p:nvPr/>
        </p:nvSpPr>
        <p:spPr>
          <a:xfrm>
            <a:off x="1812758" y="1058779"/>
            <a:ext cx="6801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To access more information regarding </a:t>
            </a:r>
            <a:r>
              <a:rPr lang="en-US" sz="3000" dirty="0" err="1"/>
              <a:t>MaP</a:t>
            </a:r>
            <a:r>
              <a:rPr lang="en-US" sz="3000" dirty="0"/>
              <a:t> Testing visit the site here: </a:t>
            </a:r>
            <a:r>
              <a:rPr lang="en-CA" sz="3000" u="sng" dirty="0">
                <a:hlinkClick r:id="rId2"/>
              </a:rPr>
              <a:t>www.map-testing.com</a:t>
            </a:r>
            <a:r>
              <a:rPr lang="en-CA" sz="3000" dirty="0"/>
              <a:t> </a:t>
            </a:r>
            <a:endParaRPr lang="en-US" sz="3000" dirty="0"/>
          </a:p>
        </p:txBody>
      </p:sp>
      <p:pic>
        <p:nvPicPr>
          <p:cNvPr id="2050" name="Picture 2" descr="https://lh4.googleusercontent.com/St0JuWWJhO_l8FIEWvYx7V-s11ra7XQg9AHvtpex4ftE2ru8MWGFzX4K7cnGVRO_mLFguOZbtAb3SzewCT6iSCJ3cnfZtp0Eu_41ShJ_F1WTHnjHhFy4s4VQtQj5uZYnciLoGG8xt8Y">
            <a:extLst>
              <a:ext uri="{FF2B5EF4-FFF2-40B4-BE49-F238E27FC236}">
                <a16:creationId xmlns:a16="http://schemas.microsoft.com/office/drawing/2014/main" id="{975A1D43-AA4F-C84F-B9E8-4B83F397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27" y="3118184"/>
            <a:ext cx="2909638" cy="2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328839"/>
      </p:ext>
    </p:extLst>
  </p:cSld>
  <p:clrMapOvr>
    <a:masterClrMapping/>
  </p:clrMapOvr>
  <p:transition spd="slow" advClick="0" advTm="9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1B4088-4DBC-2244-AC2F-88289AD5591A}"/>
              </a:ext>
            </a:extLst>
          </p:cNvPr>
          <p:cNvSpPr/>
          <p:nvPr/>
        </p:nvSpPr>
        <p:spPr>
          <a:xfrm>
            <a:off x="1971675" y="442846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2600" dirty="0">
                <a:solidFill>
                  <a:srgbClr val="000000"/>
                </a:solidFill>
                <a:latin typeface="Roboto"/>
              </a:rPr>
              <a:t>On average a single person flushes their toilet 5 times a day</a:t>
            </a:r>
            <a:endParaRPr lang="en-US" sz="2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EFA76-CE45-F849-97F7-BBABB5296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305" y="1527117"/>
            <a:ext cx="2646948" cy="372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E3A37-67E1-984D-BCCB-50FCB26C7E76}"/>
              </a:ext>
            </a:extLst>
          </p:cNvPr>
          <p:cNvSpPr txBox="1"/>
          <p:nvPr/>
        </p:nvSpPr>
        <p:spPr>
          <a:xfrm>
            <a:off x="1458328" y="5444170"/>
            <a:ext cx="6609347" cy="86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much water does one person use per month due to flushing their toilet?</a:t>
            </a:r>
          </a:p>
        </p:txBody>
      </p:sp>
    </p:spTree>
    <p:extLst>
      <p:ext uri="{BB962C8B-B14F-4D97-AF65-F5344CB8AC3E}">
        <p14:creationId xmlns:p14="http://schemas.microsoft.com/office/powerpoint/2010/main" val="437637818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C8225-1D80-B249-9045-5CD92F523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04"/>
          <a:stretch/>
        </p:blipFill>
        <p:spPr>
          <a:xfrm>
            <a:off x="5583736" y="1291235"/>
            <a:ext cx="3944189" cy="3996828"/>
          </a:xfrm>
          <a:prstGeom prst="rect">
            <a:avLst/>
          </a:prstGeom>
        </p:spPr>
      </p:pic>
      <p:sp>
        <p:nvSpPr>
          <p:cNvPr id="5" name="Equal 4">
            <a:extLst>
              <a:ext uri="{FF2B5EF4-FFF2-40B4-BE49-F238E27FC236}">
                <a16:creationId xmlns:a16="http://schemas.microsoft.com/office/drawing/2014/main" id="{8DD0F0B0-098C-A14C-A510-91ED317EC1A3}"/>
              </a:ext>
            </a:extLst>
          </p:cNvPr>
          <p:cNvSpPr/>
          <p:nvPr/>
        </p:nvSpPr>
        <p:spPr>
          <a:xfrm>
            <a:off x="4464428" y="2550693"/>
            <a:ext cx="2036264" cy="141272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00249-00E7-434E-BB65-AC8B3E202A94}"/>
              </a:ext>
            </a:extLst>
          </p:cNvPr>
          <p:cNvSpPr txBox="1"/>
          <p:nvPr/>
        </p:nvSpPr>
        <p:spPr>
          <a:xfrm>
            <a:off x="227841" y="2935706"/>
            <a:ext cx="4171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20 </a:t>
            </a:r>
            <a:r>
              <a:rPr lang="en-US" sz="4000" dirty="0" err="1"/>
              <a:t>litres</a:t>
            </a:r>
            <a:r>
              <a:rPr lang="en-US" sz="4000" dirty="0"/>
              <a:t> of water</a:t>
            </a:r>
          </a:p>
        </p:txBody>
      </p:sp>
    </p:spTree>
    <p:extLst>
      <p:ext uri="{BB962C8B-B14F-4D97-AF65-F5344CB8AC3E}">
        <p14:creationId xmlns:p14="http://schemas.microsoft.com/office/powerpoint/2010/main" val="625439098"/>
      </p:ext>
    </p:extLst>
  </p:cSld>
  <p:clrMapOvr>
    <a:masterClrMapping/>
  </p:clrMapOvr>
  <p:transition spd="slow" advClick="0" advTm="9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15A188-47E5-0C4B-ACC0-341FB02AEB33}"/>
              </a:ext>
            </a:extLst>
          </p:cNvPr>
          <p:cNvSpPr/>
          <p:nvPr/>
        </p:nvSpPr>
        <p:spPr>
          <a:xfrm>
            <a:off x="1913530" y="530730"/>
            <a:ext cx="7195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dirty="0">
                <a:solidFill>
                  <a:srgbClr val="000000"/>
                </a:solidFill>
                <a:latin typeface="Roboto"/>
              </a:rPr>
              <a:t>When using a toilet manufactured before 1980 (at 26L/flush) one individual can use around 3900 liters of water a month, just from flushing their toilet. 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AC0CF-FA23-544B-B1F2-5236C1926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31" t="11562" r="26732" b="13326"/>
          <a:stretch/>
        </p:blipFill>
        <p:spPr>
          <a:xfrm>
            <a:off x="4505497" y="2643446"/>
            <a:ext cx="2011680" cy="3282216"/>
          </a:xfrm>
          <a:prstGeom prst="rect">
            <a:avLst/>
          </a:prstGeom>
        </p:spPr>
      </p:pic>
      <p:sp>
        <p:nvSpPr>
          <p:cNvPr id="6" name="Equal 5">
            <a:extLst>
              <a:ext uri="{FF2B5EF4-FFF2-40B4-BE49-F238E27FC236}">
                <a16:creationId xmlns:a16="http://schemas.microsoft.com/office/drawing/2014/main" id="{A233F608-20CD-A548-AEA1-BDF41D2CF256}"/>
              </a:ext>
            </a:extLst>
          </p:cNvPr>
          <p:cNvSpPr/>
          <p:nvPr/>
        </p:nvSpPr>
        <p:spPr>
          <a:xfrm>
            <a:off x="2922170" y="3757574"/>
            <a:ext cx="1271353" cy="105396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7EB6DC-95EC-0740-BB58-65CDF0602285}"/>
              </a:ext>
            </a:extLst>
          </p:cNvPr>
          <p:cNvSpPr txBox="1"/>
          <p:nvPr/>
        </p:nvSpPr>
        <p:spPr>
          <a:xfrm>
            <a:off x="6829151" y="4103649"/>
            <a:ext cx="1550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X 195</a:t>
            </a:r>
          </a:p>
        </p:txBody>
      </p:sp>
    </p:spTree>
    <p:extLst>
      <p:ext uri="{BB962C8B-B14F-4D97-AF65-F5344CB8AC3E}">
        <p14:creationId xmlns:p14="http://schemas.microsoft.com/office/powerpoint/2010/main" val="4215873745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qual 4">
            <a:extLst>
              <a:ext uri="{FF2B5EF4-FFF2-40B4-BE49-F238E27FC236}">
                <a16:creationId xmlns:a16="http://schemas.microsoft.com/office/drawing/2014/main" id="{A889533E-228F-434B-B980-0D621252AA6C}"/>
              </a:ext>
            </a:extLst>
          </p:cNvPr>
          <p:cNvSpPr/>
          <p:nvPr/>
        </p:nvSpPr>
        <p:spPr>
          <a:xfrm>
            <a:off x="2922170" y="3757574"/>
            <a:ext cx="1271353" cy="1053961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2866C-01E0-644C-B390-E1185AA70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31" t="11562" r="26732" b="13326"/>
          <a:stretch/>
        </p:blipFill>
        <p:spPr>
          <a:xfrm>
            <a:off x="4505497" y="2643446"/>
            <a:ext cx="2011680" cy="3282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617644-C285-C24D-8240-34126F8E9173}"/>
              </a:ext>
            </a:extLst>
          </p:cNvPr>
          <p:cNvSpPr txBox="1"/>
          <p:nvPr/>
        </p:nvSpPr>
        <p:spPr>
          <a:xfrm>
            <a:off x="6829151" y="4103649"/>
            <a:ext cx="1249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X45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425A71-19C6-334C-9620-C63CED3FEF48}"/>
              </a:ext>
            </a:extLst>
          </p:cNvPr>
          <p:cNvSpPr txBox="1"/>
          <p:nvPr/>
        </p:nvSpPr>
        <p:spPr>
          <a:xfrm>
            <a:off x="2025349" y="580722"/>
            <a:ext cx="64536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00000"/>
                </a:solidFill>
                <a:latin typeface="Roboto"/>
              </a:rPr>
              <a:t>When using a toilet manufactured after 1996 (at 6L/flush) one individual can use around 900 liters of water a month, just from flushing their toilet.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912878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57014-A016-8846-9DBE-1D60B6E739CA}"/>
              </a:ext>
            </a:extLst>
          </p:cNvPr>
          <p:cNvSpPr/>
          <p:nvPr/>
        </p:nvSpPr>
        <p:spPr>
          <a:xfrm>
            <a:off x="2117558" y="10203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n-CA" sz="2400" dirty="0">
                <a:solidFill>
                  <a:srgbClr val="000000"/>
                </a:solidFill>
                <a:latin typeface="Roboto"/>
              </a:rPr>
              <a:t>Now that you know how much water a toilet uses, let’s take a look at how much water a toilet leak uses</a:t>
            </a:r>
            <a:endParaRPr lang="en-CA" sz="2400" b="0" i="0" u="none" strike="noStrike" dirty="0">
              <a:solidFill>
                <a:srgbClr val="737373"/>
              </a:solidFill>
              <a:effectLst/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54ADF-8267-A24B-A2F6-16B9801EC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295" y="2578769"/>
            <a:ext cx="3754855" cy="37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6865"/>
      </p:ext>
    </p:extLst>
  </p:cSld>
  <p:clrMapOvr>
    <a:masterClrMapping/>
  </p:clrMapOvr>
  <p:transition spd="slow" advClick="0" advTm="9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7638B1-C3A4-6E4C-A193-E815652261A4}"/>
              </a:ext>
            </a:extLst>
          </p:cNvPr>
          <p:cNvSpPr/>
          <p:nvPr/>
        </p:nvSpPr>
        <p:spPr>
          <a:xfrm>
            <a:off x="1181751" y="779071"/>
            <a:ext cx="8019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2400" dirty="0">
                <a:solidFill>
                  <a:srgbClr val="000000"/>
                </a:solidFill>
                <a:latin typeface="Roboto"/>
              </a:rPr>
              <a:t>An average toilet leak uses approximately 150 liters/day. </a:t>
            </a:r>
            <a:endParaRPr lang="en-CA" sz="2400" b="0" i="0" u="none" strike="noStrike" dirty="0">
              <a:solidFill>
                <a:srgbClr val="737373"/>
              </a:solidFill>
              <a:effectLst/>
              <a:latin typeface="Robot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7C219-43EF-B044-8AEA-7735B589161D}"/>
              </a:ext>
            </a:extLst>
          </p:cNvPr>
          <p:cNvSpPr/>
          <p:nvPr/>
        </p:nvSpPr>
        <p:spPr>
          <a:xfrm>
            <a:off x="1878676" y="5222811"/>
            <a:ext cx="6626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2400" dirty="0">
                <a:solidFill>
                  <a:srgbClr val="FF0000"/>
                </a:solidFill>
                <a:latin typeface="Roboto"/>
              </a:rPr>
              <a:t>Let’s take a look at how a toilet leak would impact your monthly water bill</a:t>
            </a:r>
            <a:endParaRPr lang="en-CA" sz="2400" b="0" i="0" u="none" strike="noStrike" dirty="0">
              <a:solidFill>
                <a:srgbClr val="FF0000"/>
              </a:solidFill>
              <a:effectLst/>
              <a:latin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BBF23-1549-1C41-949E-44D224F49F3D}"/>
              </a:ext>
            </a:extLst>
          </p:cNvPr>
          <p:cNvSpPr txBox="1"/>
          <p:nvPr/>
        </p:nvSpPr>
        <p:spPr>
          <a:xfrm>
            <a:off x="2310937" y="1806973"/>
            <a:ext cx="5761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rgbClr val="000000"/>
                </a:solidFill>
                <a:latin typeface="Roboto"/>
              </a:rPr>
              <a:t>Over a month that adds up to 4500 liters.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04F1D-EDD5-3648-AA31-CD01E40F7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394" y="2323039"/>
            <a:ext cx="2768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684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BA2EFD2F-D60B-2E49-8537-222E427AF3E3}"/>
              </a:ext>
            </a:extLst>
          </p:cNvPr>
          <p:cNvSpPr/>
          <p:nvPr/>
        </p:nvSpPr>
        <p:spPr>
          <a:xfrm>
            <a:off x="2855496" y="850231"/>
            <a:ext cx="4379494" cy="914400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It’s actually the toilet!</a:t>
            </a:r>
          </a:p>
        </p:txBody>
      </p:sp>
      <p:pic>
        <p:nvPicPr>
          <p:cNvPr id="1026" name="Picture 2" descr="https://lh3.googleusercontent.com/Mq3J4ONXp8A1GXPpFfcpXWQ17EPJcjmTgG0Kh_1493v9YnKbiDUZkbBcmADWHZ9WzjYpdO9pLL3LatAER2T4ibnSYWc2eYvLQPIw5XcrEgIHYQxks4Hq7xRPCL9RHh45aSEeg3RBAM0">
            <a:extLst>
              <a:ext uri="{FF2B5EF4-FFF2-40B4-BE49-F238E27FC236}">
                <a16:creationId xmlns:a16="http://schemas.microsoft.com/office/drawing/2014/main" id="{FE26DDA0-9F15-DE41-A9C9-223A4722E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74" y="1937083"/>
            <a:ext cx="4776537" cy="47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683125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7B6334-4FE9-8B46-8264-BE128192F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1" y="0"/>
            <a:ext cx="4222866" cy="67756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B3F4F8-37CC-B442-8C91-6CC52EE8D9C7}"/>
              </a:ext>
            </a:extLst>
          </p:cNvPr>
          <p:cNvSpPr/>
          <p:nvPr/>
        </p:nvSpPr>
        <p:spPr>
          <a:xfrm>
            <a:off x="288175" y="2080690"/>
            <a:ext cx="35855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3000" dirty="0">
                <a:solidFill>
                  <a:srgbClr val="000000"/>
                </a:solidFill>
                <a:latin typeface="Roboto"/>
              </a:rPr>
              <a:t>A leak this size would increase your water bill by approximately $28.00 a month or $336.00 in a year!!</a:t>
            </a:r>
            <a:endParaRPr lang="en-CA" sz="3000" b="0" i="0" u="none" strike="noStrike" dirty="0">
              <a:solidFill>
                <a:srgbClr val="737373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57334471"/>
      </p:ext>
    </p:extLst>
  </p:cSld>
  <p:clrMapOvr>
    <a:masterClrMapping/>
  </p:clrMapOvr>
  <p:transition spd="slow" advClick="0" advTm="900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0A9318-AA49-7542-AA97-64D30A867EEE}"/>
              </a:ext>
            </a:extLst>
          </p:cNvPr>
          <p:cNvSpPr/>
          <p:nvPr/>
        </p:nvSpPr>
        <p:spPr>
          <a:xfrm>
            <a:off x="1684421" y="4906910"/>
            <a:ext cx="6721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2400" dirty="0">
                <a:solidFill>
                  <a:srgbClr val="000000"/>
                </a:solidFill>
                <a:latin typeface="Roboto"/>
              </a:rPr>
              <a:t>Toilet leaks are so common that around 20-35% of all residential toilets have a  leak.</a:t>
            </a:r>
            <a:endParaRPr lang="en-CA" sz="2400" b="0" i="0" u="none" strike="noStrike" dirty="0">
              <a:solidFill>
                <a:srgbClr val="737373"/>
              </a:solidFill>
              <a:effectLst/>
              <a:latin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0BA2D7-EF85-0449-A3B9-0755460EE073}"/>
              </a:ext>
            </a:extLst>
          </p:cNvPr>
          <p:cNvSpPr txBox="1"/>
          <p:nvPr/>
        </p:nvSpPr>
        <p:spPr>
          <a:xfrm>
            <a:off x="1113905" y="581890"/>
            <a:ext cx="7727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rgbClr val="000000"/>
                </a:solidFill>
                <a:latin typeface="Roboto"/>
              </a:rPr>
              <a:t>It is very common for leaky toilets to go unnoticed in the home for two main reasons:  </a:t>
            </a:r>
          </a:p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67FF7FB-E4AA-B54F-885D-F143C338E6B6}"/>
              </a:ext>
            </a:extLst>
          </p:cNvPr>
          <p:cNvSpPr/>
          <p:nvPr/>
        </p:nvSpPr>
        <p:spPr>
          <a:xfrm>
            <a:off x="1942408" y="1995055"/>
            <a:ext cx="2144684" cy="16957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Leaks are silent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8E2F71B-98AE-1B46-84FD-38C4FB9543ED}"/>
              </a:ext>
            </a:extLst>
          </p:cNvPr>
          <p:cNvSpPr/>
          <p:nvPr/>
        </p:nvSpPr>
        <p:spPr>
          <a:xfrm>
            <a:off x="5725136" y="1995055"/>
            <a:ext cx="2144684" cy="16957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There is no visible water around the toilet</a:t>
            </a:r>
          </a:p>
        </p:txBody>
      </p:sp>
    </p:spTree>
    <p:extLst>
      <p:ext uri="{BB962C8B-B14F-4D97-AF65-F5344CB8AC3E}">
        <p14:creationId xmlns:p14="http://schemas.microsoft.com/office/powerpoint/2010/main" val="1739461431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513B26-E52E-694C-9525-718922779599}"/>
              </a:ext>
            </a:extLst>
          </p:cNvPr>
          <p:cNvSpPr/>
          <p:nvPr/>
        </p:nvSpPr>
        <p:spPr>
          <a:xfrm>
            <a:off x="1716506" y="801651"/>
            <a:ext cx="6930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CA" sz="2400" dirty="0">
                <a:solidFill>
                  <a:srgbClr val="000000"/>
                </a:solidFill>
                <a:latin typeface="Roboto"/>
              </a:rPr>
              <a:t>Now that we have seen how leaks can have a substantial impact on your water bill let’s take a look at how to test for leaks and how to fix them!</a:t>
            </a:r>
            <a:endParaRPr lang="en-CA" sz="2400" b="0" i="0" u="none" strike="noStrike" dirty="0">
              <a:solidFill>
                <a:srgbClr val="737373"/>
              </a:solidFill>
              <a:effectLst/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65A77-3267-0D40-91F3-A7483A313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630" y="2454442"/>
            <a:ext cx="3853940" cy="332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8239"/>
      </p:ext>
    </p:extLst>
  </p:cSld>
  <p:clrMapOvr>
    <a:masterClrMapping/>
  </p:clrMapOvr>
  <p:transition spd="slow" advClick="0" advTm="900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6558" y="430925"/>
            <a:ext cx="4802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Common Leaks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5424" y="1811418"/>
            <a:ext cx="62851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Flapper valve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Float arm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Chain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Holes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40" y="2198076"/>
            <a:ext cx="5869272" cy="339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01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jBsM59NYcgqrzDZ92hJfIxHnciLrjz0U8Gfh4s_oITHKD3woPoktyoa52H4_JlDX9EuX5DMfZwY_9JwDhx5f1HBtS7uUqPKYNC-3GAMc7ucvg2PZ8Sq62JhKjp7B7AzHOHylU1X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234" y="517722"/>
            <a:ext cx="4979276" cy="634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966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2681" y="1548439"/>
            <a:ext cx="85635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Steps for checking common leaks</a:t>
            </a:r>
          </a:p>
        </p:txBody>
      </p:sp>
      <p:pic>
        <p:nvPicPr>
          <p:cNvPr id="7170" name="Picture 2" descr="https://www.waterdamageadvisor.com/wp-content/uploads/2017/01/Man-Inspecting-Clogged-Toilet-507x3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15" y="2317880"/>
            <a:ext cx="7425293" cy="454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383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1227"/>
            <a:ext cx="95429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to check for flapper valve problems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5820" y="1166648"/>
            <a:ext cx="98797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Flapper valve problems are the most common type of leak.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These types of leaks always leak directly into the bowl. 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695D46"/>
              </a:solidFill>
              <a:latin typeface="Open Sans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To check for flapper valve problems: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Add a few drops of food </a:t>
            </a:r>
            <a:r>
              <a:rPr lang="en-US" sz="2400" dirty="0" err="1">
                <a:solidFill>
                  <a:srgbClr val="695D46"/>
                </a:solidFill>
                <a:latin typeface="Open Sans" charset="0"/>
              </a:rPr>
              <a:t>colouring</a:t>
            </a: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, toilet dye strips, or tablets into the toilet tank.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Do not flush the toilet, and check back in 20 minutes.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If a leak exists, the water in the bowl will change </a:t>
            </a:r>
            <a:r>
              <a:rPr lang="en-US" sz="2400" dirty="0" err="1">
                <a:solidFill>
                  <a:srgbClr val="695D46"/>
                </a:solidFill>
                <a:latin typeface="Open Sans" charset="0"/>
              </a:rPr>
              <a:t>colour</a:t>
            </a: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.</a:t>
            </a:r>
            <a:endParaRPr lang="en-US" sz="2400" dirty="0"/>
          </a:p>
        </p:txBody>
      </p:sp>
      <p:pic>
        <p:nvPicPr>
          <p:cNvPr id="3076" name="Picture 4" descr="ips to Fix That Running Toilet | Pro Service Mechan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646" y="4656004"/>
            <a:ext cx="3329354" cy="222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84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026" y="231227"/>
            <a:ext cx="86629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to check for float arm problems</a:t>
            </a:r>
          </a:p>
        </p:txBody>
      </p:sp>
      <p:sp>
        <p:nvSpPr>
          <p:cNvPr id="8" name="Rectangle 7"/>
          <p:cNvSpPr/>
          <p:nvPr/>
        </p:nvSpPr>
        <p:spPr>
          <a:xfrm>
            <a:off x="440026" y="1166648"/>
            <a:ext cx="8703974" cy="3903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To check if the overflow tube and float ball are working properly: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Remove the toilet lid from the tank.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Flush the toilet, listen and watch the tank mechanism.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You should hear the water stop running. If it doesn’t, check the water level to see if it is above the overflow tube.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If the water level is above the overflow tube, the leak is caused by the float arm.</a:t>
            </a:r>
            <a:endParaRPr lang="en-US" sz="2400" dirty="0"/>
          </a:p>
        </p:txBody>
      </p:sp>
      <p:pic>
        <p:nvPicPr>
          <p:cNvPr id="4102" name="Picture 6" descr="ANCO Coast Mark IV Anti-Siphon Ballcock Toilet Tank Repair Ki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05" y="4624755"/>
            <a:ext cx="2618479" cy="22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39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277" y="252247"/>
            <a:ext cx="55915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to check the chain</a:t>
            </a:r>
          </a:p>
        </p:txBody>
      </p:sp>
      <p:sp>
        <p:nvSpPr>
          <p:cNvPr id="3" name="Rectangle 2"/>
          <p:cNvSpPr/>
          <p:nvPr/>
        </p:nvSpPr>
        <p:spPr>
          <a:xfrm>
            <a:off x="273073" y="1170065"/>
            <a:ext cx="9228279" cy="1133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If you have to jiggle the handle to stop the toilet from running, it may be a misaligned flapper, a loose handle or an incorrect length of chain.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7" y="3289300"/>
            <a:ext cx="6856046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48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143" y="206843"/>
            <a:ext cx="54569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to check for holes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219200"/>
            <a:ext cx="883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A pinhole opening in the overflow tube could produce an invisible leak.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Check for this by: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Shining a flashlight down the overflow pipe.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If you see running water, the leak is likely caused by a hole.</a:t>
            </a:r>
            <a:endParaRPr lang="en-US" sz="2400" dirty="0"/>
          </a:p>
        </p:txBody>
      </p:sp>
      <p:pic>
        <p:nvPicPr>
          <p:cNvPr id="6146" name="Picture 2" descr="rass Craft 319-178 Master Plumber Toilet Overflow Tube Plastic 1 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85" y="4081522"/>
            <a:ext cx="2233246" cy="25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84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12FC27-FA22-964D-86C2-51A5DEF96FC1}"/>
              </a:ext>
            </a:extLst>
          </p:cNvPr>
          <p:cNvSpPr txBox="1"/>
          <p:nvPr/>
        </p:nvSpPr>
        <p:spPr>
          <a:xfrm>
            <a:off x="3416969" y="2326106"/>
            <a:ext cx="6368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Flushing a toilet is an essential part of everyday. Have you ever wondered how much water your toilet is actually using?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7EA47-0E4E-5746-B6FF-748507882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54" y="1200268"/>
            <a:ext cx="2913215" cy="41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96239"/>
      </p:ext>
    </p:extLst>
  </p:cSld>
  <p:clrMapOvr>
    <a:masterClrMapping/>
  </p:clrMapOvr>
  <p:transition spd="slow" advClick="0" advTm="9000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7515" y="1243638"/>
            <a:ext cx="9483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Steps for fixing common leaks</a:t>
            </a:r>
          </a:p>
        </p:txBody>
      </p:sp>
      <p:pic>
        <p:nvPicPr>
          <p:cNvPr id="2050" name="Picture 2" descr="icrosoft has another crack at fixing Chrome problems in Window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145323" cy="144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92" y="2795954"/>
            <a:ext cx="4482124" cy="33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461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358" y="404647"/>
            <a:ext cx="61494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4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to fix a flapper valve</a:t>
            </a:r>
            <a:endParaRPr lang="en-CA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358" y="1315733"/>
            <a:ext cx="8915400" cy="1133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To fix this silent leak, the flapper valve should be replaced, cleaned or realigned.</a:t>
            </a:r>
            <a:endParaRPr lang="en-US" sz="2400" dirty="0"/>
          </a:p>
        </p:txBody>
      </p:sp>
      <p:pic>
        <p:nvPicPr>
          <p:cNvPr id="8194" name="Picture 2" descr="ow to Fix the Flapper on Your Toilet's Flush Val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7" y="3120244"/>
            <a:ext cx="4079631" cy="36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319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0385" y="404647"/>
            <a:ext cx="52693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to fix a float arm</a:t>
            </a:r>
          </a:p>
        </p:txBody>
      </p:sp>
      <p:sp>
        <p:nvSpPr>
          <p:cNvPr id="3" name="Rectangle 2"/>
          <p:cNvSpPr/>
          <p:nvPr/>
        </p:nvSpPr>
        <p:spPr>
          <a:xfrm>
            <a:off x="482600" y="1112533"/>
            <a:ext cx="8661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If the water doesn’t stop running, check the water level to see if it is above the overflow tube.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If it is, gently adjust the float arm down and flush. 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Set float arm height to the marked line inside the tank. </a:t>
            </a:r>
          </a:p>
          <a:p>
            <a:pPr marL="342900" indent="-342900">
              <a:lnSpc>
                <a:spcPct val="20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If there is no reference line, the ideal water level in the tank is 1-2 inches below the overflow tube and fill valve.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6420" y="2321168"/>
            <a:ext cx="1776045" cy="177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04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3172" y="1061733"/>
            <a:ext cx="830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To fix this type of leak, clean and adjust the chain to ensure it’s not too long or short.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400" dirty="0">
              <a:solidFill>
                <a:srgbClr val="695D46"/>
              </a:solidFill>
              <a:latin typeface="Open Sans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Tighten the nut that holds the toilet handle to the tank. If that doesn’t work, the handle may have to be replaced.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943172" y="353847"/>
            <a:ext cx="48574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to fix the chain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051"/>
            <a:ext cx="10691447" cy="377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1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016" y="1394192"/>
            <a:ext cx="1115060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695D46"/>
                </a:solidFill>
                <a:latin typeface="Open Sans" charset="0"/>
              </a:rPr>
              <a:t>This type of leak can be repaired by replacing the overflow tube.</a:t>
            </a:r>
            <a:endParaRPr lang="en-US" sz="2400" dirty="0">
              <a:solidFill>
                <a:srgbClr val="000000"/>
              </a:solidFill>
              <a:latin typeface="-webkit-standard" charset="0"/>
            </a:endParaRPr>
          </a:p>
          <a:p>
            <a:pPr>
              <a:lnSpc>
                <a:spcPct val="200000"/>
              </a:lnSpc>
            </a:pP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1063" y="303047"/>
            <a:ext cx="39052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to fix holes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9" y="2519329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63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E9122AB9-AEED-EC4A-BED8-027851D7E944}"/>
              </a:ext>
            </a:extLst>
          </p:cNvPr>
          <p:cNvSpPr/>
          <p:nvPr/>
        </p:nvSpPr>
        <p:spPr>
          <a:xfrm>
            <a:off x="2229852" y="561474"/>
            <a:ext cx="5390147" cy="1545119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We need to consider a few things in order to determine how much water a particular toilet uses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7E17B35-0957-D34A-B1FA-6AE09C78C775}"/>
              </a:ext>
            </a:extLst>
          </p:cNvPr>
          <p:cNvSpPr/>
          <p:nvPr/>
        </p:nvSpPr>
        <p:spPr>
          <a:xfrm>
            <a:off x="1095739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6DE16ACE-D3C4-8E4D-8D56-B45B5948FBDF}"/>
              </a:ext>
            </a:extLst>
          </p:cNvPr>
          <p:cNvSpPr/>
          <p:nvPr/>
        </p:nvSpPr>
        <p:spPr>
          <a:xfrm>
            <a:off x="3366305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94F72851-13DD-4A4B-B4B9-8712B65E910D}"/>
              </a:ext>
            </a:extLst>
          </p:cNvPr>
          <p:cNvSpPr/>
          <p:nvPr/>
        </p:nvSpPr>
        <p:spPr>
          <a:xfrm>
            <a:off x="7907437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FE587E4A-6FCE-B54E-A2B1-52221633E447}"/>
              </a:ext>
            </a:extLst>
          </p:cNvPr>
          <p:cNvSpPr/>
          <p:nvPr/>
        </p:nvSpPr>
        <p:spPr>
          <a:xfrm>
            <a:off x="5636871" y="2720051"/>
            <a:ext cx="775504" cy="138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F1D99-819A-6A45-9BEC-CEDDACED805E}"/>
              </a:ext>
            </a:extLst>
          </p:cNvPr>
          <p:cNvSpPr txBox="1"/>
          <p:nvPr/>
        </p:nvSpPr>
        <p:spPr>
          <a:xfrm>
            <a:off x="713366" y="4458762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Age of toilet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B652F-982C-F941-B9E4-EA98D544C728}"/>
              </a:ext>
            </a:extLst>
          </p:cNvPr>
          <p:cNvSpPr txBox="1"/>
          <p:nvPr/>
        </p:nvSpPr>
        <p:spPr>
          <a:xfrm>
            <a:off x="2853769" y="4475747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Type of Toilet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7AA42-F210-B04A-9156-197D1B95798B}"/>
              </a:ext>
            </a:extLst>
          </p:cNvPr>
          <p:cNvSpPr txBox="1"/>
          <p:nvPr/>
        </p:nvSpPr>
        <p:spPr>
          <a:xfrm>
            <a:off x="5290848" y="4456876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WaterSense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281F4D-6341-5047-817F-DD476C33A8A3}"/>
              </a:ext>
            </a:extLst>
          </p:cNvPr>
          <p:cNvSpPr txBox="1"/>
          <p:nvPr/>
        </p:nvSpPr>
        <p:spPr>
          <a:xfrm>
            <a:off x="7431251" y="4439891"/>
            <a:ext cx="1800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Map Testing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51B154-0A98-8740-83EE-2B3083B90DA3}"/>
              </a:ext>
            </a:extLst>
          </p:cNvPr>
          <p:cNvSpPr/>
          <p:nvPr/>
        </p:nvSpPr>
        <p:spPr>
          <a:xfrm>
            <a:off x="481263" y="3994484"/>
            <a:ext cx="2032678" cy="1524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22468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C7FFA1-BBE3-554B-A1E0-12AEBD8C21CC}"/>
              </a:ext>
            </a:extLst>
          </p:cNvPr>
          <p:cNvSpPr txBox="1"/>
          <p:nvPr/>
        </p:nvSpPr>
        <p:spPr>
          <a:xfrm>
            <a:off x="513343" y="2298549"/>
            <a:ext cx="3144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The year your toilet was manufactured can have a big impact on how much water your toilet uses</a:t>
            </a:r>
            <a:endParaRPr lang="en-US" sz="2400" dirty="0"/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418EE591-7E09-134B-8E92-24593552103E}"/>
              </a:ext>
            </a:extLst>
          </p:cNvPr>
          <p:cNvSpPr/>
          <p:nvPr/>
        </p:nvSpPr>
        <p:spPr>
          <a:xfrm>
            <a:off x="389017" y="753979"/>
            <a:ext cx="3392907" cy="946484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ysClr val="windowText" lastClr="000000"/>
                </a:solidFill>
              </a:rPr>
              <a:t>AGE OF TOILET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4AED9-39EB-3244-A8CA-C12CA37F6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511" y="2298549"/>
            <a:ext cx="1828800" cy="4445000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E6C87547-A90B-3F4E-B497-D6A70D8F7E95}"/>
              </a:ext>
            </a:extLst>
          </p:cNvPr>
          <p:cNvSpPr/>
          <p:nvPr/>
        </p:nvSpPr>
        <p:spPr>
          <a:xfrm flipH="1">
            <a:off x="5422231" y="1090863"/>
            <a:ext cx="2406311" cy="1465446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How do I check this?</a:t>
            </a:r>
          </a:p>
        </p:txBody>
      </p:sp>
    </p:spTree>
    <p:extLst>
      <p:ext uri="{BB962C8B-B14F-4D97-AF65-F5344CB8AC3E}">
        <p14:creationId xmlns:p14="http://schemas.microsoft.com/office/powerpoint/2010/main" val="4034094367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>
            <a:extLst>
              <a:ext uri="{FF2B5EF4-FFF2-40B4-BE49-F238E27FC236}">
                <a16:creationId xmlns:a16="http://schemas.microsoft.com/office/drawing/2014/main" id="{CC9B74CA-6630-F147-AA51-86F65C5EBEBC}"/>
              </a:ext>
            </a:extLst>
          </p:cNvPr>
          <p:cNvSpPr/>
          <p:nvPr/>
        </p:nvSpPr>
        <p:spPr>
          <a:xfrm rot="1566843">
            <a:off x="1340104" y="132365"/>
            <a:ext cx="7891540" cy="6753079"/>
          </a:xfrm>
          <a:prstGeom prst="irregularSeal2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620E48-01FB-FA46-B03B-CF6E1E0C935D}"/>
              </a:ext>
            </a:extLst>
          </p:cNvPr>
          <p:cNvSpPr txBox="1"/>
          <p:nvPr/>
        </p:nvSpPr>
        <p:spPr>
          <a:xfrm>
            <a:off x="2855493" y="2262409"/>
            <a:ext cx="439553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600" dirty="0"/>
              <a:t>Check inside your toilet tank for a label to find out what year your toilet was manufactured, or look up the make and model on the manufacturer's website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000456201"/>
      </p:ext>
    </p:extLst>
  </p:cSld>
  <p:clrMapOvr>
    <a:masterClrMapping/>
  </p:clrMapOvr>
  <p:transition spd="slow" advClick="0" advTm="9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5E013-D37D-B14D-96FC-22B12D252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7467593" y="1766995"/>
            <a:ext cx="1195144" cy="3608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3845AC-151B-D94F-96DB-260E98BF1A29}"/>
              </a:ext>
            </a:extLst>
          </p:cNvPr>
          <p:cNvSpPr txBox="1"/>
          <p:nvPr/>
        </p:nvSpPr>
        <p:spPr>
          <a:xfrm>
            <a:off x="625642" y="3048000"/>
            <a:ext cx="3818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 </a:t>
            </a:r>
            <a:r>
              <a:rPr lang="en-US" sz="4000" dirty="0" err="1"/>
              <a:t>litre</a:t>
            </a:r>
            <a:r>
              <a:rPr lang="en-US" sz="4000" dirty="0"/>
              <a:t> of water </a:t>
            </a:r>
          </a:p>
        </p:txBody>
      </p:sp>
      <p:sp>
        <p:nvSpPr>
          <p:cNvPr id="6" name="Equal 5">
            <a:extLst>
              <a:ext uri="{FF2B5EF4-FFF2-40B4-BE49-F238E27FC236}">
                <a16:creationId xmlns:a16="http://schemas.microsoft.com/office/drawing/2014/main" id="{1E8412E2-180E-E84A-AEF2-DCBD2C4C7360}"/>
              </a:ext>
            </a:extLst>
          </p:cNvPr>
          <p:cNvSpPr/>
          <p:nvPr/>
        </p:nvSpPr>
        <p:spPr>
          <a:xfrm>
            <a:off x="4588042" y="2487543"/>
            <a:ext cx="2277979" cy="18288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61429"/>
      </p:ext>
    </p:extLst>
  </p:cSld>
  <p:clrMapOvr>
    <a:masterClrMapping/>
  </p:clrMapOvr>
  <p:transition spd="slow" advClick="0" advTm="9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rminator 4">
            <a:extLst>
              <a:ext uri="{FF2B5EF4-FFF2-40B4-BE49-F238E27FC236}">
                <a16:creationId xmlns:a16="http://schemas.microsoft.com/office/drawing/2014/main" id="{3CFDBB19-FF0C-BA42-8F6A-A2492D1F48EE}"/>
              </a:ext>
            </a:extLst>
          </p:cNvPr>
          <p:cNvSpPr/>
          <p:nvPr/>
        </p:nvSpPr>
        <p:spPr>
          <a:xfrm>
            <a:off x="609600" y="1106905"/>
            <a:ext cx="3433011" cy="1315453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Manufactured before 1980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9420FB3-511D-C14D-BC0B-4C06CCFFE26E}"/>
              </a:ext>
            </a:extLst>
          </p:cNvPr>
          <p:cNvSpPr/>
          <p:nvPr/>
        </p:nvSpPr>
        <p:spPr>
          <a:xfrm>
            <a:off x="4347411" y="1556084"/>
            <a:ext cx="2037347" cy="433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FD94F-B100-9A40-A44F-9C73BD5B58C0}"/>
              </a:ext>
            </a:extLst>
          </p:cNvPr>
          <p:cNvSpPr txBox="1"/>
          <p:nvPr/>
        </p:nvSpPr>
        <p:spPr>
          <a:xfrm>
            <a:off x="6689558" y="1357153"/>
            <a:ext cx="3074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26 L/flush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5BBD45-0EE4-024C-A77B-F014BCD68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2967783" y="2812095"/>
            <a:ext cx="513347" cy="1549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792B1-10D9-C14B-89DE-88699E4E5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3569363" y="2794573"/>
            <a:ext cx="513347" cy="15498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B1E9DC-9443-C840-BE37-5E88A60D1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4178963" y="2778650"/>
            <a:ext cx="513347" cy="1549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BFE40E-E955-FB44-85B9-EA02FC28A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4788564" y="2794573"/>
            <a:ext cx="513347" cy="1549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4F4A66-2104-6E4D-9605-46B88B88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5390144" y="2812095"/>
            <a:ext cx="513347" cy="15498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198D00-4C04-BA4A-863A-69D54BBAB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6585284" y="4485774"/>
            <a:ext cx="513347" cy="15498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7A037E-5B81-E445-80D0-81D918F42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7194884" y="4483888"/>
            <a:ext cx="513347" cy="1549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93861A-A6C8-F548-876D-2F023190A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7804484" y="4483888"/>
            <a:ext cx="513347" cy="15498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D6DB27-D345-CD47-B16D-33C9380DE5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8414084" y="4483888"/>
            <a:ext cx="513347" cy="15498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1F2831-E4AD-9C44-BA77-701E9CC47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5991724" y="2794573"/>
            <a:ext cx="513347" cy="1549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0D61FF-0C6D-DF48-B712-15472D99C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6601324" y="2794573"/>
            <a:ext cx="513347" cy="15498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651B82-D43D-1647-83C7-DC32E4337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7210924" y="2812095"/>
            <a:ext cx="513347" cy="15498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CDF3B0-A1B4-294B-9AC4-63EFBF216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7812504" y="2778650"/>
            <a:ext cx="513347" cy="15498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9C520D-6AA6-A24D-9B95-57DA097AF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8414084" y="2812095"/>
            <a:ext cx="513347" cy="15498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C24CCD-D00D-C647-A8EB-219D8530E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9031704" y="2812095"/>
            <a:ext cx="513347" cy="15498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A0C957-61A6-F048-9276-6B212E4A5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9119939" y="4471858"/>
            <a:ext cx="513347" cy="15498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902DF3-DEFE-A047-B882-07E980CE3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1756603" y="2857858"/>
            <a:ext cx="513347" cy="15498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2FB17B6-D74A-C044-85EE-F1C2C7DC0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1780673" y="4512965"/>
            <a:ext cx="513347" cy="15498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FAAD64-2297-A64F-A9AB-7A0A99B0A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2446418" y="4508071"/>
            <a:ext cx="513347" cy="15498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6B1F8B-E31C-D94F-8EC1-7A76E1FE5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2358183" y="2841172"/>
            <a:ext cx="513347" cy="15498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EB27C2C-9D4F-8B41-8A01-7F44A55D0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3068055" y="4508071"/>
            <a:ext cx="513347" cy="15498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9E84DB1-9D9C-1940-B8A4-FEE57A5F8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3625516" y="4512965"/>
            <a:ext cx="513347" cy="154983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328430-8E50-0549-8CD7-F262E108A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4146879" y="4522992"/>
            <a:ext cx="513347" cy="154983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C65EC6-363C-D944-8996-7A76B1AEB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4756481" y="4483888"/>
            <a:ext cx="513347" cy="15498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EF8094-693B-3D43-A9F9-6171E80A5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5366082" y="4512965"/>
            <a:ext cx="513347" cy="15498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ED67372-7CB4-6A4C-A363-FAAD74369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81" r="32596"/>
          <a:stretch/>
        </p:blipFill>
        <p:spPr>
          <a:xfrm>
            <a:off x="5975682" y="4512965"/>
            <a:ext cx="513347" cy="1549830"/>
          </a:xfrm>
          <a:prstGeom prst="rect">
            <a:avLst/>
          </a:prstGeom>
        </p:spPr>
      </p:pic>
      <p:sp>
        <p:nvSpPr>
          <p:cNvPr id="42" name="Equal 41">
            <a:extLst>
              <a:ext uri="{FF2B5EF4-FFF2-40B4-BE49-F238E27FC236}">
                <a16:creationId xmlns:a16="http://schemas.microsoft.com/office/drawing/2014/main" id="{85A3F2F4-898C-CD44-949D-9260C4892C60}"/>
              </a:ext>
            </a:extLst>
          </p:cNvPr>
          <p:cNvSpPr/>
          <p:nvPr/>
        </p:nvSpPr>
        <p:spPr>
          <a:xfrm>
            <a:off x="224589" y="3866147"/>
            <a:ext cx="1379622" cy="115503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28398"/>
      </p:ext>
    </p:extLst>
  </p:cSld>
  <p:clrMapOvr>
    <a:masterClrMapping/>
  </p:clrMapOvr>
  <p:transition spd="slow" advClick="0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42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{F74DDD32-4C19-1B4D-AC7B-4D24370C022B}tf10001060</Template>
  <TotalTime>174</TotalTime>
  <Words>1114</Words>
  <Application>Microsoft Office PowerPoint</Application>
  <PresentationFormat>Widescreen</PresentationFormat>
  <Paragraphs>128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Open Sans</vt:lpstr>
      <vt:lpstr>Roboto</vt:lpstr>
      <vt:lpstr>Trebuchet MS</vt:lpstr>
      <vt:lpstr>-webkit-standard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McCarthy</dc:creator>
  <cp:lastModifiedBy>Varsha Vasudevan</cp:lastModifiedBy>
  <cp:revision>22</cp:revision>
  <dcterms:created xsi:type="dcterms:W3CDTF">2020-04-07T00:27:18Z</dcterms:created>
  <dcterms:modified xsi:type="dcterms:W3CDTF">2020-04-22T17:38:05Z</dcterms:modified>
</cp:coreProperties>
</file>