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80" r:id="rId7"/>
    <p:sldId id="260" r:id="rId8"/>
    <p:sldId id="281" r:id="rId9"/>
    <p:sldId id="282" r:id="rId10"/>
    <p:sldId id="284" r:id="rId11"/>
    <p:sldId id="283" r:id="rId12"/>
    <p:sldId id="261" r:id="rId13"/>
    <p:sldId id="271" r:id="rId14"/>
    <p:sldId id="270" r:id="rId15"/>
    <p:sldId id="269" r:id="rId16"/>
    <p:sldId id="287" r:id="rId17"/>
    <p:sldId id="278" r:id="rId18"/>
    <p:sldId id="267" r:id="rId19"/>
    <p:sldId id="265" r:id="rId20"/>
    <p:sldId id="264" r:id="rId21"/>
    <p:sldId id="279" r:id="rId22"/>
    <p:sldId id="263" r:id="rId23"/>
    <p:sldId id="266" r:id="rId24"/>
    <p:sldId id="288" r:id="rId25"/>
    <p:sldId id="262" r:id="rId26"/>
    <p:sldId id="275" r:id="rId27"/>
    <p:sldId id="274" r:id="rId28"/>
    <p:sldId id="289" r:id="rId29"/>
    <p:sldId id="276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>
        <p:scale>
          <a:sx n="64" d="100"/>
          <a:sy n="64" d="100"/>
        </p:scale>
        <p:origin x="324" y="9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ECC14-7B96-4139-918E-019D645DB12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BB0139-AE23-43F7-A832-49F02483CF3A}">
      <dgm:prSet phldrT="[Text]" custT="1"/>
      <dgm:spPr/>
      <dgm:t>
        <a:bodyPr/>
        <a:lstStyle/>
        <a:p>
          <a:r>
            <a:rPr lang="en-US" sz="3200" dirty="0">
              <a:latin typeface="Abadi Extra Light" panose="020B0204020104020204" pitchFamily="34" charset="0"/>
            </a:rPr>
            <a:t>Have you noticed an increase in your water bill…</a:t>
          </a:r>
        </a:p>
      </dgm:t>
    </dgm:pt>
    <dgm:pt modelId="{FCED5B56-D8D0-4B80-B133-92620604DBE5}" type="parTrans" cxnId="{0F623F57-D713-4A0E-80C9-4D21BE5EA948}">
      <dgm:prSet/>
      <dgm:spPr/>
      <dgm:t>
        <a:bodyPr/>
        <a:lstStyle/>
        <a:p>
          <a:endParaRPr lang="en-US"/>
        </a:p>
      </dgm:t>
    </dgm:pt>
    <dgm:pt modelId="{69FE4491-22A1-4FC5-B6D2-9F03EC715AF4}" type="sibTrans" cxnId="{0F623F57-D713-4A0E-80C9-4D21BE5EA948}">
      <dgm:prSet/>
      <dgm:spPr/>
      <dgm:t>
        <a:bodyPr/>
        <a:lstStyle/>
        <a:p>
          <a:endParaRPr lang="en-US"/>
        </a:p>
      </dgm:t>
    </dgm:pt>
    <dgm:pt modelId="{3CE2FE0B-599E-4EA3-8294-496DF0A4F34C}">
      <dgm:prSet phldrT="[Text]" custT="1"/>
      <dgm:spPr/>
      <dgm:t>
        <a:bodyPr/>
        <a:lstStyle/>
        <a:p>
          <a:r>
            <a:rPr lang="en-US" sz="3200" dirty="0">
              <a:latin typeface="Abadi Extra Light" panose="020B0204020104020204" pitchFamily="34" charset="0"/>
            </a:rPr>
            <a:t>but you have not been using extra water to increase your consumption?</a:t>
          </a:r>
        </a:p>
      </dgm:t>
    </dgm:pt>
    <dgm:pt modelId="{77C28BA1-F455-4B08-9D39-C4860D328903}" type="parTrans" cxnId="{C9B492AA-4F48-4290-9402-2366FEDA5749}">
      <dgm:prSet/>
      <dgm:spPr/>
      <dgm:t>
        <a:bodyPr/>
        <a:lstStyle/>
        <a:p>
          <a:endParaRPr lang="en-US"/>
        </a:p>
      </dgm:t>
    </dgm:pt>
    <dgm:pt modelId="{5E14B232-D364-4907-B451-40460DA9BEAF}" type="sibTrans" cxnId="{C9B492AA-4F48-4290-9402-2366FEDA5749}">
      <dgm:prSet/>
      <dgm:spPr/>
      <dgm:t>
        <a:bodyPr/>
        <a:lstStyle/>
        <a:p>
          <a:endParaRPr lang="en-US"/>
        </a:p>
      </dgm:t>
    </dgm:pt>
    <dgm:pt modelId="{9D5852DC-45F4-43FA-A7EA-2C6E34DCBE66}" type="pres">
      <dgm:prSet presAssocID="{500ECC14-7B96-4139-918E-019D645DB123}" presName="compositeShape" presStyleCnt="0">
        <dgm:presLayoutVars>
          <dgm:chMax val="2"/>
          <dgm:dir/>
          <dgm:resizeHandles val="exact"/>
        </dgm:presLayoutVars>
      </dgm:prSet>
      <dgm:spPr/>
    </dgm:pt>
    <dgm:pt modelId="{E56BE136-B535-48D1-AE54-05B1A9890F6C}" type="pres">
      <dgm:prSet presAssocID="{500ECC14-7B96-4139-918E-019D645DB123}" presName="ribbon" presStyleLbl="node1" presStyleIdx="0" presStyleCnt="1" custLinFactNeighborY="394"/>
      <dgm:spPr/>
    </dgm:pt>
    <dgm:pt modelId="{A4B682AE-14F5-40F2-B887-66DE1F602E6F}" type="pres">
      <dgm:prSet presAssocID="{500ECC14-7B96-4139-918E-019D645DB12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1B5CBA4-8077-41F8-926C-E032A02E1859}" type="pres">
      <dgm:prSet presAssocID="{500ECC14-7B96-4139-918E-019D645DB12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2B8635C-80CD-404E-84A5-32F50D0E7095}" type="presOf" srcId="{0FBB0139-AE23-43F7-A832-49F02483CF3A}" destId="{A4B682AE-14F5-40F2-B887-66DE1F602E6F}" srcOrd="0" destOrd="0" presId="urn:microsoft.com/office/officeart/2005/8/layout/arrow6"/>
    <dgm:cxn modelId="{0F623F57-D713-4A0E-80C9-4D21BE5EA948}" srcId="{500ECC14-7B96-4139-918E-019D645DB123}" destId="{0FBB0139-AE23-43F7-A832-49F02483CF3A}" srcOrd="0" destOrd="0" parTransId="{FCED5B56-D8D0-4B80-B133-92620604DBE5}" sibTransId="{69FE4491-22A1-4FC5-B6D2-9F03EC715AF4}"/>
    <dgm:cxn modelId="{80D82D94-C819-49AC-923B-3F0B2136F423}" type="presOf" srcId="{3CE2FE0B-599E-4EA3-8294-496DF0A4F34C}" destId="{21B5CBA4-8077-41F8-926C-E032A02E1859}" srcOrd="0" destOrd="0" presId="urn:microsoft.com/office/officeart/2005/8/layout/arrow6"/>
    <dgm:cxn modelId="{C9B492AA-4F48-4290-9402-2366FEDA5749}" srcId="{500ECC14-7B96-4139-918E-019D645DB123}" destId="{3CE2FE0B-599E-4EA3-8294-496DF0A4F34C}" srcOrd="1" destOrd="0" parTransId="{77C28BA1-F455-4B08-9D39-C4860D328903}" sibTransId="{5E14B232-D364-4907-B451-40460DA9BEAF}"/>
    <dgm:cxn modelId="{B279D8CE-853C-4422-B507-7BEA67EC2C5A}" type="presOf" srcId="{500ECC14-7B96-4139-918E-019D645DB123}" destId="{9D5852DC-45F4-43FA-A7EA-2C6E34DCBE66}" srcOrd="0" destOrd="0" presId="urn:microsoft.com/office/officeart/2005/8/layout/arrow6"/>
    <dgm:cxn modelId="{0791B2EC-D16B-4E05-ABD7-A5EA61BDCF6F}" type="presParOf" srcId="{9D5852DC-45F4-43FA-A7EA-2C6E34DCBE66}" destId="{E56BE136-B535-48D1-AE54-05B1A9890F6C}" srcOrd="0" destOrd="0" presId="urn:microsoft.com/office/officeart/2005/8/layout/arrow6"/>
    <dgm:cxn modelId="{0A40D84F-D96F-40FA-BC71-C4F35051DE42}" type="presParOf" srcId="{9D5852DC-45F4-43FA-A7EA-2C6E34DCBE66}" destId="{A4B682AE-14F5-40F2-B887-66DE1F602E6F}" srcOrd="1" destOrd="0" presId="urn:microsoft.com/office/officeart/2005/8/layout/arrow6"/>
    <dgm:cxn modelId="{F2652138-703B-47F2-8A01-EB21FB32C14C}" type="presParOf" srcId="{9D5852DC-45F4-43FA-A7EA-2C6E34DCBE66}" destId="{21B5CBA4-8077-41F8-926C-E032A02E185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354E4-714B-4B32-89AF-5B8CA04EF37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82C7EB-A49A-4C8F-98BA-7E16B2F05840}">
      <dgm:prSet phldrT="[Text]"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An average leak of a steady streak</a:t>
          </a:r>
        </a:p>
      </dgm:t>
    </dgm:pt>
    <dgm:pt modelId="{4B19A347-DB9E-4412-8525-FB9481F92AC2}" type="parTrans" cxnId="{1B2270DA-0945-417F-BC10-1A3480AC941C}">
      <dgm:prSet/>
      <dgm:spPr/>
      <dgm:t>
        <a:bodyPr/>
        <a:lstStyle/>
        <a:p>
          <a:endParaRPr lang="en-US"/>
        </a:p>
      </dgm:t>
    </dgm:pt>
    <dgm:pt modelId="{E95A6780-D798-472D-BCA8-722FBECF52E1}" type="sibTrans" cxnId="{1B2270DA-0945-417F-BC10-1A3480AC941C}">
      <dgm:prSet/>
      <dgm:spPr/>
      <dgm:t>
        <a:bodyPr/>
        <a:lstStyle/>
        <a:p>
          <a:endParaRPr lang="en-US"/>
        </a:p>
      </dgm:t>
    </dgm:pt>
    <dgm:pt modelId="{785AE8CA-A327-47D0-81C1-9BDC14A970A0}">
      <dgm:prSet phldrT="[Text]"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is about 1/16” in diameter</a:t>
          </a:r>
        </a:p>
      </dgm:t>
    </dgm:pt>
    <dgm:pt modelId="{1A5E6327-E66A-4FD8-BF49-E23166664797}" type="parTrans" cxnId="{20C3EDCC-BF25-4831-9C6B-E88A0CC133AF}">
      <dgm:prSet/>
      <dgm:spPr/>
      <dgm:t>
        <a:bodyPr/>
        <a:lstStyle/>
        <a:p>
          <a:endParaRPr lang="en-US"/>
        </a:p>
      </dgm:t>
    </dgm:pt>
    <dgm:pt modelId="{0AFDAB6B-4983-4007-9FFF-44D35677BAA9}" type="sibTrans" cxnId="{20C3EDCC-BF25-4831-9C6B-E88A0CC133AF}">
      <dgm:prSet/>
      <dgm:spPr/>
      <dgm:t>
        <a:bodyPr/>
        <a:lstStyle/>
        <a:p>
          <a:endParaRPr lang="en-US"/>
        </a:p>
      </dgm:t>
    </dgm:pt>
    <dgm:pt modelId="{57418207-3416-4643-A84D-D0083B12F690}">
      <dgm:prSet phldrT="[Text]"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which can add up to 387 L/day</a:t>
          </a:r>
        </a:p>
      </dgm:t>
    </dgm:pt>
    <dgm:pt modelId="{E82AB8B7-A680-4937-9F29-D7E2A994CFEB}" type="parTrans" cxnId="{A71A0947-A6D2-4062-ABCF-23C11AA84E4A}">
      <dgm:prSet/>
      <dgm:spPr/>
      <dgm:t>
        <a:bodyPr/>
        <a:lstStyle/>
        <a:p>
          <a:endParaRPr lang="en-US"/>
        </a:p>
      </dgm:t>
    </dgm:pt>
    <dgm:pt modelId="{17B2685B-C6D9-4505-84AF-2D0CAB968F38}" type="sibTrans" cxnId="{A71A0947-A6D2-4062-ABCF-23C11AA84E4A}">
      <dgm:prSet/>
      <dgm:spPr/>
      <dgm:t>
        <a:bodyPr/>
        <a:lstStyle/>
        <a:p>
          <a:endParaRPr lang="en-US"/>
        </a:p>
      </dgm:t>
    </dgm:pt>
    <dgm:pt modelId="{B5720A87-D5F0-4BC7-A4D9-8A0FFB232604}" type="pres">
      <dgm:prSet presAssocID="{FC4354E4-714B-4B32-89AF-5B8CA04EF373}" presName="rootnode" presStyleCnt="0">
        <dgm:presLayoutVars>
          <dgm:chMax/>
          <dgm:chPref/>
          <dgm:dir/>
          <dgm:animLvl val="lvl"/>
        </dgm:presLayoutVars>
      </dgm:prSet>
      <dgm:spPr/>
    </dgm:pt>
    <dgm:pt modelId="{971AB01E-C511-407E-8FC5-4D04D99D3258}" type="pres">
      <dgm:prSet presAssocID="{1A82C7EB-A49A-4C8F-98BA-7E16B2F05840}" presName="composite" presStyleCnt="0"/>
      <dgm:spPr/>
    </dgm:pt>
    <dgm:pt modelId="{8BD4299F-5C1F-47C1-BFCA-D1F1D686ABA9}" type="pres">
      <dgm:prSet presAssocID="{1A82C7EB-A49A-4C8F-98BA-7E16B2F05840}" presName="bentUpArrow1" presStyleLbl="alignImgPlace1" presStyleIdx="0" presStyleCnt="2"/>
      <dgm:spPr/>
    </dgm:pt>
    <dgm:pt modelId="{2A21F49A-6548-4687-99B2-DFABFA7ECAC7}" type="pres">
      <dgm:prSet presAssocID="{1A82C7EB-A49A-4C8F-98BA-7E16B2F0584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60ED1983-6984-43D9-91A0-BED22E509FC1}" type="pres">
      <dgm:prSet presAssocID="{1A82C7EB-A49A-4C8F-98BA-7E16B2F0584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BE39D5FF-A165-4F81-B6FA-5953EE0E1083}" type="pres">
      <dgm:prSet presAssocID="{E95A6780-D798-472D-BCA8-722FBECF52E1}" presName="sibTrans" presStyleCnt="0"/>
      <dgm:spPr/>
    </dgm:pt>
    <dgm:pt modelId="{09034610-1DD8-4ACC-85B6-F41F70C192A3}" type="pres">
      <dgm:prSet presAssocID="{785AE8CA-A327-47D0-81C1-9BDC14A970A0}" presName="composite" presStyleCnt="0"/>
      <dgm:spPr/>
    </dgm:pt>
    <dgm:pt modelId="{BB8E0CC9-FBF5-4027-800E-F63688D944DC}" type="pres">
      <dgm:prSet presAssocID="{785AE8CA-A327-47D0-81C1-9BDC14A970A0}" presName="bentUpArrow1" presStyleLbl="alignImgPlace1" presStyleIdx="1" presStyleCnt="2"/>
      <dgm:spPr/>
    </dgm:pt>
    <dgm:pt modelId="{86237C65-15B8-44A2-B24F-DBA434B625B8}" type="pres">
      <dgm:prSet presAssocID="{785AE8CA-A327-47D0-81C1-9BDC14A970A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0C3365DF-6D1C-4014-A68D-3AC83C1761AC}" type="pres">
      <dgm:prSet presAssocID="{785AE8CA-A327-47D0-81C1-9BDC14A970A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324A856-C50C-4C64-8F09-9C76D4E871D3}" type="pres">
      <dgm:prSet presAssocID="{0AFDAB6B-4983-4007-9FFF-44D35677BAA9}" presName="sibTrans" presStyleCnt="0"/>
      <dgm:spPr/>
    </dgm:pt>
    <dgm:pt modelId="{3AC089E0-B60A-4385-B518-1700647D2CD6}" type="pres">
      <dgm:prSet presAssocID="{57418207-3416-4643-A84D-D0083B12F690}" presName="composite" presStyleCnt="0"/>
      <dgm:spPr/>
    </dgm:pt>
    <dgm:pt modelId="{FEB6E687-B614-4C8A-A4A0-B5843117E136}" type="pres">
      <dgm:prSet presAssocID="{57418207-3416-4643-A84D-D0083B12F69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25ACB5B-C47E-4D00-B645-8F05A290744F}" type="presOf" srcId="{FC4354E4-714B-4B32-89AF-5B8CA04EF373}" destId="{B5720A87-D5F0-4BC7-A4D9-8A0FFB232604}" srcOrd="0" destOrd="0" presId="urn:microsoft.com/office/officeart/2005/8/layout/StepDownProcess"/>
    <dgm:cxn modelId="{B72AFA5C-83EB-46F6-AE0D-F378C4927BAC}" type="presOf" srcId="{785AE8CA-A327-47D0-81C1-9BDC14A970A0}" destId="{86237C65-15B8-44A2-B24F-DBA434B625B8}" srcOrd="0" destOrd="0" presId="urn:microsoft.com/office/officeart/2005/8/layout/StepDownProcess"/>
    <dgm:cxn modelId="{A71A0947-A6D2-4062-ABCF-23C11AA84E4A}" srcId="{FC4354E4-714B-4B32-89AF-5B8CA04EF373}" destId="{57418207-3416-4643-A84D-D0083B12F690}" srcOrd="2" destOrd="0" parTransId="{E82AB8B7-A680-4937-9F29-D7E2A994CFEB}" sibTransId="{17B2685B-C6D9-4505-84AF-2D0CAB968F38}"/>
    <dgm:cxn modelId="{80902FBF-36A1-4044-A94F-8512200E47BA}" type="presOf" srcId="{1A82C7EB-A49A-4C8F-98BA-7E16B2F05840}" destId="{2A21F49A-6548-4687-99B2-DFABFA7ECAC7}" srcOrd="0" destOrd="0" presId="urn:microsoft.com/office/officeart/2005/8/layout/StepDownProcess"/>
    <dgm:cxn modelId="{20C3EDCC-BF25-4831-9C6B-E88A0CC133AF}" srcId="{FC4354E4-714B-4B32-89AF-5B8CA04EF373}" destId="{785AE8CA-A327-47D0-81C1-9BDC14A970A0}" srcOrd="1" destOrd="0" parTransId="{1A5E6327-E66A-4FD8-BF49-E23166664797}" sibTransId="{0AFDAB6B-4983-4007-9FFF-44D35677BAA9}"/>
    <dgm:cxn modelId="{1B2270DA-0945-417F-BC10-1A3480AC941C}" srcId="{FC4354E4-714B-4B32-89AF-5B8CA04EF373}" destId="{1A82C7EB-A49A-4C8F-98BA-7E16B2F05840}" srcOrd="0" destOrd="0" parTransId="{4B19A347-DB9E-4412-8525-FB9481F92AC2}" sibTransId="{E95A6780-D798-472D-BCA8-722FBECF52E1}"/>
    <dgm:cxn modelId="{C215C5E7-8AD4-408E-8FB2-CB199F0288D4}" type="presOf" srcId="{57418207-3416-4643-A84D-D0083B12F690}" destId="{FEB6E687-B614-4C8A-A4A0-B5843117E136}" srcOrd="0" destOrd="0" presId="urn:microsoft.com/office/officeart/2005/8/layout/StepDownProcess"/>
    <dgm:cxn modelId="{2689FD2A-5054-4B19-B24C-C804D827C618}" type="presParOf" srcId="{B5720A87-D5F0-4BC7-A4D9-8A0FFB232604}" destId="{971AB01E-C511-407E-8FC5-4D04D99D3258}" srcOrd="0" destOrd="0" presId="urn:microsoft.com/office/officeart/2005/8/layout/StepDownProcess"/>
    <dgm:cxn modelId="{4F1C926A-6AE3-4B8B-B71C-6A9567934CFA}" type="presParOf" srcId="{971AB01E-C511-407E-8FC5-4D04D99D3258}" destId="{8BD4299F-5C1F-47C1-BFCA-D1F1D686ABA9}" srcOrd="0" destOrd="0" presId="urn:microsoft.com/office/officeart/2005/8/layout/StepDownProcess"/>
    <dgm:cxn modelId="{15C867C9-0A6C-4EFA-90AB-E31B37D08976}" type="presParOf" srcId="{971AB01E-C511-407E-8FC5-4D04D99D3258}" destId="{2A21F49A-6548-4687-99B2-DFABFA7ECAC7}" srcOrd="1" destOrd="0" presId="urn:microsoft.com/office/officeart/2005/8/layout/StepDownProcess"/>
    <dgm:cxn modelId="{B70EA197-1610-473C-8766-EDEFE9F370BF}" type="presParOf" srcId="{971AB01E-C511-407E-8FC5-4D04D99D3258}" destId="{60ED1983-6984-43D9-91A0-BED22E509FC1}" srcOrd="2" destOrd="0" presId="urn:microsoft.com/office/officeart/2005/8/layout/StepDownProcess"/>
    <dgm:cxn modelId="{52FD5F39-F1AB-482E-9E58-7EE7E1E0A8A9}" type="presParOf" srcId="{B5720A87-D5F0-4BC7-A4D9-8A0FFB232604}" destId="{BE39D5FF-A165-4F81-B6FA-5953EE0E1083}" srcOrd="1" destOrd="0" presId="urn:microsoft.com/office/officeart/2005/8/layout/StepDownProcess"/>
    <dgm:cxn modelId="{13E9B9E7-D422-449C-A31C-FFC15E314863}" type="presParOf" srcId="{B5720A87-D5F0-4BC7-A4D9-8A0FFB232604}" destId="{09034610-1DD8-4ACC-85B6-F41F70C192A3}" srcOrd="2" destOrd="0" presId="urn:microsoft.com/office/officeart/2005/8/layout/StepDownProcess"/>
    <dgm:cxn modelId="{03FF6D6F-4C93-4DB0-928A-83223D3F2660}" type="presParOf" srcId="{09034610-1DD8-4ACC-85B6-F41F70C192A3}" destId="{BB8E0CC9-FBF5-4027-800E-F63688D944DC}" srcOrd="0" destOrd="0" presId="urn:microsoft.com/office/officeart/2005/8/layout/StepDownProcess"/>
    <dgm:cxn modelId="{F1710C9E-D373-40B3-BDBE-D1C55C9ED6EA}" type="presParOf" srcId="{09034610-1DD8-4ACC-85B6-F41F70C192A3}" destId="{86237C65-15B8-44A2-B24F-DBA434B625B8}" srcOrd="1" destOrd="0" presId="urn:microsoft.com/office/officeart/2005/8/layout/StepDownProcess"/>
    <dgm:cxn modelId="{352AE08B-7004-4348-9E27-8ADC3543704D}" type="presParOf" srcId="{09034610-1DD8-4ACC-85B6-F41F70C192A3}" destId="{0C3365DF-6D1C-4014-A68D-3AC83C1761AC}" srcOrd="2" destOrd="0" presId="urn:microsoft.com/office/officeart/2005/8/layout/StepDownProcess"/>
    <dgm:cxn modelId="{122B82B5-DCF4-4F92-BA4F-B597E7A6C720}" type="presParOf" srcId="{B5720A87-D5F0-4BC7-A4D9-8A0FFB232604}" destId="{4324A856-C50C-4C64-8F09-9C76D4E871D3}" srcOrd="3" destOrd="0" presId="urn:microsoft.com/office/officeart/2005/8/layout/StepDownProcess"/>
    <dgm:cxn modelId="{D472B0DC-C6A0-411B-BB52-4EA072C32141}" type="presParOf" srcId="{B5720A87-D5F0-4BC7-A4D9-8A0FFB232604}" destId="{3AC089E0-B60A-4385-B518-1700647D2CD6}" srcOrd="4" destOrd="0" presId="urn:microsoft.com/office/officeart/2005/8/layout/StepDownProcess"/>
    <dgm:cxn modelId="{112181BC-7FD9-436E-9CC0-17ABDCBCD7E2}" type="presParOf" srcId="{3AC089E0-B60A-4385-B518-1700647D2CD6}" destId="{FEB6E687-B614-4C8A-A4A0-B5843117E13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4354E4-714B-4B32-89AF-5B8CA04EF37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82C7EB-A49A-4C8F-98BA-7E16B2F05840}">
      <dgm:prSet phldrT="[Text]"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An average leak of a steady streak</a:t>
          </a:r>
        </a:p>
      </dgm:t>
    </dgm:pt>
    <dgm:pt modelId="{4B19A347-DB9E-4412-8525-FB9481F92AC2}" type="parTrans" cxnId="{1B2270DA-0945-417F-BC10-1A3480AC941C}">
      <dgm:prSet/>
      <dgm:spPr/>
      <dgm:t>
        <a:bodyPr/>
        <a:lstStyle/>
        <a:p>
          <a:endParaRPr lang="en-US"/>
        </a:p>
      </dgm:t>
    </dgm:pt>
    <dgm:pt modelId="{E95A6780-D798-472D-BCA8-722FBECF52E1}" type="sibTrans" cxnId="{1B2270DA-0945-417F-BC10-1A3480AC941C}">
      <dgm:prSet/>
      <dgm:spPr/>
      <dgm:t>
        <a:bodyPr/>
        <a:lstStyle/>
        <a:p>
          <a:endParaRPr lang="en-US"/>
        </a:p>
      </dgm:t>
    </dgm:pt>
    <dgm:pt modelId="{785AE8CA-A327-47D0-81C1-9BDC14A970A0}">
      <dgm:prSet phldrT="[Text]"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is about 1/16” in diameter</a:t>
          </a:r>
        </a:p>
      </dgm:t>
    </dgm:pt>
    <dgm:pt modelId="{1A5E6327-E66A-4FD8-BF49-E23166664797}" type="parTrans" cxnId="{20C3EDCC-BF25-4831-9C6B-E88A0CC133AF}">
      <dgm:prSet/>
      <dgm:spPr/>
      <dgm:t>
        <a:bodyPr/>
        <a:lstStyle/>
        <a:p>
          <a:endParaRPr lang="en-US"/>
        </a:p>
      </dgm:t>
    </dgm:pt>
    <dgm:pt modelId="{0AFDAB6B-4983-4007-9FFF-44D35677BAA9}" type="sibTrans" cxnId="{20C3EDCC-BF25-4831-9C6B-E88A0CC133AF}">
      <dgm:prSet/>
      <dgm:spPr/>
      <dgm:t>
        <a:bodyPr/>
        <a:lstStyle/>
        <a:p>
          <a:endParaRPr lang="en-US"/>
        </a:p>
      </dgm:t>
    </dgm:pt>
    <dgm:pt modelId="{57418207-3416-4643-A84D-D0083B12F690}">
      <dgm:prSet phldrT="[Text]"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which can add up to 387 L/day</a:t>
          </a:r>
        </a:p>
      </dgm:t>
    </dgm:pt>
    <dgm:pt modelId="{E82AB8B7-A680-4937-9F29-D7E2A994CFEB}" type="parTrans" cxnId="{A71A0947-A6D2-4062-ABCF-23C11AA84E4A}">
      <dgm:prSet/>
      <dgm:spPr/>
      <dgm:t>
        <a:bodyPr/>
        <a:lstStyle/>
        <a:p>
          <a:endParaRPr lang="en-US"/>
        </a:p>
      </dgm:t>
    </dgm:pt>
    <dgm:pt modelId="{17B2685B-C6D9-4505-84AF-2D0CAB968F38}" type="sibTrans" cxnId="{A71A0947-A6D2-4062-ABCF-23C11AA84E4A}">
      <dgm:prSet/>
      <dgm:spPr/>
      <dgm:t>
        <a:bodyPr/>
        <a:lstStyle/>
        <a:p>
          <a:endParaRPr lang="en-US"/>
        </a:p>
      </dgm:t>
    </dgm:pt>
    <dgm:pt modelId="{B5720A87-D5F0-4BC7-A4D9-8A0FFB232604}" type="pres">
      <dgm:prSet presAssocID="{FC4354E4-714B-4B32-89AF-5B8CA04EF373}" presName="rootnode" presStyleCnt="0">
        <dgm:presLayoutVars>
          <dgm:chMax/>
          <dgm:chPref/>
          <dgm:dir/>
          <dgm:animLvl val="lvl"/>
        </dgm:presLayoutVars>
      </dgm:prSet>
      <dgm:spPr/>
    </dgm:pt>
    <dgm:pt modelId="{971AB01E-C511-407E-8FC5-4D04D99D3258}" type="pres">
      <dgm:prSet presAssocID="{1A82C7EB-A49A-4C8F-98BA-7E16B2F05840}" presName="composite" presStyleCnt="0"/>
      <dgm:spPr/>
    </dgm:pt>
    <dgm:pt modelId="{8BD4299F-5C1F-47C1-BFCA-D1F1D686ABA9}" type="pres">
      <dgm:prSet presAssocID="{1A82C7EB-A49A-4C8F-98BA-7E16B2F05840}" presName="bentUpArrow1" presStyleLbl="alignImgPlace1" presStyleIdx="0" presStyleCnt="2"/>
      <dgm:spPr/>
    </dgm:pt>
    <dgm:pt modelId="{2A21F49A-6548-4687-99B2-DFABFA7ECAC7}" type="pres">
      <dgm:prSet presAssocID="{1A82C7EB-A49A-4C8F-98BA-7E16B2F0584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60ED1983-6984-43D9-91A0-BED22E509FC1}" type="pres">
      <dgm:prSet presAssocID="{1A82C7EB-A49A-4C8F-98BA-7E16B2F0584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BE39D5FF-A165-4F81-B6FA-5953EE0E1083}" type="pres">
      <dgm:prSet presAssocID="{E95A6780-D798-472D-BCA8-722FBECF52E1}" presName="sibTrans" presStyleCnt="0"/>
      <dgm:spPr/>
    </dgm:pt>
    <dgm:pt modelId="{09034610-1DD8-4ACC-85B6-F41F70C192A3}" type="pres">
      <dgm:prSet presAssocID="{785AE8CA-A327-47D0-81C1-9BDC14A970A0}" presName="composite" presStyleCnt="0"/>
      <dgm:spPr/>
    </dgm:pt>
    <dgm:pt modelId="{BB8E0CC9-FBF5-4027-800E-F63688D944DC}" type="pres">
      <dgm:prSet presAssocID="{785AE8CA-A327-47D0-81C1-9BDC14A970A0}" presName="bentUpArrow1" presStyleLbl="alignImgPlace1" presStyleIdx="1" presStyleCnt="2"/>
      <dgm:spPr/>
    </dgm:pt>
    <dgm:pt modelId="{86237C65-15B8-44A2-B24F-DBA434B625B8}" type="pres">
      <dgm:prSet presAssocID="{785AE8CA-A327-47D0-81C1-9BDC14A970A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0C3365DF-6D1C-4014-A68D-3AC83C1761AC}" type="pres">
      <dgm:prSet presAssocID="{785AE8CA-A327-47D0-81C1-9BDC14A970A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324A856-C50C-4C64-8F09-9C76D4E871D3}" type="pres">
      <dgm:prSet presAssocID="{0AFDAB6B-4983-4007-9FFF-44D35677BAA9}" presName="sibTrans" presStyleCnt="0"/>
      <dgm:spPr/>
    </dgm:pt>
    <dgm:pt modelId="{3AC089E0-B60A-4385-B518-1700647D2CD6}" type="pres">
      <dgm:prSet presAssocID="{57418207-3416-4643-A84D-D0083B12F690}" presName="composite" presStyleCnt="0"/>
      <dgm:spPr/>
    </dgm:pt>
    <dgm:pt modelId="{FEB6E687-B614-4C8A-A4A0-B5843117E136}" type="pres">
      <dgm:prSet presAssocID="{57418207-3416-4643-A84D-D0083B12F69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25ACB5B-C47E-4D00-B645-8F05A290744F}" type="presOf" srcId="{FC4354E4-714B-4B32-89AF-5B8CA04EF373}" destId="{B5720A87-D5F0-4BC7-A4D9-8A0FFB232604}" srcOrd="0" destOrd="0" presId="urn:microsoft.com/office/officeart/2005/8/layout/StepDownProcess"/>
    <dgm:cxn modelId="{B72AFA5C-83EB-46F6-AE0D-F378C4927BAC}" type="presOf" srcId="{785AE8CA-A327-47D0-81C1-9BDC14A970A0}" destId="{86237C65-15B8-44A2-B24F-DBA434B625B8}" srcOrd="0" destOrd="0" presId="urn:microsoft.com/office/officeart/2005/8/layout/StepDownProcess"/>
    <dgm:cxn modelId="{A71A0947-A6D2-4062-ABCF-23C11AA84E4A}" srcId="{FC4354E4-714B-4B32-89AF-5B8CA04EF373}" destId="{57418207-3416-4643-A84D-D0083B12F690}" srcOrd="2" destOrd="0" parTransId="{E82AB8B7-A680-4937-9F29-D7E2A994CFEB}" sibTransId="{17B2685B-C6D9-4505-84AF-2D0CAB968F38}"/>
    <dgm:cxn modelId="{80902FBF-36A1-4044-A94F-8512200E47BA}" type="presOf" srcId="{1A82C7EB-A49A-4C8F-98BA-7E16B2F05840}" destId="{2A21F49A-6548-4687-99B2-DFABFA7ECAC7}" srcOrd="0" destOrd="0" presId="urn:microsoft.com/office/officeart/2005/8/layout/StepDownProcess"/>
    <dgm:cxn modelId="{20C3EDCC-BF25-4831-9C6B-E88A0CC133AF}" srcId="{FC4354E4-714B-4B32-89AF-5B8CA04EF373}" destId="{785AE8CA-A327-47D0-81C1-9BDC14A970A0}" srcOrd="1" destOrd="0" parTransId="{1A5E6327-E66A-4FD8-BF49-E23166664797}" sibTransId="{0AFDAB6B-4983-4007-9FFF-44D35677BAA9}"/>
    <dgm:cxn modelId="{1B2270DA-0945-417F-BC10-1A3480AC941C}" srcId="{FC4354E4-714B-4B32-89AF-5B8CA04EF373}" destId="{1A82C7EB-A49A-4C8F-98BA-7E16B2F05840}" srcOrd="0" destOrd="0" parTransId="{4B19A347-DB9E-4412-8525-FB9481F92AC2}" sibTransId="{E95A6780-D798-472D-BCA8-722FBECF52E1}"/>
    <dgm:cxn modelId="{C215C5E7-8AD4-408E-8FB2-CB199F0288D4}" type="presOf" srcId="{57418207-3416-4643-A84D-D0083B12F690}" destId="{FEB6E687-B614-4C8A-A4A0-B5843117E136}" srcOrd="0" destOrd="0" presId="urn:microsoft.com/office/officeart/2005/8/layout/StepDownProcess"/>
    <dgm:cxn modelId="{2689FD2A-5054-4B19-B24C-C804D827C618}" type="presParOf" srcId="{B5720A87-D5F0-4BC7-A4D9-8A0FFB232604}" destId="{971AB01E-C511-407E-8FC5-4D04D99D3258}" srcOrd="0" destOrd="0" presId="urn:microsoft.com/office/officeart/2005/8/layout/StepDownProcess"/>
    <dgm:cxn modelId="{4F1C926A-6AE3-4B8B-B71C-6A9567934CFA}" type="presParOf" srcId="{971AB01E-C511-407E-8FC5-4D04D99D3258}" destId="{8BD4299F-5C1F-47C1-BFCA-D1F1D686ABA9}" srcOrd="0" destOrd="0" presId="urn:microsoft.com/office/officeart/2005/8/layout/StepDownProcess"/>
    <dgm:cxn modelId="{15C867C9-0A6C-4EFA-90AB-E31B37D08976}" type="presParOf" srcId="{971AB01E-C511-407E-8FC5-4D04D99D3258}" destId="{2A21F49A-6548-4687-99B2-DFABFA7ECAC7}" srcOrd="1" destOrd="0" presId="urn:microsoft.com/office/officeart/2005/8/layout/StepDownProcess"/>
    <dgm:cxn modelId="{B70EA197-1610-473C-8766-EDEFE9F370BF}" type="presParOf" srcId="{971AB01E-C511-407E-8FC5-4D04D99D3258}" destId="{60ED1983-6984-43D9-91A0-BED22E509FC1}" srcOrd="2" destOrd="0" presId="urn:microsoft.com/office/officeart/2005/8/layout/StepDownProcess"/>
    <dgm:cxn modelId="{52FD5F39-F1AB-482E-9E58-7EE7E1E0A8A9}" type="presParOf" srcId="{B5720A87-D5F0-4BC7-A4D9-8A0FFB232604}" destId="{BE39D5FF-A165-4F81-B6FA-5953EE0E1083}" srcOrd="1" destOrd="0" presId="urn:microsoft.com/office/officeart/2005/8/layout/StepDownProcess"/>
    <dgm:cxn modelId="{13E9B9E7-D422-449C-A31C-FFC15E314863}" type="presParOf" srcId="{B5720A87-D5F0-4BC7-A4D9-8A0FFB232604}" destId="{09034610-1DD8-4ACC-85B6-F41F70C192A3}" srcOrd="2" destOrd="0" presId="urn:microsoft.com/office/officeart/2005/8/layout/StepDownProcess"/>
    <dgm:cxn modelId="{03FF6D6F-4C93-4DB0-928A-83223D3F2660}" type="presParOf" srcId="{09034610-1DD8-4ACC-85B6-F41F70C192A3}" destId="{BB8E0CC9-FBF5-4027-800E-F63688D944DC}" srcOrd="0" destOrd="0" presId="urn:microsoft.com/office/officeart/2005/8/layout/StepDownProcess"/>
    <dgm:cxn modelId="{F1710C9E-D373-40B3-BDBE-D1C55C9ED6EA}" type="presParOf" srcId="{09034610-1DD8-4ACC-85B6-F41F70C192A3}" destId="{86237C65-15B8-44A2-B24F-DBA434B625B8}" srcOrd="1" destOrd="0" presId="urn:microsoft.com/office/officeart/2005/8/layout/StepDownProcess"/>
    <dgm:cxn modelId="{352AE08B-7004-4348-9E27-8ADC3543704D}" type="presParOf" srcId="{09034610-1DD8-4ACC-85B6-F41F70C192A3}" destId="{0C3365DF-6D1C-4014-A68D-3AC83C1761AC}" srcOrd="2" destOrd="0" presId="urn:microsoft.com/office/officeart/2005/8/layout/StepDownProcess"/>
    <dgm:cxn modelId="{122B82B5-DCF4-4F92-BA4F-B597E7A6C720}" type="presParOf" srcId="{B5720A87-D5F0-4BC7-A4D9-8A0FFB232604}" destId="{4324A856-C50C-4C64-8F09-9C76D4E871D3}" srcOrd="3" destOrd="0" presId="urn:microsoft.com/office/officeart/2005/8/layout/StepDownProcess"/>
    <dgm:cxn modelId="{D472B0DC-C6A0-411B-BB52-4EA072C32141}" type="presParOf" srcId="{B5720A87-D5F0-4BC7-A4D9-8A0FFB232604}" destId="{3AC089E0-B60A-4385-B518-1700647D2CD6}" srcOrd="4" destOrd="0" presId="urn:microsoft.com/office/officeart/2005/8/layout/StepDownProcess"/>
    <dgm:cxn modelId="{112181BC-7FD9-436E-9CC0-17ABDCBCD7E2}" type="presParOf" srcId="{3AC089E0-B60A-4385-B518-1700647D2CD6}" destId="{FEB6E687-B614-4C8A-A4A0-B5843117E136}" srcOrd="0" destOrd="0" presId="urn:microsoft.com/office/officeart/2005/8/layout/StepDownProcess"/>
  </dgm:cxnLst>
  <dgm:bg>
    <a:solidFill>
      <a:srgbClr val="0099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D140E8-967E-4937-B018-BE9B047EB69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5AE29C-8DBE-4CE3-91D2-6A2A05422AD5}">
      <dgm:prSet phldrT="[Text]"/>
      <dgm:spPr/>
      <dgm:t>
        <a:bodyPr/>
        <a:lstStyle/>
        <a:p>
          <a:r>
            <a:rPr lang="en-US" dirty="0"/>
            <a:t>That becomes 11 610 L in leaks per month</a:t>
          </a:r>
        </a:p>
      </dgm:t>
    </dgm:pt>
    <dgm:pt modelId="{13049228-7834-4F75-A15C-F664C74E99EC}" type="parTrans" cxnId="{34D7C0CE-AB82-4DB8-835B-C11643D4EAEE}">
      <dgm:prSet/>
      <dgm:spPr/>
      <dgm:t>
        <a:bodyPr/>
        <a:lstStyle/>
        <a:p>
          <a:endParaRPr lang="en-US"/>
        </a:p>
      </dgm:t>
    </dgm:pt>
    <dgm:pt modelId="{6E035964-D5EB-4BD0-8071-65DFD3E697B4}" type="sibTrans" cxnId="{34D7C0CE-AB82-4DB8-835B-C11643D4EAEE}">
      <dgm:prSet/>
      <dgm:spPr/>
      <dgm:t>
        <a:bodyPr/>
        <a:lstStyle/>
        <a:p>
          <a:endParaRPr lang="en-US"/>
        </a:p>
      </dgm:t>
    </dgm:pt>
    <dgm:pt modelId="{56FBA51E-C691-41AA-8739-F0E105C677B7}">
      <dgm:prSet phldrT="[Text]"/>
      <dgm:spPr/>
      <dgm:t>
        <a:bodyPr/>
        <a:lstStyle/>
        <a:p>
          <a:r>
            <a:rPr lang="en-US" dirty="0"/>
            <a:t>Leaks increase a household’s monthly water usage to about 26 m</a:t>
          </a:r>
          <a:r>
            <a:rPr lang="en-US" baseline="30000" dirty="0"/>
            <a:t>3</a:t>
          </a:r>
          <a:r>
            <a:rPr lang="en-US" dirty="0"/>
            <a:t> or 26 000 L of water</a:t>
          </a:r>
        </a:p>
      </dgm:t>
    </dgm:pt>
    <dgm:pt modelId="{B5EA8BE9-76DF-4B2C-BE89-219F85B09F22}" type="sibTrans" cxnId="{3E08F652-EED6-4580-B91A-6463DE8992FF}">
      <dgm:prSet/>
      <dgm:spPr/>
      <dgm:t>
        <a:bodyPr/>
        <a:lstStyle/>
        <a:p>
          <a:endParaRPr lang="en-US"/>
        </a:p>
      </dgm:t>
    </dgm:pt>
    <dgm:pt modelId="{09031860-A24B-42C8-9DCE-088ED7D4D2C9}" type="parTrans" cxnId="{3E08F652-EED6-4580-B91A-6463DE8992FF}">
      <dgm:prSet/>
      <dgm:spPr/>
      <dgm:t>
        <a:bodyPr/>
        <a:lstStyle/>
        <a:p>
          <a:endParaRPr lang="en-US"/>
        </a:p>
      </dgm:t>
    </dgm:pt>
    <dgm:pt modelId="{CEF34D41-FBD8-448A-B137-CF5B46FCBA82}">
      <dgm:prSet phldrT="[Text]"/>
      <dgm:spPr/>
      <dgm:t>
        <a:bodyPr/>
        <a:lstStyle/>
        <a:p>
          <a:r>
            <a:rPr lang="en-US" dirty="0"/>
            <a:t>An average, single-family household uses 14 000 L of water per month	 </a:t>
          </a:r>
        </a:p>
      </dgm:t>
    </dgm:pt>
    <dgm:pt modelId="{075F31BB-4C50-463A-94B0-7BCFCB97D3C0}" type="sibTrans" cxnId="{23BC8790-AD87-40EC-BDF1-544C69E63557}">
      <dgm:prSet/>
      <dgm:spPr/>
      <dgm:t>
        <a:bodyPr/>
        <a:lstStyle/>
        <a:p>
          <a:endParaRPr lang="en-US"/>
        </a:p>
      </dgm:t>
    </dgm:pt>
    <dgm:pt modelId="{421B775F-9362-4C1E-85F8-DFE09CE669C9}" type="parTrans" cxnId="{23BC8790-AD87-40EC-BDF1-544C69E63557}">
      <dgm:prSet/>
      <dgm:spPr/>
      <dgm:t>
        <a:bodyPr/>
        <a:lstStyle/>
        <a:p>
          <a:endParaRPr lang="en-US"/>
        </a:p>
      </dgm:t>
    </dgm:pt>
    <dgm:pt modelId="{6DA85F1B-D666-431B-AF8B-9FE313F74960}" type="pres">
      <dgm:prSet presAssocID="{DFD140E8-967E-4937-B018-BE9B047EB691}" presName="outerComposite" presStyleCnt="0">
        <dgm:presLayoutVars>
          <dgm:chMax val="5"/>
          <dgm:dir/>
          <dgm:resizeHandles val="exact"/>
        </dgm:presLayoutVars>
      </dgm:prSet>
      <dgm:spPr/>
    </dgm:pt>
    <dgm:pt modelId="{9A2AD3C6-7C23-4E7A-AF59-FE4A07A01CFB}" type="pres">
      <dgm:prSet presAssocID="{DFD140E8-967E-4937-B018-BE9B047EB691}" presName="dummyMaxCanvas" presStyleCnt="0">
        <dgm:presLayoutVars/>
      </dgm:prSet>
      <dgm:spPr/>
    </dgm:pt>
    <dgm:pt modelId="{15D25109-E7B2-4B39-B74D-A5144374F9B3}" type="pres">
      <dgm:prSet presAssocID="{DFD140E8-967E-4937-B018-BE9B047EB691}" presName="ThreeNodes_1" presStyleLbl="node1" presStyleIdx="0" presStyleCnt="3" custScaleX="117647">
        <dgm:presLayoutVars>
          <dgm:bulletEnabled val="1"/>
        </dgm:presLayoutVars>
      </dgm:prSet>
      <dgm:spPr/>
    </dgm:pt>
    <dgm:pt modelId="{5F3757BB-C805-482C-9C14-9D599D460BAE}" type="pres">
      <dgm:prSet presAssocID="{DFD140E8-967E-4937-B018-BE9B047EB691}" presName="ThreeNodes_2" presStyleLbl="node1" presStyleIdx="1" presStyleCnt="3" custScaleX="114951">
        <dgm:presLayoutVars>
          <dgm:bulletEnabled val="1"/>
        </dgm:presLayoutVars>
      </dgm:prSet>
      <dgm:spPr/>
    </dgm:pt>
    <dgm:pt modelId="{8032E637-FFA4-4335-B2D5-112FF3CD1AF9}" type="pres">
      <dgm:prSet presAssocID="{DFD140E8-967E-4937-B018-BE9B047EB691}" presName="ThreeNodes_3" presStyleLbl="node1" presStyleIdx="2" presStyleCnt="3" custScaleX="117344" custScaleY="98825" custLinFactNeighborY="441">
        <dgm:presLayoutVars>
          <dgm:bulletEnabled val="1"/>
        </dgm:presLayoutVars>
      </dgm:prSet>
      <dgm:spPr/>
    </dgm:pt>
    <dgm:pt modelId="{3ECF2D74-BC25-472B-A28D-723FD9FF2A08}" type="pres">
      <dgm:prSet presAssocID="{DFD140E8-967E-4937-B018-BE9B047EB691}" presName="ThreeConn_1-2" presStyleLbl="fgAccFollowNode1" presStyleIdx="0" presStyleCnt="2">
        <dgm:presLayoutVars>
          <dgm:bulletEnabled val="1"/>
        </dgm:presLayoutVars>
      </dgm:prSet>
      <dgm:spPr/>
    </dgm:pt>
    <dgm:pt modelId="{14834C8D-810F-4C3A-A4A6-9764208DEA30}" type="pres">
      <dgm:prSet presAssocID="{DFD140E8-967E-4937-B018-BE9B047EB691}" presName="ThreeConn_2-3" presStyleLbl="fgAccFollowNode1" presStyleIdx="1" presStyleCnt="2">
        <dgm:presLayoutVars>
          <dgm:bulletEnabled val="1"/>
        </dgm:presLayoutVars>
      </dgm:prSet>
      <dgm:spPr/>
    </dgm:pt>
    <dgm:pt modelId="{D7AE2B1B-1277-47F8-9230-5002FBD5BC56}" type="pres">
      <dgm:prSet presAssocID="{DFD140E8-967E-4937-B018-BE9B047EB691}" presName="ThreeNodes_1_text" presStyleLbl="node1" presStyleIdx="2" presStyleCnt="3">
        <dgm:presLayoutVars>
          <dgm:bulletEnabled val="1"/>
        </dgm:presLayoutVars>
      </dgm:prSet>
      <dgm:spPr/>
    </dgm:pt>
    <dgm:pt modelId="{583FF4CA-C812-4500-937B-A49FD04C4776}" type="pres">
      <dgm:prSet presAssocID="{DFD140E8-967E-4937-B018-BE9B047EB691}" presName="ThreeNodes_2_text" presStyleLbl="node1" presStyleIdx="2" presStyleCnt="3">
        <dgm:presLayoutVars>
          <dgm:bulletEnabled val="1"/>
        </dgm:presLayoutVars>
      </dgm:prSet>
      <dgm:spPr/>
    </dgm:pt>
    <dgm:pt modelId="{8B78E691-2237-4AB5-BDA5-7CB248FD1FC3}" type="pres">
      <dgm:prSet presAssocID="{DFD140E8-967E-4937-B018-BE9B047EB69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88C682D-934A-4583-89E3-BEF5BC1731B3}" type="presOf" srcId="{CEF34D41-FBD8-448A-B137-CF5B46FCBA82}" destId="{583FF4CA-C812-4500-937B-A49FD04C4776}" srcOrd="1" destOrd="0" presId="urn:microsoft.com/office/officeart/2005/8/layout/vProcess5"/>
    <dgm:cxn modelId="{AAB9503B-46B2-461F-8DC4-4585EA1B88FB}" type="presOf" srcId="{075F31BB-4C50-463A-94B0-7BCFCB97D3C0}" destId="{14834C8D-810F-4C3A-A4A6-9764208DEA30}" srcOrd="0" destOrd="0" presId="urn:microsoft.com/office/officeart/2005/8/layout/vProcess5"/>
    <dgm:cxn modelId="{3E08F652-EED6-4580-B91A-6463DE8992FF}" srcId="{DFD140E8-967E-4937-B018-BE9B047EB691}" destId="{56FBA51E-C691-41AA-8739-F0E105C677B7}" srcOrd="2" destOrd="0" parTransId="{09031860-A24B-42C8-9DCE-088ED7D4D2C9}" sibTransId="{B5EA8BE9-76DF-4B2C-BE89-219F85B09F22}"/>
    <dgm:cxn modelId="{43739E73-D637-4BD8-8608-739DD8B60ABD}" type="presOf" srcId="{B75AE29C-8DBE-4CE3-91D2-6A2A05422AD5}" destId="{15D25109-E7B2-4B39-B74D-A5144374F9B3}" srcOrd="0" destOrd="0" presId="urn:microsoft.com/office/officeart/2005/8/layout/vProcess5"/>
    <dgm:cxn modelId="{3C651474-2FD4-4C6C-AD94-E7569DEAED49}" type="presOf" srcId="{56FBA51E-C691-41AA-8739-F0E105C677B7}" destId="{8032E637-FFA4-4335-B2D5-112FF3CD1AF9}" srcOrd="0" destOrd="0" presId="urn:microsoft.com/office/officeart/2005/8/layout/vProcess5"/>
    <dgm:cxn modelId="{CF47058A-4D90-40B5-8773-48DB70B548C4}" type="presOf" srcId="{CEF34D41-FBD8-448A-B137-CF5B46FCBA82}" destId="{5F3757BB-C805-482C-9C14-9D599D460BAE}" srcOrd="0" destOrd="0" presId="urn:microsoft.com/office/officeart/2005/8/layout/vProcess5"/>
    <dgm:cxn modelId="{F8DE3D8A-AFDF-4E18-8ACF-A03954C92C11}" type="presOf" srcId="{56FBA51E-C691-41AA-8739-F0E105C677B7}" destId="{8B78E691-2237-4AB5-BDA5-7CB248FD1FC3}" srcOrd="1" destOrd="0" presId="urn:microsoft.com/office/officeart/2005/8/layout/vProcess5"/>
    <dgm:cxn modelId="{C440098D-C62F-4B18-8438-DF3EC3880B4F}" type="presOf" srcId="{6E035964-D5EB-4BD0-8071-65DFD3E697B4}" destId="{3ECF2D74-BC25-472B-A28D-723FD9FF2A08}" srcOrd="0" destOrd="0" presId="urn:microsoft.com/office/officeart/2005/8/layout/vProcess5"/>
    <dgm:cxn modelId="{D580F78F-80E0-47CB-9BB1-F4BF14A63A37}" type="presOf" srcId="{B75AE29C-8DBE-4CE3-91D2-6A2A05422AD5}" destId="{D7AE2B1B-1277-47F8-9230-5002FBD5BC56}" srcOrd="1" destOrd="0" presId="urn:microsoft.com/office/officeart/2005/8/layout/vProcess5"/>
    <dgm:cxn modelId="{23BC8790-AD87-40EC-BDF1-544C69E63557}" srcId="{DFD140E8-967E-4937-B018-BE9B047EB691}" destId="{CEF34D41-FBD8-448A-B137-CF5B46FCBA82}" srcOrd="1" destOrd="0" parTransId="{421B775F-9362-4C1E-85F8-DFE09CE669C9}" sibTransId="{075F31BB-4C50-463A-94B0-7BCFCB97D3C0}"/>
    <dgm:cxn modelId="{CA48ED93-B164-4008-9ED7-51E8B20C52A0}" type="presOf" srcId="{DFD140E8-967E-4937-B018-BE9B047EB691}" destId="{6DA85F1B-D666-431B-AF8B-9FE313F74960}" srcOrd="0" destOrd="0" presId="urn:microsoft.com/office/officeart/2005/8/layout/vProcess5"/>
    <dgm:cxn modelId="{34D7C0CE-AB82-4DB8-835B-C11643D4EAEE}" srcId="{DFD140E8-967E-4937-B018-BE9B047EB691}" destId="{B75AE29C-8DBE-4CE3-91D2-6A2A05422AD5}" srcOrd="0" destOrd="0" parTransId="{13049228-7834-4F75-A15C-F664C74E99EC}" sibTransId="{6E035964-D5EB-4BD0-8071-65DFD3E697B4}"/>
    <dgm:cxn modelId="{DB63E19D-B273-489E-8A8B-7328A1FC355B}" type="presParOf" srcId="{6DA85F1B-D666-431B-AF8B-9FE313F74960}" destId="{9A2AD3C6-7C23-4E7A-AF59-FE4A07A01CFB}" srcOrd="0" destOrd="0" presId="urn:microsoft.com/office/officeart/2005/8/layout/vProcess5"/>
    <dgm:cxn modelId="{53DD6043-5C8B-4FF4-B6D0-26CD97EF39B7}" type="presParOf" srcId="{6DA85F1B-D666-431B-AF8B-9FE313F74960}" destId="{15D25109-E7B2-4B39-B74D-A5144374F9B3}" srcOrd="1" destOrd="0" presId="urn:microsoft.com/office/officeart/2005/8/layout/vProcess5"/>
    <dgm:cxn modelId="{57313AD7-C6AB-4594-ADEF-71F1AA5246D5}" type="presParOf" srcId="{6DA85F1B-D666-431B-AF8B-9FE313F74960}" destId="{5F3757BB-C805-482C-9C14-9D599D460BAE}" srcOrd="2" destOrd="0" presId="urn:microsoft.com/office/officeart/2005/8/layout/vProcess5"/>
    <dgm:cxn modelId="{8EB50903-4B2B-4A92-89DF-5A85A89DDF3C}" type="presParOf" srcId="{6DA85F1B-D666-431B-AF8B-9FE313F74960}" destId="{8032E637-FFA4-4335-B2D5-112FF3CD1AF9}" srcOrd="3" destOrd="0" presId="urn:microsoft.com/office/officeart/2005/8/layout/vProcess5"/>
    <dgm:cxn modelId="{B090E359-2E65-4606-8DD3-2A387926FFD4}" type="presParOf" srcId="{6DA85F1B-D666-431B-AF8B-9FE313F74960}" destId="{3ECF2D74-BC25-472B-A28D-723FD9FF2A08}" srcOrd="4" destOrd="0" presId="urn:microsoft.com/office/officeart/2005/8/layout/vProcess5"/>
    <dgm:cxn modelId="{62FDF343-6811-4959-B7F8-4233BA318B03}" type="presParOf" srcId="{6DA85F1B-D666-431B-AF8B-9FE313F74960}" destId="{14834C8D-810F-4C3A-A4A6-9764208DEA30}" srcOrd="5" destOrd="0" presId="urn:microsoft.com/office/officeart/2005/8/layout/vProcess5"/>
    <dgm:cxn modelId="{1818BB3B-A47E-43E6-81AE-210C0E72F036}" type="presParOf" srcId="{6DA85F1B-D666-431B-AF8B-9FE313F74960}" destId="{D7AE2B1B-1277-47F8-9230-5002FBD5BC56}" srcOrd="6" destOrd="0" presId="urn:microsoft.com/office/officeart/2005/8/layout/vProcess5"/>
    <dgm:cxn modelId="{A56A9402-2226-4EF3-A9AA-B769298AFC94}" type="presParOf" srcId="{6DA85F1B-D666-431B-AF8B-9FE313F74960}" destId="{583FF4CA-C812-4500-937B-A49FD04C4776}" srcOrd="7" destOrd="0" presId="urn:microsoft.com/office/officeart/2005/8/layout/vProcess5"/>
    <dgm:cxn modelId="{173E6348-3AEC-4102-B991-E745EE478B64}" type="presParOf" srcId="{6DA85F1B-D666-431B-AF8B-9FE313F74960}" destId="{8B78E691-2237-4AB5-BDA5-7CB248FD1FC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BE136-B535-48D1-AE54-05B1A9890F6C}">
      <dsp:nvSpPr>
        <dsp:cNvPr id="0" name=""/>
        <dsp:cNvSpPr/>
      </dsp:nvSpPr>
      <dsp:spPr>
        <a:xfrm>
          <a:off x="0" y="1192332"/>
          <a:ext cx="10888134" cy="4355253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682AE-14F5-40F2-B887-66DE1F602E6F}">
      <dsp:nvSpPr>
        <dsp:cNvPr id="0" name=""/>
        <dsp:cNvSpPr/>
      </dsp:nvSpPr>
      <dsp:spPr>
        <a:xfrm>
          <a:off x="1306576" y="1937342"/>
          <a:ext cx="3593084" cy="21340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 Extra Light" panose="020B0204020104020204" pitchFamily="34" charset="0"/>
            </a:rPr>
            <a:t>Have you noticed an increase in your water bill…</a:t>
          </a:r>
        </a:p>
      </dsp:txBody>
      <dsp:txXfrm>
        <a:off x="1306576" y="1937342"/>
        <a:ext cx="3593084" cy="2134074"/>
      </dsp:txXfrm>
    </dsp:sp>
    <dsp:sp modelId="{21B5CBA4-8077-41F8-926C-E032A02E1859}">
      <dsp:nvSpPr>
        <dsp:cNvPr id="0" name=""/>
        <dsp:cNvSpPr/>
      </dsp:nvSpPr>
      <dsp:spPr>
        <a:xfrm>
          <a:off x="5444067" y="2634182"/>
          <a:ext cx="4246372" cy="21340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 Extra Light" panose="020B0204020104020204" pitchFamily="34" charset="0"/>
            </a:rPr>
            <a:t>but you have not been using extra water to increase your consumption?</a:t>
          </a:r>
        </a:p>
      </dsp:txBody>
      <dsp:txXfrm>
        <a:off x="5444067" y="2634182"/>
        <a:ext cx="4246372" cy="2134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4299F-5C1F-47C1-BFCA-D1F1D686ABA9}">
      <dsp:nvSpPr>
        <dsp:cNvPr id="0" name=""/>
        <dsp:cNvSpPr/>
      </dsp:nvSpPr>
      <dsp:spPr>
        <a:xfrm rot="5400000">
          <a:off x="1291084" y="1844319"/>
          <a:ext cx="1631141" cy="1856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1F49A-6548-4687-99B2-DFABFA7ECAC7}">
      <dsp:nvSpPr>
        <dsp:cNvPr id="0" name=""/>
        <dsp:cNvSpPr/>
      </dsp:nvSpPr>
      <dsp:spPr>
        <a:xfrm>
          <a:off x="858931" y="36166"/>
          <a:ext cx="2745881" cy="19220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badi Extra Light" panose="020B0204020104020204" pitchFamily="34" charset="0"/>
            </a:rPr>
            <a:t>An average leak of a steady streak</a:t>
          </a:r>
        </a:p>
      </dsp:txBody>
      <dsp:txXfrm>
        <a:off x="952774" y="130009"/>
        <a:ext cx="2558195" cy="1734342"/>
      </dsp:txXfrm>
    </dsp:sp>
    <dsp:sp modelId="{60ED1983-6984-43D9-91A0-BED22E509FC1}">
      <dsp:nvSpPr>
        <dsp:cNvPr id="0" name=""/>
        <dsp:cNvSpPr/>
      </dsp:nvSpPr>
      <dsp:spPr>
        <a:xfrm>
          <a:off x="3604813" y="219475"/>
          <a:ext cx="1997092" cy="155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E0CC9-FBF5-4027-800E-F63688D944DC}">
      <dsp:nvSpPr>
        <dsp:cNvPr id="0" name=""/>
        <dsp:cNvSpPr/>
      </dsp:nvSpPr>
      <dsp:spPr>
        <a:xfrm rot="5400000">
          <a:off x="3567712" y="4003391"/>
          <a:ext cx="1631141" cy="1856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37C65-15B8-44A2-B24F-DBA434B625B8}">
      <dsp:nvSpPr>
        <dsp:cNvPr id="0" name=""/>
        <dsp:cNvSpPr/>
      </dsp:nvSpPr>
      <dsp:spPr>
        <a:xfrm>
          <a:off x="3135559" y="2195238"/>
          <a:ext cx="2745881" cy="19220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badi Extra Light" panose="020B0204020104020204" pitchFamily="34" charset="0"/>
            </a:rPr>
            <a:t>is about 1/16” in diameter</a:t>
          </a:r>
        </a:p>
      </dsp:txBody>
      <dsp:txXfrm>
        <a:off x="3229402" y="2289081"/>
        <a:ext cx="2558195" cy="1734342"/>
      </dsp:txXfrm>
    </dsp:sp>
    <dsp:sp modelId="{0C3365DF-6D1C-4014-A68D-3AC83C1761AC}">
      <dsp:nvSpPr>
        <dsp:cNvPr id="0" name=""/>
        <dsp:cNvSpPr/>
      </dsp:nvSpPr>
      <dsp:spPr>
        <a:xfrm>
          <a:off x="5881440" y="2378547"/>
          <a:ext cx="1997092" cy="155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6E687-B614-4C8A-A4A0-B5843117E136}">
      <dsp:nvSpPr>
        <dsp:cNvPr id="0" name=""/>
        <dsp:cNvSpPr/>
      </dsp:nvSpPr>
      <dsp:spPr>
        <a:xfrm>
          <a:off x="5412186" y="4354310"/>
          <a:ext cx="2745881" cy="19220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badi Extra Light" panose="020B0204020104020204" pitchFamily="34" charset="0"/>
            </a:rPr>
            <a:t>which can add up to 387 L/day</a:t>
          </a:r>
        </a:p>
      </dsp:txBody>
      <dsp:txXfrm>
        <a:off x="5506029" y="4448153"/>
        <a:ext cx="2558195" cy="1734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4299F-5C1F-47C1-BFCA-D1F1D686ABA9}">
      <dsp:nvSpPr>
        <dsp:cNvPr id="0" name=""/>
        <dsp:cNvSpPr/>
      </dsp:nvSpPr>
      <dsp:spPr>
        <a:xfrm rot="5400000">
          <a:off x="1291084" y="1844319"/>
          <a:ext cx="1631141" cy="1856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1F49A-6548-4687-99B2-DFABFA7ECAC7}">
      <dsp:nvSpPr>
        <dsp:cNvPr id="0" name=""/>
        <dsp:cNvSpPr/>
      </dsp:nvSpPr>
      <dsp:spPr>
        <a:xfrm>
          <a:off x="858931" y="36166"/>
          <a:ext cx="2745881" cy="19220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badi Extra Light" panose="020B0204020104020204" pitchFamily="34" charset="0"/>
            </a:rPr>
            <a:t>An average leak of a steady streak</a:t>
          </a:r>
        </a:p>
      </dsp:txBody>
      <dsp:txXfrm>
        <a:off x="952774" y="130009"/>
        <a:ext cx="2558195" cy="1734342"/>
      </dsp:txXfrm>
    </dsp:sp>
    <dsp:sp modelId="{60ED1983-6984-43D9-91A0-BED22E509FC1}">
      <dsp:nvSpPr>
        <dsp:cNvPr id="0" name=""/>
        <dsp:cNvSpPr/>
      </dsp:nvSpPr>
      <dsp:spPr>
        <a:xfrm>
          <a:off x="3604813" y="219475"/>
          <a:ext cx="1997092" cy="155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E0CC9-FBF5-4027-800E-F63688D944DC}">
      <dsp:nvSpPr>
        <dsp:cNvPr id="0" name=""/>
        <dsp:cNvSpPr/>
      </dsp:nvSpPr>
      <dsp:spPr>
        <a:xfrm rot="5400000">
          <a:off x="3567712" y="4003391"/>
          <a:ext cx="1631141" cy="1856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37C65-15B8-44A2-B24F-DBA434B625B8}">
      <dsp:nvSpPr>
        <dsp:cNvPr id="0" name=""/>
        <dsp:cNvSpPr/>
      </dsp:nvSpPr>
      <dsp:spPr>
        <a:xfrm>
          <a:off x="3135559" y="2195238"/>
          <a:ext cx="2745881" cy="19220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badi Extra Light" panose="020B0204020104020204" pitchFamily="34" charset="0"/>
            </a:rPr>
            <a:t>is about 1/16” in diameter</a:t>
          </a:r>
        </a:p>
      </dsp:txBody>
      <dsp:txXfrm>
        <a:off x="3229402" y="2289081"/>
        <a:ext cx="2558195" cy="1734342"/>
      </dsp:txXfrm>
    </dsp:sp>
    <dsp:sp modelId="{0C3365DF-6D1C-4014-A68D-3AC83C1761AC}">
      <dsp:nvSpPr>
        <dsp:cNvPr id="0" name=""/>
        <dsp:cNvSpPr/>
      </dsp:nvSpPr>
      <dsp:spPr>
        <a:xfrm>
          <a:off x="5881440" y="2378547"/>
          <a:ext cx="1997092" cy="155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6E687-B614-4C8A-A4A0-B5843117E136}">
      <dsp:nvSpPr>
        <dsp:cNvPr id="0" name=""/>
        <dsp:cNvSpPr/>
      </dsp:nvSpPr>
      <dsp:spPr>
        <a:xfrm>
          <a:off x="5412186" y="4354310"/>
          <a:ext cx="2745881" cy="19220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badi Extra Light" panose="020B0204020104020204" pitchFamily="34" charset="0"/>
            </a:rPr>
            <a:t>which can add up to 387 L/day</a:t>
          </a:r>
        </a:p>
      </dsp:txBody>
      <dsp:txXfrm>
        <a:off x="5506029" y="4448153"/>
        <a:ext cx="2558195" cy="1734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25109-E7B2-4B39-B74D-A5144374F9B3}">
      <dsp:nvSpPr>
        <dsp:cNvPr id="0" name=""/>
        <dsp:cNvSpPr/>
      </dsp:nvSpPr>
      <dsp:spPr>
        <a:xfrm>
          <a:off x="-568480" y="0"/>
          <a:ext cx="7645396" cy="1661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That becomes 11 610 L in leaks per month</a:t>
          </a:r>
        </a:p>
      </dsp:txBody>
      <dsp:txXfrm>
        <a:off x="-519830" y="48650"/>
        <a:ext cx="5553888" cy="1563726"/>
      </dsp:txXfrm>
    </dsp:sp>
    <dsp:sp modelId="{5F3757BB-C805-482C-9C14-9D599D460BAE}">
      <dsp:nvSpPr>
        <dsp:cNvPr id="0" name=""/>
        <dsp:cNvSpPr/>
      </dsp:nvSpPr>
      <dsp:spPr>
        <a:xfrm>
          <a:off x="92525" y="1937864"/>
          <a:ext cx="7470194" cy="1661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 average, single-family household uses 14 000 L of water per month	 </a:t>
          </a:r>
        </a:p>
      </dsp:txBody>
      <dsp:txXfrm>
        <a:off x="141175" y="1986514"/>
        <a:ext cx="5472671" cy="1563726"/>
      </dsp:txXfrm>
    </dsp:sp>
    <dsp:sp modelId="{8032E637-FFA4-4335-B2D5-112FF3CD1AF9}">
      <dsp:nvSpPr>
        <dsp:cNvPr id="0" name=""/>
        <dsp:cNvSpPr/>
      </dsp:nvSpPr>
      <dsp:spPr>
        <a:xfrm>
          <a:off x="588174" y="3892812"/>
          <a:ext cx="7625705" cy="1641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Leaks increase a household’s monthly water usage to about 26 m</a:t>
          </a:r>
          <a:r>
            <a:rPr lang="en-US" sz="3100" kern="1200" baseline="30000" dirty="0"/>
            <a:t>3</a:t>
          </a:r>
          <a:r>
            <a:rPr lang="en-US" sz="3100" kern="1200" dirty="0"/>
            <a:t> or 26 000 L of water</a:t>
          </a:r>
        </a:p>
      </dsp:txBody>
      <dsp:txXfrm>
        <a:off x="636252" y="3940890"/>
        <a:ext cx="5589768" cy="1545353"/>
      </dsp:txXfrm>
    </dsp:sp>
    <dsp:sp modelId="{3ECF2D74-BC25-472B-A28D-723FD9FF2A08}">
      <dsp:nvSpPr>
        <dsp:cNvPr id="0" name=""/>
        <dsp:cNvSpPr/>
      </dsp:nvSpPr>
      <dsp:spPr>
        <a:xfrm>
          <a:off x="5423845" y="1259611"/>
          <a:ext cx="1079667" cy="10796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666770" y="1259611"/>
        <a:ext cx="593817" cy="812449"/>
      </dsp:txXfrm>
    </dsp:sp>
    <dsp:sp modelId="{14834C8D-810F-4C3A-A4A6-9764208DEA30}">
      <dsp:nvSpPr>
        <dsp:cNvPr id="0" name=""/>
        <dsp:cNvSpPr/>
      </dsp:nvSpPr>
      <dsp:spPr>
        <a:xfrm>
          <a:off x="5997250" y="3186402"/>
          <a:ext cx="1079667" cy="10796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240175" y="3186402"/>
        <a:ext cx="593817" cy="81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0273-83DD-437E-A0CE-F4D0F589F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7497A-E0FA-49E2-BE38-3B019C4DD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2689A-68EE-43A9-8266-3B8AF8FD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673F-6A9E-432F-9FCF-EDFD810F765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E66FB-FB29-4349-A990-28832E7D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20A3B-911D-4C6D-A5AC-DBC2575C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C6AA-9F2F-47FB-9F6E-7749CEBA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6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E626-051C-4EBB-BFE6-55582957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471DE-A4A3-42A3-9BF1-9A18EA1F7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38F2D-D08A-4B1D-AB1F-66F17936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673F-6A9E-432F-9FCF-EDFD810F765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81E03-0081-499B-A264-22F3FD53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93F2A-B78F-4767-A4D2-303AA41F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C6AA-9F2F-47FB-9F6E-7749CEBA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845AB3-13D6-42CF-AACB-44B7D343A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1BE8B-0976-4E78-ADA4-5C633D252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89E5D-0A4B-4258-A990-DD43BCBD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673F-6A9E-432F-9FCF-EDFD810F765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893A8-A1CA-4072-AF4F-EF812B1F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B08D-8E6A-4FE5-B227-773B2FE1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C6AA-9F2F-47FB-9F6E-7749CEBA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9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C36B-F1E2-446A-AF0A-EEC1DFDF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FA272-F571-4F2B-98CF-6BAD7EFB2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5FC63-5543-488A-9C98-1598DB6D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673F-6A9E-432F-9FCF-EDFD810F765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B649B-B0A5-40EB-8C3F-266FA6B8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3006-C72D-4407-AD1A-C6F16C40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C6AA-9F2F-47FB-9F6E-7749CEBA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A027-320C-420F-A515-44B3148A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49519-17FE-465F-910D-30EF898CA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DC9CC-6CEF-4A70-BF95-EA5DEADB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673F-6A9E-432F-9FCF-EDFD810F765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0D040-AE3B-40F8-9376-F1801F2C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7A02-E90C-49C7-9C9C-A98C3B84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C6AA-9F2F-47FB-9F6E-7749CEBA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4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E09C-675A-4D4B-8BD7-5A3341B7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D5DEF-50A5-4073-BF83-FD4008A9F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F5DBA-FD54-470C-B2B7-3F7D60F3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E30DD-3B42-4EF7-89DE-6D636759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673F-6A9E-432F-9FCF-EDFD810F765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4B61D-C224-40E6-855A-981AF131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8EC70-559D-4688-BA09-9C97A74F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C6AA-9F2F-47FB-9F6E-7749CEBA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5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6876-9394-478F-8B76-944DB11D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B8386-2108-48F8-9ED2-A05A0E249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23EB5-E9FC-442A-913A-3F8D75B7F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BC420-0E68-48B0-927D-253ECB50D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A3C62-C501-45EC-8273-9A213BED0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C8E3EB-E4B7-4BEB-87CE-9CC5C0F9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673F-6A9E-432F-9FCF-EDFD810F765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472ED-01F2-470A-A2E6-03313EDB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C4329-5545-40D0-A2D9-3FA23F75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C6AA-9F2F-47FB-9F6E-7749CEBA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32FF-72C8-4A6B-B499-14909199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632C2-08A3-4FA3-BF98-6B6F2434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673F-6A9E-432F-9FCF-EDFD810F765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1BF65-C603-4EEA-B573-747CE0BC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EC86A-2ADD-4091-B912-3230DF3B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C6AA-9F2F-47FB-9F6E-7749CEBA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1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89926-F9AA-45FE-9F6F-B732223E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673F-6A9E-432F-9FCF-EDFD810F765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7F59F-C148-423E-BF30-E47123D0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44ADE-E17D-4E6A-849C-4327D3C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C6AA-9F2F-47FB-9F6E-7749CEBA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8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E493-94CE-47BD-84D2-2A108AC0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D989C-4D40-48E4-81C2-E21626E5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B3C67-D4F1-469F-9392-A5F1B233A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EE970-AD87-4A22-8D2B-B9F148B0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673F-6A9E-432F-9FCF-EDFD810F765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B2D4A-35D0-4047-9038-78447818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8F386-066D-4834-A686-5F222EE5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C6AA-9F2F-47FB-9F6E-7749CEBA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8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DE88-8F00-4706-9C74-34A0E138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7DAC3-69FB-4FC6-B409-C566B7E39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C4092-6314-453C-8ABB-DE3973C6B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176D9-B796-477E-A845-25B13741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673F-6A9E-432F-9FCF-EDFD810F765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12D62-C34F-4EA6-AA98-5B426768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503B3-C3E6-47B2-B794-3B8825DF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C6AA-9F2F-47FB-9F6E-7749CEBA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A7CAB-93B6-445B-81B6-128A63D0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CE078-58F0-4ED0-B868-4AA443D5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4A6E8-D140-47AA-8320-D9F1CE366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673F-6A9E-432F-9FCF-EDFD810F765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0B2A5-8BC6-4EE9-9FD7-FA8289C95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D053B-C022-4029-A6C0-21C8FB634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C6AA-9F2F-47FB-9F6E-7749CEBA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6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sh-finance-financial-green-ideas-1296584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question-response-102016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ffee-cup-coffee-cup-2551955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weight-lifting-lifting-sport-311241/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oolbox-metallic-maintenance-306888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rench-tool-grey-mechanic-handyman-296632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tool-screwdriver-outlines-310291/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63325/knife-switch-of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diy.stackexchange.com/questions/10644/how-do-i-make-a-faucet-pour-instead-of-spray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5996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diy.stackexchange.com/questions/137943/sink-pressure-increases-after-turning-water-off-and-on-agai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diy.stackexchange.com/questions/137943/sink-pressure-increases-after-turning-water-off-and-on-agai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diy.stackexchange.com/questions/84272/faucet-grohe-arden-leak-how-do-i-remove-the-handle-get-to-the-o-ri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hyperlink" Target="https://pxhere.com/en/photo/63328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hyperlink" Target="https://www.thisoldhouse.com/kitchens/21097141/how-to-stop-kitchen-faucet-leak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hyperlink" Target="https://www.thisoldhouse.com/kitchens/21097141/how-to-stop-kitchen-faucet-leak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69893/water-by-scy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oney-dollars-raining-falling-down-283132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44343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question-response-102016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03D6-3F99-44C1-8973-C787171F8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3267" y="1411244"/>
            <a:ext cx="3945466" cy="3618970"/>
          </a:xfrm>
        </p:spPr>
        <p:txBody>
          <a:bodyPr>
            <a:norm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Leaky Faucet Storyboard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A459CC-0E16-4D49-8ADB-778268C3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84138"/>
            <a:ext cx="838200" cy="11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9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6"/>
    </mc:Choice>
    <mc:Fallback>
      <p:transition spd="slow" advTm="15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9165CA-375F-4669-AA6B-1111EC654D30}"/>
              </a:ext>
            </a:extLst>
          </p:cNvPr>
          <p:cNvSpPr txBox="1"/>
          <p:nvPr/>
        </p:nvSpPr>
        <p:spPr>
          <a:xfrm>
            <a:off x="605928" y="2459504"/>
            <a:ext cx="3095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badi Extra Light" panose="020B0204020104020204" pitchFamily="34" charset="0"/>
              </a:rPr>
              <a:t>One of these water jugs is about 19 </a:t>
            </a:r>
            <a:r>
              <a:rPr lang="en-US" sz="4000" dirty="0" err="1">
                <a:latin typeface="Abadi Extra Light" panose="020B0204020104020204" pitchFamily="34" charset="0"/>
              </a:rPr>
              <a:t>litres</a:t>
            </a:r>
            <a:r>
              <a:rPr lang="en-US" sz="4000" dirty="0">
                <a:latin typeface="Abadi Extra Light" panose="020B0204020104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771EF-D69E-4F15-A9CF-19661CBAC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4"/>
          <a:stretch/>
        </p:blipFill>
        <p:spPr>
          <a:xfrm>
            <a:off x="4123905" y="1430586"/>
            <a:ext cx="3944189" cy="3996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056B34-07AF-40DC-A366-D1ED97B55CDD}"/>
              </a:ext>
            </a:extLst>
          </p:cNvPr>
          <p:cNvSpPr txBox="1"/>
          <p:nvPr/>
        </p:nvSpPr>
        <p:spPr>
          <a:xfrm>
            <a:off x="99152" y="630164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Source: Shutterstock.com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152D76-6000-45AB-8883-6DA293CC868A}"/>
              </a:ext>
            </a:extLst>
          </p:cNvPr>
          <p:cNvCxnSpPr>
            <a:cxnSpLocks/>
          </p:cNvCxnSpPr>
          <p:nvPr/>
        </p:nvCxnSpPr>
        <p:spPr>
          <a:xfrm flipV="1">
            <a:off x="3770888" y="2532808"/>
            <a:ext cx="1796432" cy="15132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0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7"/>
    </mc:Choice>
    <mc:Fallback>
      <p:transition spd="slow" advTm="2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EA803-E6D9-40FD-888D-3FE8DB32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257" y="468793"/>
            <a:ext cx="1622004" cy="1622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C1A0FC-6D4B-46A9-8D7E-EF4AEF4AC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05" y="462022"/>
            <a:ext cx="1622004" cy="1622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773672-3AC4-4623-9A1A-66E154095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809" y="462022"/>
            <a:ext cx="1622004" cy="1622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94A0ED-CFB4-4884-BC50-81900E2BC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270" y="462022"/>
            <a:ext cx="1622004" cy="1622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11DD4-FC19-4335-BF64-B41BA5F5C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33" y="462022"/>
            <a:ext cx="1622004" cy="1622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81E4E-567D-4176-BB83-916ACD086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01" y="2083971"/>
            <a:ext cx="1622004" cy="1622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25D70E-3B02-44A4-8D31-1742102D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63" y="2084026"/>
            <a:ext cx="1622004" cy="1622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75AE9F-FB43-4DD9-BE03-61314B9CF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896" y="2084026"/>
            <a:ext cx="1622004" cy="1622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4589F5-5AB0-4DE3-B90A-1558B4E83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357" y="2084026"/>
            <a:ext cx="1622004" cy="1622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047101-E2FE-431D-800E-CA9CE0C02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361" y="2084026"/>
            <a:ext cx="1622004" cy="1622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EBFF3B-698B-432D-9E82-CECF9518F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90" y="3706030"/>
            <a:ext cx="1622004" cy="162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AED587-A067-4974-B014-D46177CC3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63" y="3699259"/>
            <a:ext cx="1622004" cy="1622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67D80E-4F45-4E8D-96DD-03BB177E8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896" y="3699259"/>
            <a:ext cx="1622004" cy="1622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653A8F-860E-40A7-BD46-65711E917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249" y="3706030"/>
            <a:ext cx="1622004" cy="16220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999584-06C1-42CE-95CF-5AB9E639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482" y="3706030"/>
            <a:ext cx="1622004" cy="16220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3C2EFE-5C79-4429-A578-86CCE8FD5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549" y="5279377"/>
            <a:ext cx="1622004" cy="16220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7CA4F3-7DF4-48BB-AC22-D58519D86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37" y="5271230"/>
            <a:ext cx="1622004" cy="16220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09DD2B-E44F-4FD5-BA34-C32816935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93" y="5286837"/>
            <a:ext cx="1622004" cy="1622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7765E7-9092-4C6E-A73D-27199EFC8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813" y="5269393"/>
            <a:ext cx="1622004" cy="16220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2790FF-714F-4FAF-877D-A49E91490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831" y="5279377"/>
            <a:ext cx="1622004" cy="16220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E53AE1-0D84-471C-BCC7-5060E607093A}"/>
              </a:ext>
            </a:extLst>
          </p:cNvPr>
          <p:cNvSpPr txBox="1"/>
          <p:nvPr/>
        </p:nvSpPr>
        <p:spPr>
          <a:xfrm>
            <a:off x="10317410" y="2207779"/>
            <a:ext cx="16220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badi Extra Light" panose="020B0204020104020204" pitchFamily="34" charset="0"/>
              </a:rPr>
              <a:t>20 </a:t>
            </a:r>
          </a:p>
          <a:p>
            <a:r>
              <a:rPr lang="en-US" sz="4000" dirty="0">
                <a:latin typeface="Abadi Extra Light" panose="020B0204020104020204" pitchFamily="34" charset="0"/>
              </a:rPr>
              <a:t>Water</a:t>
            </a:r>
          </a:p>
          <a:p>
            <a:r>
              <a:rPr lang="en-US" sz="4000" dirty="0">
                <a:latin typeface="Abadi Extra Light" panose="020B0204020104020204" pitchFamily="34" charset="0"/>
              </a:rPr>
              <a:t>Cooler </a:t>
            </a:r>
          </a:p>
          <a:p>
            <a:r>
              <a:rPr lang="en-US" sz="4000" dirty="0">
                <a:latin typeface="Abadi Extra Light" panose="020B0204020104020204" pitchFamily="34" charset="0"/>
              </a:rPr>
              <a:t>Jugs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A48FFC-DEE7-4227-9E15-4A6F4EEBBE57}"/>
              </a:ext>
            </a:extLst>
          </p:cNvPr>
          <p:cNvSpPr/>
          <p:nvPr/>
        </p:nvSpPr>
        <p:spPr>
          <a:xfrm>
            <a:off x="60564" y="2352158"/>
            <a:ext cx="16220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badi Extra Light" panose="020B0204020104020204" pitchFamily="34" charset="0"/>
              </a:rPr>
              <a:t>So 387 </a:t>
            </a:r>
            <a:r>
              <a:rPr lang="en-US" sz="4000" dirty="0" err="1">
                <a:latin typeface="Abadi Extra Light" panose="020B0204020104020204" pitchFamily="34" charset="0"/>
              </a:rPr>
              <a:t>litres</a:t>
            </a:r>
            <a:r>
              <a:rPr lang="en-US" sz="4000" dirty="0">
                <a:latin typeface="Abadi Extra Light" panose="020B0204020104020204" pitchFamily="34" charset="0"/>
              </a:rPr>
              <a:t> is</a:t>
            </a:r>
          </a:p>
          <a:p>
            <a:pPr algn="ctr"/>
            <a:r>
              <a:rPr lang="en-US" sz="4000" dirty="0">
                <a:latin typeface="Abadi Extra Light" panose="020B0204020104020204" pitchFamily="34" charset="0"/>
              </a:rPr>
              <a:t>about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44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5"/>
    </mc:Choice>
    <mc:Fallback>
      <p:transition spd="slow" advTm="6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72239A4-96E1-4FAC-8FB6-D2E5529AD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365688"/>
              </p:ext>
            </p:extLst>
          </p:nvPr>
        </p:nvGraphicFramePr>
        <p:xfrm>
          <a:off x="2176379" y="664664"/>
          <a:ext cx="7645400" cy="5536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81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29"/>
    </mc:Choice>
    <mc:Fallback>
      <p:transition spd="slow" advTm="9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7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28" decel="50000">
                                          <p:stCondLst>
                                            <p:cond delay="229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5109-E7B2-4B39-B74D-A5144374F9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F2D74-BC25-472B-A28D-723FD9FF2A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757BB-C805-482C-9C14-9D599D460B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4C8D-810F-4C3A-A4A6-9764208DEA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2E637-FFA4-4335-B2D5-112FF3CD1A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430A9A-02EB-4009-946D-F33DD026ECC0}"/>
              </a:ext>
            </a:extLst>
          </p:cNvPr>
          <p:cNvSpPr txBox="1"/>
          <p:nvPr/>
        </p:nvSpPr>
        <p:spPr>
          <a:xfrm>
            <a:off x="447012" y="1423132"/>
            <a:ext cx="36878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badi Extra Light" panose="020B0204020104020204" pitchFamily="34" charset="0"/>
              </a:rPr>
              <a:t>Using the City of London’s Water Bill Calculator, consumption of 26m</a:t>
            </a:r>
            <a:r>
              <a:rPr lang="en-US" sz="4000" baseline="30000" dirty="0">
                <a:latin typeface="Abadi Extra Light" panose="020B0204020104020204" pitchFamily="34" charset="0"/>
              </a:rPr>
              <a:t>3</a:t>
            </a:r>
            <a:r>
              <a:rPr lang="en-US" sz="4000" dirty="0">
                <a:latin typeface="Abadi Extra Light" panose="020B0204020104020204" pitchFamily="34" charset="0"/>
              </a:rPr>
              <a:t> results in a monthly bill of $145.65 </a:t>
            </a:r>
            <a:endParaRPr lang="en-US" sz="4000" baseline="30000" dirty="0">
              <a:latin typeface="Abadi Extra Light" panose="020B02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EC788-F4A5-4D79-989C-2D8B7C599A51}"/>
              </a:ext>
            </a:extLst>
          </p:cNvPr>
          <p:cNvSpPr txBox="1"/>
          <p:nvPr/>
        </p:nvSpPr>
        <p:spPr>
          <a:xfrm>
            <a:off x="9113764" y="1423132"/>
            <a:ext cx="2631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badi Extra Light" panose="020B0204020104020204" pitchFamily="34" charset="0"/>
              </a:rPr>
              <a:t>If the leak continued for a year, your annual water bill would be </a:t>
            </a:r>
            <a:r>
              <a:rPr lang="en-US" sz="4000" b="1" dirty="0">
                <a:latin typeface="Abadi Extra Light" panose="020B0204020104020204" pitchFamily="34" charset="0"/>
              </a:rPr>
              <a:t>$1747.80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EC7EECE-A141-40B4-B2F1-ADB2E96DA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4852" y="3219951"/>
            <a:ext cx="4371474" cy="3087354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E43E5D3-A93B-4F3D-BE86-9FB6CE534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4851" y="2181578"/>
            <a:ext cx="4371475" cy="30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1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5"/>
    </mc:Choice>
    <mc:Fallback>
      <p:transition spd="slow" advTm="6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E729D9-A363-40B8-9E77-2EE09E06D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8982"/>
          <a:stretch/>
        </p:blipFill>
        <p:spPr>
          <a:xfrm>
            <a:off x="0" y="0"/>
            <a:ext cx="7534620" cy="68579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E2B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1FF695-B259-4F9C-99B4-A165DD3660CD}"/>
              </a:ext>
            </a:extLst>
          </p:cNvPr>
          <p:cNvSpPr txBox="1"/>
          <p:nvPr/>
        </p:nvSpPr>
        <p:spPr>
          <a:xfrm>
            <a:off x="7534656" y="-1"/>
            <a:ext cx="4657344" cy="6857999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much would your water bill be without the leaks? </a:t>
            </a:r>
          </a:p>
        </p:txBody>
      </p:sp>
    </p:spTree>
    <p:extLst>
      <p:ext uri="{BB962C8B-B14F-4D97-AF65-F5344CB8AC3E}">
        <p14:creationId xmlns:p14="http://schemas.microsoft.com/office/powerpoint/2010/main" val="136073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2"/>
    </mc:Choice>
    <mc:Fallback>
      <p:transition spd="slow" advTm="235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AC3C4-89BD-4D7E-ABBF-80FB2D32B49D}"/>
              </a:ext>
            </a:extLst>
          </p:cNvPr>
          <p:cNvSpPr txBox="1"/>
          <p:nvPr/>
        </p:nvSpPr>
        <p:spPr>
          <a:xfrm>
            <a:off x="730742" y="1420381"/>
            <a:ext cx="44600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badi Extra Light" panose="020B0204020104020204" pitchFamily="34" charset="0"/>
              </a:rPr>
              <a:t>With the 14 000 L monthly water usage, (</a:t>
            </a:r>
            <a:r>
              <a:rPr lang="en-CA" sz="4000" dirty="0">
                <a:latin typeface="Abadi Extra Light" panose="020B0204020104020204" pitchFamily="34" charset="0"/>
              </a:rPr>
              <a:t>14 m</a:t>
            </a:r>
            <a:r>
              <a:rPr lang="en-CA" sz="4000" baseline="30000" dirty="0">
                <a:latin typeface="Abadi Extra Light" panose="020B0204020104020204" pitchFamily="34" charset="0"/>
              </a:rPr>
              <a:t>3</a:t>
            </a:r>
            <a:r>
              <a:rPr lang="en-CA" sz="4000" dirty="0">
                <a:latin typeface="Abadi Extra Light" panose="020B0204020104020204" pitchFamily="34" charset="0"/>
              </a:rPr>
              <a:t>), we see a monthly bill of $79.04 using the Water Bill Calculator. </a:t>
            </a:r>
            <a:endParaRPr lang="en-US" sz="4000" dirty="0">
              <a:latin typeface="Abadi Extra Light" panose="020B02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C5973-FE89-4791-B3F0-2DF963403F66}"/>
              </a:ext>
            </a:extLst>
          </p:cNvPr>
          <p:cNvSpPr txBox="1"/>
          <p:nvPr/>
        </p:nvSpPr>
        <p:spPr>
          <a:xfrm>
            <a:off x="8006058" y="1728157"/>
            <a:ext cx="32558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latin typeface="Abadi Extra Light" panose="020B0204020104020204" pitchFamily="34" charset="0"/>
              </a:rPr>
              <a:t>That brings you to a grand total of </a:t>
            </a:r>
            <a:r>
              <a:rPr lang="en-CA" sz="4000" b="1" dirty="0">
                <a:latin typeface="Abadi Extra Light" panose="020B0204020104020204" pitchFamily="34" charset="0"/>
              </a:rPr>
              <a:t>$948.48 </a:t>
            </a:r>
            <a:r>
              <a:rPr lang="en-CA" sz="4000" dirty="0">
                <a:latin typeface="Abadi Extra Light" panose="020B0204020104020204" pitchFamily="34" charset="0"/>
              </a:rPr>
              <a:t>for the year.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814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1"/>
    </mc:Choice>
    <mc:Fallback>
      <p:transition spd="slow" advTm="6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0"/>
      <p:bldP spid="3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396F93F7-1C23-4547-935D-3A3BF151298C}"/>
              </a:ext>
            </a:extLst>
          </p:cNvPr>
          <p:cNvSpPr txBox="1">
            <a:spLocks/>
          </p:cNvSpPr>
          <p:nvPr/>
        </p:nvSpPr>
        <p:spPr>
          <a:xfrm>
            <a:off x="421102" y="441993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CA" sz="4000" b="1" dirty="0">
              <a:latin typeface="Abadi Extra Light" panose="020B02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4000" b="1" dirty="0">
                <a:latin typeface="Abadi Extra Light" panose="020B0204020104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4000" dirty="0">
                <a:latin typeface="Abadi Extra Light" panose="020B0204020104020204" pitchFamily="34" charset="0"/>
              </a:rPr>
              <a:t>On average WITH the leak: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4000" b="1" dirty="0">
                <a:latin typeface="Abadi Extra Light" panose="020B0204020104020204" pitchFamily="34" charset="0"/>
              </a:rPr>
              <a:t> </a:t>
            </a:r>
            <a:r>
              <a:rPr lang="en-CA" sz="4500" b="1" dirty="0">
                <a:latin typeface="Abadi Extra Light" panose="020B0204020104020204" pitchFamily="34" charset="0"/>
              </a:rPr>
              <a:t>$1747.80</a:t>
            </a:r>
            <a:endParaRPr lang="en-US" sz="45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/>
          </a:p>
        </p:txBody>
      </p:sp>
      <p:sp useBgFill="1">
        <p:nvSpPr>
          <p:cNvPr id="4" name="Content Placeholder 3">
            <a:extLst>
              <a:ext uri="{FF2B5EF4-FFF2-40B4-BE49-F238E27FC236}">
                <a16:creationId xmlns:a16="http://schemas.microsoft.com/office/drawing/2014/main" id="{19039E19-962A-4318-9DE4-8FA3EE24C3D5}"/>
              </a:ext>
            </a:extLst>
          </p:cNvPr>
          <p:cNvSpPr txBox="1">
            <a:spLocks/>
          </p:cNvSpPr>
          <p:nvPr/>
        </p:nvSpPr>
        <p:spPr>
          <a:xfrm>
            <a:off x="6866024" y="441993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000" b="1" dirty="0">
                <a:latin typeface="Abadi Extra Light" panose="020B0204020104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CA" sz="4000" b="1" dirty="0">
              <a:latin typeface="Abadi Extra Light" panose="020B02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4000" dirty="0">
                <a:latin typeface="Abadi Extra Light" panose="020B0204020104020204" pitchFamily="34" charset="0"/>
              </a:rPr>
              <a:t>On average WITHOUT the leak: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4000" b="1" dirty="0">
                <a:latin typeface="Abadi Extra Light" panose="020B0204020104020204" pitchFamily="34" charset="0"/>
              </a:rPr>
              <a:t> </a:t>
            </a:r>
            <a:r>
              <a:rPr lang="en-CA" sz="4500" b="1" dirty="0">
                <a:latin typeface="Abadi Extra Light" panose="020B0204020104020204" pitchFamily="34" charset="0"/>
              </a:rPr>
              <a:t>$948.48</a:t>
            </a:r>
            <a:endParaRPr lang="en-US" sz="4500" b="1" dirty="0">
              <a:latin typeface="Abadi Extra Light" panose="020B02040201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/>
          </a:p>
        </p:txBody>
      </p:sp>
      <p:sp useBgFill="1">
        <p:nvSpPr>
          <p:cNvPr id="6" name="Title 1">
            <a:extLst>
              <a:ext uri="{FF2B5EF4-FFF2-40B4-BE49-F238E27FC236}">
                <a16:creationId xmlns:a16="http://schemas.microsoft.com/office/drawing/2014/main" id="{52E00CAF-41D3-4E77-92CB-33E2DA2C6A48}"/>
              </a:ext>
            </a:extLst>
          </p:cNvPr>
          <p:cNvSpPr txBox="1">
            <a:spLocks/>
          </p:cNvSpPr>
          <p:nvPr/>
        </p:nvSpPr>
        <p:spPr>
          <a:xfrm>
            <a:off x="838200" y="456681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badi Extra Light" panose="020B0204020104020204" pitchFamily="34" charset="0"/>
              </a:rPr>
              <a:t>Therefore if you had a leak like the one mentioned earlier, you would be spending an extra </a:t>
            </a:r>
            <a:r>
              <a:rPr lang="en-US" sz="4000" b="1" dirty="0">
                <a:latin typeface="Abadi Extra Light" panose="020B0204020104020204" pitchFamily="34" charset="0"/>
              </a:rPr>
              <a:t>$</a:t>
            </a:r>
            <a:r>
              <a:rPr lang="en-US" sz="4500" b="1" dirty="0">
                <a:latin typeface="Abadi Extra Light" panose="020B0204020104020204" pitchFamily="34" charset="0"/>
              </a:rPr>
              <a:t>799.32</a:t>
            </a:r>
            <a:r>
              <a:rPr lang="en-US" sz="4000" b="1" dirty="0">
                <a:latin typeface="Abadi Extra Light" panose="020B0204020104020204" pitchFamily="34" charset="0"/>
              </a:rPr>
              <a:t> </a:t>
            </a:r>
            <a:r>
              <a:rPr lang="en-US" sz="4000" dirty="0">
                <a:latin typeface="Abadi Extra Light" panose="020B0204020104020204" pitchFamily="34" charset="0"/>
              </a:rPr>
              <a:t>on your water bill in one year.</a:t>
            </a:r>
            <a:br>
              <a:rPr lang="en-US" sz="4000" dirty="0">
                <a:latin typeface="Abadi Extra Light" panose="020B0204020104020204" pitchFamily="34" charset="0"/>
              </a:rPr>
            </a:b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09285F-E1E2-40A7-9F53-8F953968C484}"/>
              </a:ext>
            </a:extLst>
          </p:cNvPr>
          <p:cNvSpPr txBox="1"/>
          <p:nvPr/>
        </p:nvSpPr>
        <p:spPr>
          <a:xfrm>
            <a:off x="6096000" y="2947739"/>
            <a:ext cx="858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0255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4"/>
    </mc:Choice>
    <mc:Fallback>
      <p:transition spd="slow" advTm="8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916108-F4F4-498E-ACA1-8501125FE5F7}"/>
              </a:ext>
            </a:extLst>
          </p:cNvPr>
          <p:cNvSpPr txBox="1"/>
          <p:nvPr/>
        </p:nvSpPr>
        <p:spPr>
          <a:xfrm>
            <a:off x="695475" y="511629"/>
            <a:ext cx="55202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latin typeface="Abadi Extra Light" panose="020B0204020104020204" pitchFamily="34" charset="0"/>
              </a:rPr>
              <a:t>Clearly, a small drip can really add up and make a dent in your expenses!</a:t>
            </a:r>
          </a:p>
          <a:p>
            <a:endParaRPr lang="en-CA" sz="4000" dirty="0">
              <a:latin typeface="Abadi Extra Light" panose="020B0204020104020204" pitchFamily="34" charset="0"/>
            </a:endParaRPr>
          </a:p>
          <a:p>
            <a:r>
              <a:rPr lang="en-CA" sz="4000" dirty="0">
                <a:latin typeface="Abadi Extra Light" panose="020B0204020104020204" pitchFamily="34" charset="0"/>
              </a:rPr>
              <a:t>Think about it like this, you are spending the equivalent of 493</a:t>
            </a:r>
            <a:endParaRPr lang="en-US" sz="4000" dirty="0">
              <a:latin typeface="Abadi Extra Light" panose="020B0204020104020204" pitchFamily="34" charset="0"/>
            </a:endParaRPr>
          </a:p>
          <a:p>
            <a:r>
              <a:rPr lang="en-CA" sz="4000" dirty="0">
                <a:latin typeface="Abadi Extra Light" panose="020B0204020104020204" pitchFamily="34" charset="0"/>
              </a:rPr>
              <a:t>medium coffees, or an iPad Air, or almost a one year gym membership!</a:t>
            </a:r>
            <a:endParaRPr lang="en-US" sz="4000" dirty="0">
              <a:latin typeface="Abadi Extra Light" panose="020B0204020104020204" pitchFamily="34" charset="0"/>
            </a:endParaRPr>
          </a:p>
          <a:p>
            <a:r>
              <a:rPr lang="en-US" sz="4000" dirty="0">
                <a:latin typeface="Abadi Extra Light" panose="020B0204020104020204" pitchFamily="34" charset="0"/>
              </a:rPr>
              <a:t> </a:t>
            </a:r>
          </a:p>
        </p:txBody>
      </p:sp>
      <p:pic>
        <p:nvPicPr>
          <p:cNvPr id="4" name="Picture 3" descr="A picture containing sitting, table, light, orange&#10;&#10;Description automatically generated">
            <a:extLst>
              <a:ext uri="{FF2B5EF4-FFF2-40B4-BE49-F238E27FC236}">
                <a16:creationId xmlns:a16="http://schemas.microsoft.com/office/drawing/2014/main" id="{2EE12263-9C6A-4C84-908E-84BFE5A52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5020" y="263872"/>
            <a:ext cx="2969494" cy="296949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7D9E38B-D838-4B9A-9816-5B8B05F05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20514" y="3739567"/>
            <a:ext cx="4565558" cy="30199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CC692-8F43-42B8-9F62-CDA87D51D2E2}"/>
              </a:ext>
            </a:extLst>
          </p:cNvPr>
          <p:cNvSpPr txBox="1"/>
          <p:nvPr/>
        </p:nvSpPr>
        <p:spPr>
          <a:xfrm>
            <a:off x="9095873" y="263872"/>
            <a:ext cx="1997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Abadi Extra Light" panose="020B0204020104020204" pitchFamily="34" charset="0"/>
            </a:endParaRPr>
          </a:p>
          <a:p>
            <a:endParaRPr lang="en-US" sz="4000" dirty="0">
              <a:latin typeface="Abadi Extra Light" panose="020B0204020104020204" pitchFamily="34" charset="0"/>
            </a:endParaRPr>
          </a:p>
          <a:p>
            <a:r>
              <a:rPr lang="en-US" sz="4000" dirty="0">
                <a:latin typeface="Abadi Extra Light" panose="020B0204020104020204" pitchFamily="34" charset="0"/>
              </a:rPr>
              <a:t>X </a:t>
            </a:r>
            <a:r>
              <a:rPr lang="en-US" sz="4000" b="1" dirty="0">
                <a:latin typeface="Abadi Extra Light" panose="020B0204020104020204" pitchFamily="34" charset="0"/>
              </a:rPr>
              <a:t>493</a:t>
            </a:r>
          </a:p>
        </p:txBody>
      </p:sp>
    </p:spTree>
    <p:extLst>
      <p:ext uri="{BB962C8B-B14F-4D97-AF65-F5344CB8AC3E}">
        <p14:creationId xmlns:p14="http://schemas.microsoft.com/office/powerpoint/2010/main" val="367239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17"/>
    </mc:Choice>
    <mc:Fallback>
      <p:transition spd="slow" advTm="7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A2FA09-B77D-4FD6-8EFB-7B3CD1C25987}"/>
              </a:ext>
            </a:extLst>
          </p:cNvPr>
          <p:cNvSpPr txBox="1"/>
          <p:nvPr/>
        </p:nvSpPr>
        <p:spPr>
          <a:xfrm>
            <a:off x="5421086" y="377372"/>
            <a:ext cx="66511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dirty="0">
                <a:latin typeface="Abadi Extra Light" panose="020B0204020104020204" pitchFamily="34" charset="0"/>
              </a:rPr>
              <a:t>But fear not! Most leaky faucets have a quick fix!</a:t>
            </a:r>
            <a:endParaRPr lang="en-US" sz="4000" dirty="0">
              <a:latin typeface="Abadi Extra Light" panose="020B0204020104020204" pitchFamily="34" charset="0"/>
            </a:endParaRPr>
          </a:p>
          <a:p>
            <a:pPr algn="r"/>
            <a:r>
              <a:rPr lang="en-CA" sz="4000" dirty="0">
                <a:latin typeface="Abadi Extra Light" panose="020B0204020104020204" pitchFamily="34" charset="0"/>
              </a:rPr>
              <a:t>You may be able to solve it on your own, or you may need to contact your local plumber to take a look at your fixture.</a:t>
            </a:r>
          </a:p>
          <a:p>
            <a:pPr algn="r"/>
            <a:r>
              <a:rPr lang="en-CA" sz="4000" dirty="0">
                <a:latin typeface="Abadi Extra Light" panose="020B0204020104020204" pitchFamily="34" charset="0"/>
              </a:rPr>
              <a:t> </a:t>
            </a:r>
          </a:p>
          <a:p>
            <a:pPr algn="r"/>
            <a:r>
              <a:rPr lang="en-CA" sz="4000" dirty="0">
                <a:latin typeface="Abadi Extra Light" panose="020B0204020104020204" pitchFamily="34" charset="0"/>
              </a:rPr>
              <a:t>Either way, this investment could</a:t>
            </a:r>
            <a:endParaRPr lang="en-US" sz="4000" dirty="0">
              <a:latin typeface="Abadi Extra Light" panose="020B0204020104020204" pitchFamily="34" charset="0"/>
            </a:endParaRPr>
          </a:p>
          <a:p>
            <a:pPr algn="r"/>
            <a:r>
              <a:rPr lang="en-CA" sz="4000" dirty="0">
                <a:latin typeface="Abadi Extra Light" panose="020B0204020104020204" pitchFamily="34" charset="0"/>
              </a:rPr>
              <a:t>save your literally hundreds of dollars a year!</a:t>
            </a:r>
            <a:endParaRPr lang="en-US" sz="4000" dirty="0">
              <a:latin typeface="Abadi Extra Light" panose="020B0204020104020204" pitchFamily="34" charset="0"/>
            </a:endParaRPr>
          </a:p>
          <a:p>
            <a:pPr algn="r"/>
            <a:endParaRPr lang="en-US" sz="4000" dirty="0">
              <a:latin typeface="Abadi Extra Light" panose="020B0204020104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0407F4-A551-4207-9D73-A15EC5F96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743" y="838047"/>
            <a:ext cx="5602320" cy="57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7"/>
    </mc:Choice>
    <mc:Fallback>
      <p:transition spd="slow" advTm="7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CA900-A59F-41E6-94B0-A8B14E9016EB}"/>
              </a:ext>
            </a:extLst>
          </p:cNvPr>
          <p:cNvSpPr txBox="1"/>
          <p:nvPr/>
        </p:nvSpPr>
        <p:spPr>
          <a:xfrm>
            <a:off x="761131" y="305068"/>
            <a:ext cx="533486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badi Extra Light" panose="020B0204020104020204" pitchFamily="34" charset="0"/>
              </a:rPr>
              <a:t>If you want you want to try to fix the leak on your own, tools you must have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Adjustable wrench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Screwdriver </a:t>
            </a:r>
          </a:p>
          <a:p>
            <a:endParaRPr lang="en-US" sz="4000" dirty="0">
              <a:latin typeface="Abadi Extra Light" panose="020B0204020104020204" pitchFamily="34" charset="0"/>
            </a:endParaRPr>
          </a:p>
          <a:p>
            <a:r>
              <a:rPr lang="en-US" sz="4000" dirty="0">
                <a:latin typeface="Abadi Extra Light" panose="020B0204020104020204" pitchFamily="34" charset="0"/>
              </a:rPr>
              <a:t>Optional tools: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Plumber’s putty </a:t>
            </a:r>
          </a:p>
        </p:txBody>
      </p:sp>
      <p:pic>
        <p:nvPicPr>
          <p:cNvPr id="4" name="Picture 3" descr="A picture containing knife, mirror&#10;&#10;Description automatically generated">
            <a:extLst>
              <a:ext uri="{FF2B5EF4-FFF2-40B4-BE49-F238E27FC236}">
                <a16:creationId xmlns:a16="http://schemas.microsoft.com/office/drawing/2014/main" id="{05A58113-B970-4189-A3E3-30E679657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65464" y="1766574"/>
            <a:ext cx="4472031" cy="4297342"/>
          </a:xfrm>
          <a:prstGeom prst="rect">
            <a:avLst/>
          </a:prstGeom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DCE87463-F09A-4F60-853D-E647B3473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59268" y="517359"/>
            <a:ext cx="4252096" cy="38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4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4"/>
    </mc:Choice>
    <mc:Fallback>
      <p:transition spd="slow" advTm="4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1BB80C3-C37E-4AE8-B1B8-A1412B7D4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233587"/>
              </p:ext>
            </p:extLst>
          </p:nvPr>
        </p:nvGraphicFramePr>
        <p:xfrm>
          <a:off x="838200" y="-93133"/>
          <a:ext cx="10888134" cy="670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76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5"/>
    </mc:Choice>
    <mc:Fallback>
      <p:transition spd="slow" advTm="4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6BE136-B535-48D1-AE54-05B1A9890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E56BE136-B535-48D1-AE54-05B1A9890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E56BE136-B535-48D1-AE54-05B1A9890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E56BE136-B535-48D1-AE54-05B1A9890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B682AE-14F5-40F2-B887-66DE1F602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dgm id="{A4B682AE-14F5-40F2-B887-66DE1F602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A4B682AE-14F5-40F2-B887-66DE1F602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A4B682AE-14F5-40F2-B887-66DE1F602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B5CBA4-8077-41F8-926C-E032A02E1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21B5CBA4-8077-41F8-926C-E032A02E1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21B5CBA4-8077-41F8-926C-E032A02E1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21B5CBA4-8077-41F8-926C-E032A02E1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BEFE7-1D56-43D3-B212-1EE72809F44B}"/>
              </a:ext>
            </a:extLst>
          </p:cNvPr>
          <p:cNvSpPr txBox="1"/>
          <p:nvPr/>
        </p:nvSpPr>
        <p:spPr>
          <a:xfrm>
            <a:off x="6226119" y="336884"/>
            <a:ext cx="4915121" cy="13836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rPr>
              <a:t>General Guidelines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CAC56-0FE5-4616-BE77-DF232E22309B}"/>
              </a:ext>
            </a:extLst>
          </p:cNvPr>
          <p:cNvSpPr txBox="1"/>
          <p:nvPr/>
        </p:nvSpPr>
        <p:spPr>
          <a:xfrm>
            <a:off x="5678042" y="2121153"/>
            <a:ext cx="6310785" cy="3617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Abadi Extra Light" panose="020B0204020104020204" pitchFamily="34" charset="0"/>
              </a:rPr>
              <a:t>Determine the source of the leak (leaky spout or leak at the base)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  <a:latin typeface="Abadi Extra Light" panose="020B02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Abadi Extra Light" panose="020B0204020104020204" pitchFamily="34" charset="0"/>
              </a:rPr>
              <a:t>Turn off the valves for the sink or the main water valve for your home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400" dirty="0">
              <a:solidFill>
                <a:schemeClr val="bg1"/>
              </a:solidFill>
              <a:latin typeface="Abadi Extra Light" panose="020B02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Abadi Extra Light" panose="020B0204020104020204" pitchFamily="34" charset="0"/>
              </a:rPr>
              <a:t>Turn on the faucet to relieve any residual water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  <a:latin typeface="Abadi Extra Light" panose="020B02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B351B9A-42B8-482C-9D7D-C4A6CFB96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082" y="505326"/>
            <a:ext cx="3273172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66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4962"/>
    </mc:Choice>
    <mc:Fallback>
      <p:transition spd="slow" advTm="4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CAC56-0FE5-4616-BE77-DF232E22309B}"/>
              </a:ext>
            </a:extLst>
          </p:cNvPr>
          <p:cNvSpPr txBox="1"/>
          <p:nvPr/>
        </p:nvSpPr>
        <p:spPr>
          <a:xfrm>
            <a:off x="439270" y="2070845"/>
            <a:ext cx="87495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dirty="0">
                <a:latin typeface="Abadi Extra Light" panose="020B0204020104020204" pitchFamily="34" charset="0"/>
              </a:rPr>
              <a:t>Remove the aerator and take apart the faucet</a:t>
            </a:r>
            <a:endParaRPr lang="en-US" sz="3400" dirty="0">
              <a:latin typeface="Abadi Extra Light" panose="020B0204020104020204" pitchFamily="34" charset="0"/>
            </a:endParaRPr>
          </a:p>
          <a:p>
            <a:endParaRPr lang="en-CA" sz="3400" dirty="0">
              <a:latin typeface="Abadi Extra Light" panose="020B0204020104020204" pitchFamily="34" charset="0"/>
            </a:endParaRPr>
          </a:p>
          <a:p>
            <a:r>
              <a:rPr lang="en-CA" sz="3400" dirty="0">
                <a:latin typeface="Abadi Extra Light" panose="020B0204020104020204" pitchFamily="34" charset="0"/>
              </a:rPr>
              <a:t>Lay them in order and take a picture (helps with reassembly)</a:t>
            </a:r>
          </a:p>
          <a:p>
            <a:endParaRPr lang="en-CA" sz="3400" dirty="0">
              <a:latin typeface="Abadi Extra Light" panose="020B0204020104020204" pitchFamily="34" charset="0"/>
            </a:endParaRPr>
          </a:p>
          <a:p>
            <a:r>
              <a:rPr lang="en-CA" sz="3400" dirty="0">
                <a:latin typeface="Abadi Extra Light" panose="020B0204020104020204" pitchFamily="34" charset="0"/>
              </a:rPr>
              <a:t>Buy a specific part or a complete new kit for replacement</a:t>
            </a:r>
          </a:p>
          <a:p>
            <a:endParaRPr lang="en-US" sz="3400" dirty="0">
              <a:latin typeface="Abadi Extra Light" panose="020B0204020104020204" pitchFamily="34" charset="0"/>
            </a:endParaRPr>
          </a:p>
          <a:p>
            <a:endParaRPr lang="en-CA" sz="3400" dirty="0">
              <a:latin typeface="Abadi Extra Light" panose="020B0204020104020204" pitchFamily="34" charset="0"/>
            </a:endParaRPr>
          </a:p>
          <a:p>
            <a:endParaRPr lang="en-US" sz="3400" dirty="0">
              <a:latin typeface="Abadi Extra Light" panose="020B02040201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ADA95-C4BB-4F99-B094-27192D60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4" y="172957"/>
            <a:ext cx="4938188" cy="1402202"/>
          </a:xfrm>
          <a:prstGeom prst="rect">
            <a:avLst/>
          </a:prstGeom>
        </p:spPr>
      </p:pic>
      <p:pic>
        <p:nvPicPr>
          <p:cNvPr id="5" name="Picture 4" descr="A picture containing pot, pan&#10;&#10;Description automatically generated">
            <a:extLst>
              <a:ext uri="{FF2B5EF4-FFF2-40B4-BE49-F238E27FC236}">
                <a16:creationId xmlns:a16="http://schemas.microsoft.com/office/drawing/2014/main" id="{89DE744E-95F5-409E-88FF-F8572AB73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17106" y="0"/>
            <a:ext cx="337072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D5319F-0E6F-4B89-AF31-3626F4934C7A}"/>
              </a:ext>
            </a:extLst>
          </p:cNvPr>
          <p:cNvSpPr txBox="1"/>
          <p:nvPr/>
        </p:nvSpPr>
        <p:spPr>
          <a:xfrm>
            <a:off x="6623288" y="6488668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diy.stackexchange.com/questions/10644/how-do-i-make-a-faucet-pour-instead-of-spray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7040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2"/>
    </mc:Choice>
    <mc:Fallback>
      <p:transition spd="slow" advTm="6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0716AF-49B8-48E4-9208-2ED8D25F9727}"/>
              </a:ext>
            </a:extLst>
          </p:cNvPr>
          <p:cNvSpPr txBox="1"/>
          <p:nvPr/>
        </p:nvSpPr>
        <p:spPr>
          <a:xfrm>
            <a:off x="3505200" y="2001611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latin typeface="Abadi Extra Light" panose="020B0204020104020204" pitchFamily="34" charset="0"/>
              </a:rPr>
              <a:t>While taking apart the faucet, different types may require different procedures</a:t>
            </a:r>
            <a:r>
              <a:rPr lang="en-CA" sz="4000" dirty="0">
                <a:latin typeface="Abadi Extra Light" panose="020B0204020104020204" pitchFamily="34" charset="0"/>
              </a:rPr>
              <a:t> </a:t>
            </a:r>
            <a:endParaRPr lang="en-US" sz="40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6"/>
    </mc:Choice>
    <mc:Fallback>
      <p:transition spd="slow" advTm="2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n&#10;&#10;Description automatically generated">
            <a:extLst>
              <a:ext uri="{FF2B5EF4-FFF2-40B4-BE49-F238E27FC236}">
                <a16:creationId xmlns:a16="http://schemas.microsoft.com/office/drawing/2014/main" id="{FDB5DDE4-AF77-482D-A70F-C942834D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59320" y="1286934"/>
            <a:ext cx="4259480" cy="42594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0B54A1-0549-45FE-91D7-293E6647CCB8}"/>
              </a:ext>
            </a:extLst>
          </p:cNvPr>
          <p:cNvSpPr txBox="1"/>
          <p:nvPr/>
        </p:nvSpPr>
        <p:spPr>
          <a:xfrm>
            <a:off x="8709738" y="1927373"/>
            <a:ext cx="3045883" cy="283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Abadi Extra Light" panose="020B0204020104020204" pitchFamily="34" charset="0"/>
              </a:rPr>
              <a:t>We will talk about the 4 types that are most common in households </a:t>
            </a:r>
          </a:p>
        </p:txBody>
      </p:sp>
    </p:spTree>
    <p:extLst>
      <p:ext uri="{BB962C8B-B14F-4D97-AF65-F5344CB8AC3E}">
        <p14:creationId xmlns:p14="http://schemas.microsoft.com/office/powerpoint/2010/main" val="398157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5"/>
    </mc:Choice>
    <mc:Fallback>
      <p:transition spd="slow" advTm="3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721AA7-A9B5-4FF4-867E-9A6F1143634E}"/>
              </a:ext>
            </a:extLst>
          </p:cNvPr>
          <p:cNvSpPr txBox="1"/>
          <p:nvPr/>
        </p:nvSpPr>
        <p:spPr>
          <a:xfrm>
            <a:off x="38" y="0"/>
            <a:ext cx="60959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badi Extra Light" panose="020B0204020104020204" pitchFamily="34" charset="0"/>
              </a:rPr>
              <a:t>Ball Faucet </a:t>
            </a:r>
          </a:p>
          <a:p>
            <a:endParaRPr lang="en-US" sz="3200" dirty="0">
              <a:latin typeface="Abadi Extra Light" panose="020B02040201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These faucets have their handle on top of a rounded surface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Loosen the set screw and take off the handle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Take off the cap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To repair a leaky spout, take off the spout and replace the O-rings </a:t>
            </a:r>
          </a:p>
        </p:txBody>
      </p:sp>
      <p:pic>
        <p:nvPicPr>
          <p:cNvPr id="4" name="Picture 3" descr="A picture containing air, plane, white, airplane&#10;&#10;Description automatically generated">
            <a:extLst>
              <a:ext uri="{FF2B5EF4-FFF2-40B4-BE49-F238E27FC236}">
                <a16:creationId xmlns:a16="http://schemas.microsoft.com/office/drawing/2014/main" id="{30771848-CB6F-46C8-BC26-83A1FE007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48625" y="1310640"/>
            <a:ext cx="5843337" cy="4565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916EFF-98A6-4673-AE45-4B83493421B2}"/>
              </a:ext>
            </a:extLst>
          </p:cNvPr>
          <p:cNvSpPr txBox="1"/>
          <p:nvPr/>
        </p:nvSpPr>
        <p:spPr>
          <a:xfrm>
            <a:off x="8542459" y="5933172"/>
            <a:ext cx="3649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4" tooltip="https://diy.stackexchange.com/questions/137943/sink-pressure-increases-after-turning-water-off-and-on-again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dirty="0">
                <a:hlinkClick r:id="rId5" tooltip="https://creativecommons.org/licenses/by-sa/3.0/"/>
              </a:rPr>
              <a:t>CC BY-SA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46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07"/>
    </mc:Choice>
    <mc:Fallback>
      <p:transition spd="slow" advTm="16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721AA7-A9B5-4FF4-867E-9A6F1143634E}"/>
              </a:ext>
            </a:extLst>
          </p:cNvPr>
          <p:cNvSpPr txBox="1"/>
          <p:nvPr/>
        </p:nvSpPr>
        <p:spPr>
          <a:xfrm>
            <a:off x="38" y="0"/>
            <a:ext cx="60959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badi Extra Light" panose="020B0204020104020204" pitchFamily="34" charset="0"/>
              </a:rPr>
              <a:t>Ball Faucet </a:t>
            </a:r>
            <a:endParaRPr lang="en-US" sz="3200" dirty="0">
              <a:latin typeface="Abadi Extra Light" panose="020B0204020104020204" pitchFamily="34" charset="0"/>
            </a:endParaRPr>
          </a:p>
          <a:p>
            <a:endParaRPr lang="en-US" sz="3200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Replace the spout and put new seats on the new springs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Replace the ball and make sure the holes are lined up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Replace the water control cam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Reassemble the rest of the faucet </a:t>
            </a:r>
          </a:p>
        </p:txBody>
      </p:sp>
      <p:pic>
        <p:nvPicPr>
          <p:cNvPr id="4" name="Picture 3" descr="A picture containing air, plane, white, airplane&#10;&#10;Description automatically generated">
            <a:extLst>
              <a:ext uri="{FF2B5EF4-FFF2-40B4-BE49-F238E27FC236}">
                <a16:creationId xmlns:a16="http://schemas.microsoft.com/office/drawing/2014/main" id="{30771848-CB6F-46C8-BC26-83A1FE007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48625" y="1310640"/>
            <a:ext cx="5843337" cy="4565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916EFF-98A6-4673-AE45-4B83493421B2}"/>
              </a:ext>
            </a:extLst>
          </p:cNvPr>
          <p:cNvSpPr txBox="1"/>
          <p:nvPr/>
        </p:nvSpPr>
        <p:spPr>
          <a:xfrm>
            <a:off x="8542459" y="5933172"/>
            <a:ext cx="3649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4" tooltip="https://diy.stackexchange.com/questions/137943/sink-pressure-increases-after-turning-water-off-and-on-again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dirty="0">
                <a:hlinkClick r:id="rId5" tooltip="https://creativecommons.org/licenses/by-sa/3.0/"/>
              </a:rPr>
              <a:t>CC BY-SA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78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23"/>
    </mc:Choice>
    <mc:Fallback>
      <p:transition spd="slow" advTm="10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DB2C75-C13C-48EC-826D-0319BB5FD2DB}"/>
              </a:ext>
            </a:extLst>
          </p:cNvPr>
          <p:cNvSpPr txBox="1"/>
          <p:nvPr/>
        </p:nvSpPr>
        <p:spPr>
          <a:xfrm>
            <a:off x="5629835" y="313853"/>
            <a:ext cx="652758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b="1" dirty="0">
                <a:latin typeface="Abadi Extra Light" panose="020B0204020104020204" pitchFamily="34" charset="0"/>
              </a:rPr>
              <a:t>Cartridge Faucet (Two Handle)</a:t>
            </a:r>
            <a:endParaRPr lang="en-US" sz="4000" dirty="0">
              <a:latin typeface="Abadi Extra Light" panose="020B0204020104020204" pitchFamily="34" charset="0"/>
            </a:endParaRPr>
          </a:p>
          <a:p>
            <a:pPr algn="r"/>
            <a:endParaRPr lang="en-US" sz="3400" dirty="0">
              <a:latin typeface="Abadi Extra Light" panose="020B020402010402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Remove the cap and take off the screws and clip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Unscrew the retainer and pull the cartridge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Insert a new cartridge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Then reassemble the faucet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4000" dirty="0">
                <a:latin typeface="Abadi Extra Light" panose="020B0204020104020204" pitchFamily="34" charset="0"/>
              </a:rPr>
              <a:t>Take off the handle and trim ring </a:t>
            </a:r>
          </a:p>
        </p:txBody>
      </p:sp>
      <p:pic>
        <p:nvPicPr>
          <p:cNvPr id="4" name="Picture 3" descr="A close up of a sink&#10;&#10;Description automatically generated">
            <a:extLst>
              <a:ext uri="{FF2B5EF4-FFF2-40B4-BE49-F238E27FC236}">
                <a16:creationId xmlns:a16="http://schemas.microsoft.com/office/drawing/2014/main" id="{D566D166-6AE8-4459-913F-B4137C820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84" y="2362199"/>
            <a:ext cx="5622151" cy="3008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07727-FA55-416E-8459-1491795E0461}"/>
              </a:ext>
            </a:extLst>
          </p:cNvPr>
          <p:cNvSpPr txBox="1"/>
          <p:nvPr/>
        </p:nvSpPr>
        <p:spPr>
          <a:xfrm>
            <a:off x="43544" y="5486275"/>
            <a:ext cx="3093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diy.stackexchange.com/questions/84272/faucet-grohe-arden-leak-how-do-i-remove-the-handle-get-to-the-o-r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264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74"/>
    </mc:Choice>
    <mc:Fallback>
      <p:transition spd="slow" advTm="13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6ECC27-6F4B-4C10-8296-4C5A4D30F8FC}"/>
              </a:ext>
            </a:extLst>
          </p:cNvPr>
          <p:cNvSpPr txBox="1"/>
          <p:nvPr/>
        </p:nvSpPr>
        <p:spPr>
          <a:xfrm>
            <a:off x="261256" y="116205"/>
            <a:ext cx="583474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Abadi Extra Light" panose="020B0204020104020204" pitchFamily="34" charset="0"/>
              </a:rPr>
              <a:t>Disc Faucet</a:t>
            </a:r>
          </a:p>
          <a:p>
            <a:endParaRPr lang="en-US" sz="3400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badi Extra Light" panose="020B0204020104020204" pitchFamily="34" charset="0"/>
              </a:rPr>
              <a:t>The handle will be atop a cylindrical base for this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badi Extra Light" panose="020B0204020104020204" pitchFamily="34" charset="0"/>
              </a:rPr>
              <a:t>Remove the handle and the trim 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badi Extra Light" panose="020B0204020104020204" pitchFamily="34" charset="0"/>
              </a:rPr>
              <a:t>Unscrew the retainer nut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badi Extra Light" panose="020B0204020104020204" pitchFamily="34" charset="0"/>
              </a:rPr>
              <a:t>Pull out the cylinder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badi Extra Light" panose="020B0204020104020204" pitchFamily="34" charset="0"/>
              </a:rPr>
              <a:t>Instead of repairing the disc at the bottom, it is best to install a new cylinder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badi Extra Light" panose="020B0204020104020204" pitchFamily="34" charset="0"/>
              </a:rPr>
              <a:t>Put the faucet back together and turn it on </a:t>
            </a:r>
          </a:p>
        </p:txBody>
      </p:sp>
      <p:pic>
        <p:nvPicPr>
          <p:cNvPr id="10" name="Picture 9" descr="A picture containing indoor, kitchenware, sitting, table&#10;&#10;Description automatically generated">
            <a:extLst>
              <a:ext uri="{FF2B5EF4-FFF2-40B4-BE49-F238E27FC236}">
                <a16:creationId xmlns:a16="http://schemas.microsoft.com/office/drawing/2014/main" id="{47CED4F2-1334-4B18-AA89-0EE5C3AEE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968" r="14642"/>
          <a:stretch/>
        </p:blipFill>
        <p:spPr>
          <a:xfrm>
            <a:off x="6538303" y="632517"/>
            <a:ext cx="5653697" cy="5592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61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54"/>
    </mc:Choice>
    <mc:Fallback>
      <p:transition spd="slow" advTm="12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09A23-EDC1-4FBE-BB51-38BFB21211F7}"/>
              </a:ext>
            </a:extLst>
          </p:cNvPr>
          <p:cNvSpPr txBox="1"/>
          <p:nvPr/>
        </p:nvSpPr>
        <p:spPr>
          <a:xfrm>
            <a:off x="6749143" y="-18098"/>
            <a:ext cx="544285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400" b="1" dirty="0">
                <a:latin typeface="Abadi Extra Light" panose="020B0204020104020204" pitchFamily="34" charset="0"/>
              </a:rPr>
              <a:t>Compression Washer Faucet</a:t>
            </a:r>
            <a:endParaRPr lang="en-US" sz="3400" dirty="0">
              <a:latin typeface="Abadi Extra Light" panose="020B0204020104020204" pitchFamily="34" charset="0"/>
            </a:endParaRPr>
          </a:p>
          <a:p>
            <a:pPr algn="r"/>
            <a:endParaRPr lang="en-US" sz="3400" dirty="0">
              <a:latin typeface="Abadi Extra Light" panose="020B020402010402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3400" dirty="0">
                <a:latin typeface="Abadi Extra Light" panose="020B0204020104020204" pitchFamily="34" charset="0"/>
              </a:rPr>
              <a:t>Remove the decorative cap (if one is present)</a:t>
            </a:r>
          </a:p>
          <a:p>
            <a:pPr algn="r"/>
            <a:r>
              <a:rPr lang="en-US" sz="3400" dirty="0">
                <a:latin typeface="Abadi Extra Light" panose="020B0204020104020204" pitchFamily="34" charset="0"/>
              </a:rPr>
              <a:t>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3400" dirty="0">
                <a:latin typeface="Abadi Extra Light" panose="020B0204020104020204" pitchFamily="34" charset="0"/>
              </a:rPr>
              <a:t>Unscrew the screw on the handle</a:t>
            </a:r>
          </a:p>
          <a:p>
            <a:pPr algn="r"/>
            <a:r>
              <a:rPr lang="en-US" sz="3400" dirty="0">
                <a:latin typeface="Abadi Extra Light" panose="020B0204020104020204" pitchFamily="34" charset="0"/>
              </a:rPr>
              <a:t>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3400" dirty="0">
                <a:latin typeface="Abadi Extra Light" panose="020B0204020104020204" pitchFamily="34" charset="0"/>
              </a:rPr>
              <a:t>Use a wrench to tighten the packing nut (located at the base of the handle) </a:t>
            </a:r>
          </a:p>
        </p:txBody>
      </p:sp>
      <p:pic>
        <p:nvPicPr>
          <p:cNvPr id="1026" name="Picture 2" descr="How to Stop Kitchen Faucet Leaks - This Old House">
            <a:extLst>
              <a:ext uri="{FF2B5EF4-FFF2-40B4-BE49-F238E27FC236}">
                <a16:creationId xmlns:a16="http://schemas.microsoft.com/office/drawing/2014/main" id="{7657AD6A-4B15-4620-8A58-096A5F32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A1C96-BA2F-48C2-81A3-9A4C71161F19}"/>
              </a:ext>
            </a:extLst>
          </p:cNvPr>
          <p:cNvSpPr txBox="1"/>
          <p:nvPr/>
        </p:nvSpPr>
        <p:spPr>
          <a:xfrm>
            <a:off x="243840" y="5715000"/>
            <a:ext cx="333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https://www.thisoldhouse.com/kitchens/21097141/how-to-stop-kitchen-faucet-leaks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2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4"/>
    </mc:Choice>
    <mc:Fallback>
      <p:transition spd="slow" advTm="7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09A23-EDC1-4FBE-BB51-38BFB21211F7}"/>
              </a:ext>
            </a:extLst>
          </p:cNvPr>
          <p:cNvSpPr txBox="1"/>
          <p:nvPr/>
        </p:nvSpPr>
        <p:spPr>
          <a:xfrm>
            <a:off x="6749143" y="-18098"/>
            <a:ext cx="54428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400" b="1" dirty="0">
                <a:latin typeface="Abadi Extra Light" panose="020B0204020104020204" pitchFamily="34" charset="0"/>
              </a:rPr>
              <a:t>Compression Washer Faucet</a:t>
            </a:r>
            <a:endParaRPr lang="en-US" sz="3400" dirty="0">
              <a:latin typeface="Abadi Extra Light" panose="020B0204020104020204" pitchFamily="34" charset="0"/>
            </a:endParaRPr>
          </a:p>
          <a:p>
            <a:pPr algn="r"/>
            <a:endParaRPr lang="en-US" sz="3400" dirty="0">
              <a:latin typeface="Abadi Extra Light" panose="020B0204020104020204" pitchFamily="34" charset="0"/>
            </a:endParaRPr>
          </a:p>
          <a:p>
            <a:pPr algn="r"/>
            <a:endParaRPr lang="en-US" sz="3400" dirty="0">
              <a:latin typeface="Abadi Extra Light" panose="020B0204020104020204" pitchFamily="34" charset="0"/>
            </a:endParaRPr>
          </a:p>
          <a:p>
            <a:pPr algn="r"/>
            <a:endParaRPr lang="en-US" sz="3400" dirty="0">
              <a:latin typeface="Abadi Extra Light" panose="020B020402010402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3400" dirty="0">
                <a:latin typeface="Abadi Extra Light" panose="020B0204020104020204" pitchFamily="34" charset="0"/>
              </a:rPr>
              <a:t>If the previous step does not stop the leak, remove and replace the seat washer</a:t>
            </a:r>
          </a:p>
          <a:p>
            <a:pPr algn="r"/>
            <a:r>
              <a:rPr lang="en-US" sz="3400" dirty="0">
                <a:latin typeface="Abadi Extra Light" panose="020B0204020104020204" pitchFamily="34" charset="0"/>
              </a:rPr>
              <a:t>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3400" dirty="0">
                <a:latin typeface="Abadi Extra Light" panose="020B0204020104020204" pitchFamily="34" charset="0"/>
              </a:rPr>
              <a:t>Put everything back together </a:t>
            </a:r>
          </a:p>
        </p:txBody>
      </p:sp>
      <p:pic>
        <p:nvPicPr>
          <p:cNvPr id="1026" name="Picture 2" descr="How to Stop Kitchen Faucet Leaks - This Old House">
            <a:extLst>
              <a:ext uri="{FF2B5EF4-FFF2-40B4-BE49-F238E27FC236}">
                <a16:creationId xmlns:a16="http://schemas.microsoft.com/office/drawing/2014/main" id="{7657AD6A-4B15-4620-8A58-096A5F32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A1C96-BA2F-48C2-81A3-9A4C71161F19}"/>
              </a:ext>
            </a:extLst>
          </p:cNvPr>
          <p:cNvSpPr txBox="1"/>
          <p:nvPr/>
        </p:nvSpPr>
        <p:spPr>
          <a:xfrm>
            <a:off x="243840" y="5715000"/>
            <a:ext cx="333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https://www.thisoldhouse.com/kitchens/21097141/how-to-stop-kitchen-faucet-leaks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21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0"/>
    </mc:Choice>
    <mc:Fallback>
      <p:transition spd="slow" advTm="5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6BAB25-7C16-439C-ADD6-ED82383A617D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latin typeface="+mj-lt"/>
                <a:ea typeface="+mj-ea"/>
                <a:cs typeface="+mj-cs"/>
              </a:rPr>
              <a:t>Have you noticed any leaky faucets in your home recently?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836B73E-FB5A-4536-B3D2-E68B80448F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772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3573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296"/>
    </mc:Choice>
    <mc:Fallback>
      <p:transition spd="slow" advTm="2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30BCBC-9DCA-4135-A7BD-D39CB631FB1D}"/>
              </a:ext>
            </a:extLst>
          </p:cNvPr>
          <p:cNvSpPr txBox="1"/>
          <p:nvPr/>
        </p:nvSpPr>
        <p:spPr>
          <a:xfrm>
            <a:off x="6460434" y="531353"/>
            <a:ext cx="5887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badi Extra Light" panose="020B0204020104020204" pitchFamily="34" charset="0"/>
              </a:rPr>
              <a:t>For more information on your water bill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ACA2F-CB01-43C2-98E2-FB12FD381D11}"/>
              </a:ext>
            </a:extLst>
          </p:cNvPr>
          <p:cNvSpPr txBox="1"/>
          <p:nvPr/>
        </p:nvSpPr>
        <p:spPr>
          <a:xfrm>
            <a:off x="6689387" y="2574612"/>
            <a:ext cx="569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badi Extra Light" panose="020B0204020104020204" pitchFamily="34" charset="0"/>
              </a:rPr>
              <a:t>Visit www.London.ca/water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71D086-AE96-45E1-877C-312EF9744418}"/>
              </a:ext>
            </a:extLst>
          </p:cNvPr>
          <p:cNvSpPr txBox="1"/>
          <p:nvPr/>
        </p:nvSpPr>
        <p:spPr>
          <a:xfrm>
            <a:off x="6255256" y="4303455"/>
            <a:ext cx="6368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badi Extra Light" panose="020B0204020104020204" pitchFamily="34" charset="0"/>
              </a:rPr>
              <a:t>For great educational resources to help you understand your water bill even more!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017A6-A43A-4D80-A88F-7D73834C3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522"/>
            <a:ext cx="6689387" cy="56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2"/>
    </mc:Choice>
    <mc:Fallback>
      <p:transition spd="slow" advTm="7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26F95-BA92-4CFA-95C9-8139BE9F1AD7}"/>
              </a:ext>
            </a:extLst>
          </p:cNvPr>
          <p:cNvSpPr txBox="1"/>
          <p:nvPr/>
        </p:nvSpPr>
        <p:spPr>
          <a:xfrm>
            <a:off x="1192881" y="1536174"/>
            <a:ext cx="29125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badi Extra Light" panose="020B0204020104020204" pitchFamily="34" charset="0"/>
              </a:rPr>
              <a:t>That slow drip from your sink or showerhead may seem insignificant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B73B8-49CE-4CB0-8E7A-A44E2EC348A9}"/>
              </a:ext>
            </a:extLst>
          </p:cNvPr>
          <p:cNvSpPr txBox="1"/>
          <p:nvPr/>
        </p:nvSpPr>
        <p:spPr>
          <a:xfrm>
            <a:off x="8957883" y="2676915"/>
            <a:ext cx="2484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badi Extra Light" panose="020B0204020104020204" pitchFamily="34" charset="0"/>
              </a:rPr>
              <a:t>but it can really add up!</a:t>
            </a:r>
            <a:endParaRPr lang="en-US" sz="4000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93319B-D3EF-438B-82DF-DBDEC953C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8186" y="347133"/>
            <a:ext cx="4819697" cy="61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0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3"/>
    </mc:Choice>
    <mc:Fallback>
      <p:transition spd="slow" advTm="3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26F95-BA92-4CFA-95C9-8139BE9F1AD7}"/>
              </a:ext>
            </a:extLst>
          </p:cNvPr>
          <p:cNvSpPr txBox="1"/>
          <p:nvPr/>
        </p:nvSpPr>
        <p:spPr>
          <a:xfrm>
            <a:off x="8057575" y="1536174"/>
            <a:ext cx="29125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badi Extra Light" panose="020B0204020104020204" pitchFamily="34" charset="0"/>
              </a:rPr>
              <a:t>Be sure to check the faucets both inside your home and outside! </a:t>
            </a:r>
          </a:p>
        </p:txBody>
      </p:sp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id="{4BC1586F-0185-4681-BE44-30685F182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96275" y="0"/>
            <a:ext cx="4215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8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4"/>
    </mc:Choice>
    <mc:Fallback>
      <p:transition spd="slow" advTm="2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8C529A-C76A-41D9-B4EF-BCF4D3291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8982"/>
          <a:stretch/>
        </p:blipFill>
        <p:spPr>
          <a:xfrm>
            <a:off x="0" y="-1"/>
            <a:ext cx="7534621" cy="6909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E2B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26F95-BA92-4CFA-95C9-8139BE9F1AD7}"/>
              </a:ext>
            </a:extLst>
          </p:cNvPr>
          <p:cNvSpPr txBox="1"/>
          <p:nvPr/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 how much does a leaky faucet actually cost you?</a:t>
            </a:r>
          </a:p>
        </p:txBody>
      </p:sp>
    </p:spTree>
    <p:extLst>
      <p:ext uri="{BB962C8B-B14F-4D97-AF65-F5344CB8AC3E}">
        <p14:creationId xmlns:p14="http://schemas.microsoft.com/office/powerpoint/2010/main" val="119883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8"/>
    </mc:Choice>
    <mc:Fallback>
      <p:transition spd="slow" advTm="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FDC911-FCC7-4312-8529-81BB43885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935795"/>
              </p:ext>
            </p:extLst>
          </p:nvPr>
        </p:nvGraphicFramePr>
        <p:xfrm>
          <a:off x="1727200" y="272747"/>
          <a:ext cx="9017000" cy="631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D221D97B-02C3-4544-A3DB-CD3C99C7FD24}"/>
              </a:ext>
            </a:extLst>
          </p:cNvPr>
          <p:cNvSpPr/>
          <p:nvPr/>
        </p:nvSpPr>
        <p:spPr>
          <a:xfrm>
            <a:off x="5120640" y="2621280"/>
            <a:ext cx="2392680" cy="17221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1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4"/>
    </mc:Choice>
    <mc:Fallback>
      <p:transition spd="slow" advTm="5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D4299F-5C1F-47C1-BFCA-D1F1D686A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BD4299F-5C1F-47C1-BFCA-D1F1D686A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BD4299F-5C1F-47C1-BFCA-D1F1D686A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8BD4299F-5C1F-47C1-BFCA-D1F1D686A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21F49A-6548-4687-99B2-DFABFA7EC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2A21F49A-6548-4687-99B2-DFABFA7EC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2A21F49A-6548-4687-99B2-DFABFA7EC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2A21F49A-6548-4687-99B2-DFABFA7EC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8E0CC9-FBF5-4027-800E-F63688D94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BB8E0CC9-FBF5-4027-800E-F63688D94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BB8E0CC9-FBF5-4027-800E-F63688D94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B8E0CC9-FBF5-4027-800E-F63688D94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37C65-15B8-44A2-B24F-DBA434B62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86237C65-15B8-44A2-B24F-DBA434B62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86237C65-15B8-44A2-B24F-DBA434B62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86237C65-15B8-44A2-B24F-DBA434B62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B6E687-B614-4C8A-A4A0-B5843117E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FEB6E687-B614-4C8A-A4A0-B5843117E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FEB6E687-B614-4C8A-A4A0-B5843117E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FEB6E687-B614-4C8A-A4A0-B5843117E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D1983-6984-43D9-91A0-BED22E509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60ED1983-6984-43D9-91A0-BED22E509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60ED1983-6984-43D9-91A0-BED22E509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60ED1983-6984-43D9-91A0-BED22E509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3365DF-6D1C-4014-A68D-3AC83C176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0C3365DF-6D1C-4014-A68D-3AC83C176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0C3365DF-6D1C-4014-A68D-3AC83C176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0C3365DF-6D1C-4014-A68D-3AC83C176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librating online ruler">
            <a:extLst>
              <a:ext uri="{FF2B5EF4-FFF2-40B4-BE49-F238E27FC236}">
                <a16:creationId xmlns:a16="http://schemas.microsoft.com/office/drawing/2014/main" id="{41FE8701-53E0-4221-AF17-0E9A0D848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404"/>
          <a:stretch/>
        </p:blipFill>
        <p:spPr bwMode="auto">
          <a:xfrm>
            <a:off x="4911636" y="0"/>
            <a:ext cx="728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6F8240-A66D-44BF-A5A2-24DDE178E053}"/>
              </a:ext>
            </a:extLst>
          </p:cNvPr>
          <p:cNvCxnSpPr>
            <a:cxnSpLocks/>
          </p:cNvCxnSpPr>
          <p:nvPr/>
        </p:nvCxnSpPr>
        <p:spPr>
          <a:xfrm flipV="1">
            <a:off x="3864429" y="2460173"/>
            <a:ext cx="1594756" cy="18287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204CF87-7008-4B92-9953-15AA8B6AB899}"/>
              </a:ext>
            </a:extLst>
          </p:cNvPr>
          <p:cNvSpPr/>
          <p:nvPr/>
        </p:nvSpPr>
        <p:spPr>
          <a:xfrm>
            <a:off x="4822371" y="2198914"/>
            <a:ext cx="1273629" cy="631372"/>
          </a:xfrm>
          <a:prstGeom prst="ellipse">
            <a:avLst/>
          </a:prstGeom>
          <a:noFill/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81618-BE04-4F7E-A373-7C4D29DC9000}"/>
              </a:ext>
            </a:extLst>
          </p:cNvPr>
          <p:cNvSpPr txBox="1"/>
          <p:nvPr/>
        </p:nvSpPr>
        <p:spPr>
          <a:xfrm>
            <a:off x="2982685" y="0"/>
            <a:ext cx="210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Source: Ginifab.com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11C1DE-7C33-4909-9BA1-FA3287CF66BE}"/>
              </a:ext>
            </a:extLst>
          </p:cNvPr>
          <p:cNvSpPr txBox="1"/>
          <p:nvPr/>
        </p:nvSpPr>
        <p:spPr>
          <a:xfrm>
            <a:off x="377644" y="650446"/>
            <a:ext cx="349431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Abadi Extra Light" panose="020B0204020104020204" pitchFamily="34" charset="0"/>
              </a:rPr>
              <a:t>What does a drip with a 1/16” diameter look like?</a:t>
            </a:r>
          </a:p>
          <a:p>
            <a:endParaRPr lang="en-US" sz="3400" dirty="0">
              <a:latin typeface="Abadi Extra Light" panose="020B0204020104020204" pitchFamily="34" charset="0"/>
            </a:endParaRPr>
          </a:p>
          <a:p>
            <a:endParaRPr lang="en-US" sz="3400" dirty="0">
              <a:latin typeface="Abadi Extra Light" panose="020B0204020104020204" pitchFamily="34" charset="0"/>
            </a:endParaRPr>
          </a:p>
          <a:p>
            <a:r>
              <a:rPr lang="en-US" sz="3400" dirty="0">
                <a:latin typeface="Abadi Extra Light" panose="020B0204020104020204" pitchFamily="34" charset="0"/>
              </a:rPr>
              <a:t>The space between the red line and the first black line is 1/16 of an inch! </a:t>
            </a:r>
          </a:p>
          <a:p>
            <a:endParaRPr lang="en-US" sz="3400" dirty="0">
              <a:latin typeface="Abadi Extra Light" panose="020B0204020104020204" pitchFamily="34" charset="0"/>
            </a:endParaRPr>
          </a:p>
          <a:p>
            <a:endParaRPr lang="en-US" sz="3400" dirty="0">
              <a:latin typeface="Abadi Extra Light" panose="020B0204020104020204" pitchFamily="34" charset="0"/>
            </a:endParaRPr>
          </a:p>
          <a:p>
            <a:endParaRPr lang="en-US" sz="34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6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13"/>
    </mc:Choice>
    <mc:Fallback>
      <p:transition spd="slow" advTm="5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FDC911-FCC7-4312-8529-81BB43885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142405"/>
              </p:ext>
            </p:extLst>
          </p:nvPr>
        </p:nvGraphicFramePr>
        <p:xfrm>
          <a:off x="1727200" y="272747"/>
          <a:ext cx="9017000" cy="631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15B9F4A6-BD33-448A-AB13-D7C79C272C86}"/>
              </a:ext>
            </a:extLst>
          </p:cNvPr>
          <p:cNvSpPr/>
          <p:nvPr/>
        </p:nvSpPr>
        <p:spPr>
          <a:xfrm>
            <a:off x="7262734" y="4736892"/>
            <a:ext cx="2503358" cy="18483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3"/>
    </mc:Choice>
    <mc:Fallback>
      <p:transition spd="slow" advTm="2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9|2.9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3|2.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4|2.3|2.1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1.8|1.8|1.5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0.9|1.4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918</Words>
  <Application>Microsoft Office PowerPoint</Application>
  <PresentationFormat>Widescreen</PresentationFormat>
  <Paragraphs>130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Abadi Extra Light</vt:lpstr>
      <vt:lpstr>Arial</vt:lpstr>
      <vt:lpstr>Calibri</vt:lpstr>
      <vt:lpstr>Calibri Light</vt:lpstr>
      <vt:lpstr>Office Theme</vt:lpstr>
      <vt:lpstr>Leaky Faucet Storyboard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Leaky Faucet Storyboard</dc:title>
  <dc:creator>Varsha Vasudevan</dc:creator>
  <cp:lastModifiedBy>Varsha Vasudevan</cp:lastModifiedBy>
  <cp:revision>13</cp:revision>
  <dcterms:created xsi:type="dcterms:W3CDTF">2020-04-04T01:47:08Z</dcterms:created>
  <dcterms:modified xsi:type="dcterms:W3CDTF">2020-04-07T22:31:46Z</dcterms:modified>
</cp:coreProperties>
</file>