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sldIdLst>
    <p:sldId id="256" r:id="rId5"/>
    <p:sldId id="257" r:id="rId6"/>
    <p:sldId id="258" r:id="rId7"/>
    <p:sldId id="259"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19E96-1A1F-4B71-9531-C8AB05F4DD84}" v="10" dt="2020-06-23T19:30:17.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300" y="90"/>
      </p:cViewPr>
      <p:guideLst/>
    </p:cSldViewPr>
  </p:slideViewPr>
  <p:notesTextViewPr>
    <p:cViewPr>
      <p:scale>
        <a:sx n="1" d="1"/>
        <a:sy n="1" d="1"/>
      </p:scale>
      <p:origin x="0" y="-76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Bruce" userId="8298d76c-df0b-49bd-8dd4-07cffee8e2c0" providerId="ADAL" clId="{0C719E96-1A1F-4B71-9531-C8AB05F4DD84}"/>
    <pc:docChg chg="modSld">
      <pc:chgData name="Barbara Bruce" userId="8298d76c-df0b-49bd-8dd4-07cffee8e2c0" providerId="ADAL" clId="{0C719E96-1A1F-4B71-9531-C8AB05F4DD84}" dt="2020-06-23T19:30:19.502" v="7" actId="20577"/>
      <pc:docMkLst>
        <pc:docMk/>
      </pc:docMkLst>
      <pc:sldChg chg="modNotesTx">
        <pc:chgData name="Barbara Bruce" userId="8298d76c-df0b-49bd-8dd4-07cffee8e2c0" providerId="ADAL" clId="{0C719E96-1A1F-4B71-9531-C8AB05F4DD84}" dt="2020-06-23T19:29:09.902" v="3" actId="20577"/>
        <pc:sldMkLst>
          <pc:docMk/>
          <pc:sldMk cId="2254469142" sldId="257"/>
        </pc:sldMkLst>
      </pc:sldChg>
      <pc:sldChg chg="modNotesTx">
        <pc:chgData name="Barbara Bruce" userId="8298d76c-df0b-49bd-8dd4-07cffee8e2c0" providerId="ADAL" clId="{0C719E96-1A1F-4B71-9531-C8AB05F4DD84}" dt="2020-06-23T19:28:53.743" v="2" actId="20577"/>
        <pc:sldMkLst>
          <pc:docMk/>
          <pc:sldMk cId="693232267" sldId="258"/>
        </pc:sldMkLst>
      </pc:sldChg>
      <pc:sldChg chg="modNotesTx">
        <pc:chgData name="Barbara Bruce" userId="8298d76c-df0b-49bd-8dd4-07cffee8e2c0" providerId="ADAL" clId="{0C719E96-1A1F-4B71-9531-C8AB05F4DD84}" dt="2020-06-23T19:28:23.726" v="0" actId="20577"/>
        <pc:sldMkLst>
          <pc:docMk/>
          <pc:sldMk cId="2834527002" sldId="259"/>
        </pc:sldMkLst>
      </pc:sldChg>
      <pc:sldChg chg="modNotesTx">
        <pc:chgData name="Barbara Bruce" userId="8298d76c-df0b-49bd-8dd4-07cffee8e2c0" providerId="ADAL" clId="{0C719E96-1A1F-4B71-9531-C8AB05F4DD84}" dt="2020-06-23T19:29:31.944" v="5" actId="20577"/>
        <pc:sldMkLst>
          <pc:docMk/>
          <pc:sldMk cId="1987637022" sldId="260"/>
        </pc:sldMkLst>
      </pc:sldChg>
      <pc:sldChg chg="modNotesTx">
        <pc:chgData name="Barbara Bruce" userId="8298d76c-df0b-49bd-8dd4-07cffee8e2c0" providerId="ADAL" clId="{0C719E96-1A1F-4B71-9531-C8AB05F4DD84}" dt="2020-06-23T19:29:50.170" v="6" actId="20577"/>
        <pc:sldMkLst>
          <pc:docMk/>
          <pc:sldMk cId="1037449752" sldId="261"/>
        </pc:sldMkLst>
      </pc:sldChg>
      <pc:sldChg chg="modNotesTx">
        <pc:chgData name="Barbara Bruce" userId="8298d76c-df0b-49bd-8dd4-07cffee8e2c0" providerId="ADAL" clId="{0C719E96-1A1F-4B71-9531-C8AB05F4DD84}" dt="2020-06-23T19:30:19.502" v="7" actId="20577"/>
        <pc:sldMkLst>
          <pc:docMk/>
          <pc:sldMk cId="2994683943"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8CEDA5-12FB-4203-A59F-6C07F25EC9A9}" type="datetimeFigureOut">
              <a:rPr lang="en-CA" smtClean="0"/>
              <a:t>2020-06-23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A1A08-E771-4FAD-8E3F-49AFDA398964}" type="slidenum">
              <a:rPr lang="en-CA" smtClean="0"/>
              <a:t>‹#›</a:t>
            </a:fld>
            <a:endParaRPr lang="en-CA"/>
          </a:p>
        </p:txBody>
      </p:sp>
    </p:spTree>
    <p:extLst>
      <p:ext uri="{BB962C8B-B14F-4D97-AF65-F5344CB8AC3E}">
        <p14:creationId xmlns:p14="http://schemas.microsoft.com/office/powerpoint/2010/main" val="234219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A6A1A08-E771-4FAD-8E3F-49AFDA398964}" type="slidenum">
              <a:rPr lang="en-CA" smtClean="0"/>
              <a:t>1</a:t>
            </a:fld>
            <a:endParaRPr lang="en-CA"/>
          </a:p>
        </p:txBody>
      </p:sp>
    </p:spTree>
    <p:extLst>
      <p:ext uri="{BB962C8B-B14F-4D97-AF65-F5344CB8AC3E}">
        <p14:creationId xmlns:p14="http://schemas.microsoft.com/office/powerpoint/2010/main" val="350119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Trinity theatre is a registered charitable organization founded in 1982 by Co-Directors Alan Richardson and Sandra </a:t>
            </a:r>
            <a:r>
              <a:rPr lang="en-CA" sz="1200" kern="1200" dirty="0" err="1">
                <a:solidFill>
                  <a:schemeClr val="tx1"/>
                </a:solidFill>
                <a:effectLst/>
                <a:latin typeface="+mn-lt"/>
                <a:ea typeface="+mn-ea"/>
                <a:cs typeface="+mn-cs"/>
              </a:rPr>
              <a:t>Crockard</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Their mandate = help youth develop resilience to overcome challenges and make successful transitions throughout their lives.</a:t>
            </a:r>
          </a:p>
          <a:p>
            <a:pPr lvl="0"/>
            <a:r>
              <a:rPr lang="en-CA" sz="1200" kern="1200" dirty="0">
                <a:solidFill>
                  <a:schemeClr val="tx1"/>
                </a:solidFill>
                <a:effectLst/>
                <a:latin typeface="+mn-lt"/>
                <a:ea typeface="+mn-ea"/>
                <a:cs typeface="+mn-cs"/>
              </a:rPr>
              <a:t>They have funding support from several school boards, including the Toronto District School Board, and other organizations such as the National Crime Prevention Strategy and Justice Canada Youth Justice Fund.</a:t>
            </a:r>
          </a:p>
          <a:p>
            <a:pPr lvl="0"/>
            <a:r>
              <a:rPr lang="en-CA" sz="1200" kern="1200" dirty="0">
                <a:solidFill>
                  <a:schemeClr val="tx1"/>
                </a:solidFill>
                <a:effectLst/>
                <a:latin typeface="+mn-lt"/>
                <a:ea typeface="+mn-ea"/>
                <a:cs typeface="+mn-cs"/>
              </a:rPr>
              <a:t>Trinity has over 35 years experience creating youth-led leadership programs in schools across Canada and America.</a:t>
            </a:r>
          </a:p>
        </p:txBody>
      </p:sp>
      <p:sp>
        <p:nvSpPr>
          <p:cNvPr id="4" name="Slide Number Placeholder 3"/>
          <p:cNvSpPr>
            <a:spLocks noGrp="1"/>
          </p:cNvSpPr>
          <p:nvPr>
            <p:ph type="sldNum" sz="quarter" idx="5"/>
          </p:nvPr>
        </p:nvSpPr>
        <p:spPr/>
        <p:txBody>
          <a:bodyPr/>
          <a:lstStyle/>
          <a:p>
            <a:fld id="{2A6A1A08-E771-4FAD-8E3F-49AFDA398964}" type="slidenum">
              <a:rPr lang="en-CA" smtClean="0"/>
              <a:t>2</a:t>
            </a:fld>
            <a:endParaRPr lang="en-CA"/>
          </a:p>
        </p:txBody>
      </p:sp>
    </p:spTree>
    <p:extLst>
      <p:ext uri="{BB962C8B-B14F-4D97-AF65-F5344CB8AC3E}">
        <p14:creationId xmlns:p14="http://schemas.microsoft.com/office/powerpoint/2010/main" val="131794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 Leadership Lab is a 6-week intensive summer masterclass for youth.</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Post-secondary students are hired for a variety of leadership positions to facilitate this program.</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Project leaders for the different communities (Greenwood, Malvern, Rexdale, and Weston)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they are responsible for a group of youth in their respective area</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Lead researchers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work closely with project leaders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Communications team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individuals with unique skillsets collaborate on various projects/tasks that the teams need (e.g. photography, videography, infographics, surveys, etc.)</a:t>
            </a: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6A1A08-E771-4FAD-8E3F-49AFDA398964}" type="slidenum">
              <a:rPr lang="en-CA" smtClean="0"/>
              <a:t>3</a:t>
            </a:fld>
            <a:endParaRPr lang="en-CA"/>
          </a:p>
        </p:txBody>
      </p:sp>
    </p:spTree>
    <p:extLst>
      <p:ext uri="{BB962C8B-B14F-4D97-AF65-F5344CB8AC3E}">
        <p14:creationId xmlns:p14="http://schemas.microsoft.com/office/powerpoint/2010/main" val="93297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addition to skills training and workshops, the program implements field trips to promote exploration of the community and city.</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The aim is to promote an exploration and education on the city’s infrastructure, history of immigration, integration and inclusion, the arts, the environment, etc.</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The goal is to root the participants in the broader community, work with diversity, develop civic awareness, and build a stronger sense of citizenship and belonging.</a:t>
            </a: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6A1A08-E771-4FAD-8E3F-49AFDA398964}" type="slidenum">
              <a:rPr lang="en-CA" smtClean="0"/>
              <a:t>4</a:t>
            </a:fld>
            <a:endParaRPr lang="en-CA"/>
          </a:p>
        </p:txBody>
      </p:sp>
    </p:spTree>
    <p:extLst>
      <p:ext uri="{BB962C8B-B14F-4D97-AF65-F5344CB8AC3E}">
        <p14:creationId xmlns:p14="http://schemas.microsoft.com/office/powerpoint/2010/main" val="181263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 Leadership Lab is engaging and exciting because it incorporates excursions rather than just have youth meet up at one designated building everyday.</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This summer we visited places like St. Lawrence Market, the AGO, Toronto Archive, Old City Hall, and CAMH.</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This provided the opportunity for the post-secondary hires to have their professional skills interact with their academic work, personal life, and community.</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For example: St. Lawrence Market Gallery</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I had the opportunity to see early Toronto artwork done by women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took inspiration from their art:</a:t>
            </a:r>
            <a:endParaRPr lang="en-CA" sz="1100" kern="1200" dirty="0">
              <a:solidFill>
                <a:schemeClr val="tx1"/>
              </a:solidFill>
              <a:effectLst/>
              <a:latin typeface="+mn-lt"/>
              <a:ea typeface="+mn-ea"/>
              <a:cs typeface="+mn-cs"/>
            </a:endParaRPr>
          </a:p>
          <a:p>
            <a:pPr lvl="2"/>
            <a:r>
              <a:rPr lang="en-CA" sz="1200" kern="1200" dirty="0">
                <a:solidFill>
                  <a:schemeClr val="tx1"/>
                </a:solidFill>
                <a:effectLst/>
                <a:latin typeface="+mn-lt"/>
                <a:ea typeface="+mn-ea"/>
                <a:cs typeface="+mn-cs"/>
              </a:rPr>
              <a:t>Inspired my personal creative work</a:t>
            </a:r>
            <a:endParaRPr lang="en-CA" sz="1100" kern="1200" dirty="0">
              <a:solidFill>
                <a:schemeClr val="tx1"/>
              </a:solidFill>
              <a:effectLst/>
              <a:latin typeface="+mn-lt"/>
              <a:ea typeface="+mn-ea"/>
              <a:cs typeface="+mn-cs"/>
            </a:endParaRPr>
          </a:p>
          <a:p>
            <a:pPr lvl="2"/>
            <a:r>
              <a:rPr lang="en-CA" sz="1200" kern="1200" dirty="0">
                <a:solidFill>
                  <a:schemeClr val="tx1"/>
                </a:solidFill>
                <a:effectLst/>
                <a:latin typeface="+mn-lt"/>
                <a:ea typeface="+mn-ea"/>
                <a:cs typeface="+mn-cs"/>
              </a:rPr>
              <a:t>Incorporated it into my academic work (I wrote a lot about art and its relation to the community and how it impacted me in my reflections)</a:t>
            </a:r>
            <a:endParaRPr lang="en-CA" sz="1100" kern="1200" dirty="0">
              <a:solidFill>
                <a:schemeClr val="tx1"/>
              </a:solidFill>
              <a:effectLst/>
              <a:latin typeface="+mn-lt"/>
              <a:ea typeface="+mn-ea"/>
              <a:cs typeface="+mn-cs"/>
            </a:endParaRPr>
          </a:p>
          <a:p>
            <a:pPr lvl="2"/>
            <a:r>
              <a:rPr lang="en-CA" sz="1200" kern="1200" dirty="0">
                <a:solidFill>
                  <a:schemeClr val="tx1"/>
                </a:solidFill>
                <a:effectLst/>
                <a:latin typeface="+mn-lt"/>
                <a:ea typeface="+mn-ea"/>
                <a:cs typeface="+mn-cs"/>
              </a:rPr>
              <a:t>Allowed me to reflect on the intersections and valuableness of art in the community as a whole.</a:t>
            </a: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6A1A08-E771-4FAD-8E3F-49AFDA398964}" type="slidenum">
              <a:rPr lang="en-CA" smtClean="0"/>
              <a:t>5</a:t>
            </a:fld>
            <a:endParaRPr lang="en-CA"/>
          </a:p>
        </p:txBody>
      </p:sp>
    </p:spTree>
    <p:extLst>
      <p:ext uri="{BB962C8B-B14F-4D97-AF65-F5344CB8AC3E}">
        <p14:creationId xmlns:p14="http://schemas.microsoft.com/office/powerpoint/2010/main" val="352302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There were 3 options for post-secondary summer hires: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Project/team leader</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Lead researcher (works with a specific project/team leader and their group)</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Communications intern (each have unique talents and specializations)</a:t>
            </a:r>
            <a:endParaRPr lang="en-CA" sz="1100" kern="1200" dirty="0">
              <a:solidFill>
                <a:schemeClr val="tx1"/>
              </a:solidFill>
              <a:effectLst/>
              <a:latin typeface="+mn-lt"/>
              <a:ea typeface="+mn-ea"/>
              <a:cs typeface="+mn-cs"/>
            </a:endParaRPr>
          </a:p>
          <a:p>
            <a:pPr lvl="2"/>
            <a:r>
              <a:rPr lang="en-CA" sz="1200" kern="1200" dirty="0">
                <a:solidFill>
                  <a:schemeClr val="tx1"/>
                </a:solidFill>
                <a:effectLst/>
                <a:latin typeface="+mn-lt"/>
                <a:ea typeface="+mn-ea"/>
                <a:cs typeface="+mn-cs"/>
              </a:rPr>
              <a:t>(e.g. photography, podcasting, marketing and analysis, etc.)</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What I did as a communications intern (with a focus on research and surveys)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Helped with administration in conducting and creating surveys for both the secondary school participants and post-secondary summer employees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My work wasn’t just limited to research and surveys – the communications team and my supervisor valued my experience and education as an English major and appointed me as the lead editor for the summer publication (the very first digital summer magazine publication for Trinity Theatre!)</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With my interdisciplinary education in SASAH, I also was able to use my creativity and design background to develop business cards for the summer employees and infographics for collected data from surveys.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As a team, we collaborated on re-branding Trinity Theatre, incorporating a new colour scheme and refreshing their social media pages.</a:t>
            </a: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6A1A08-E771-4FAD-8E3F-49AFDA398964}" type="slidenum">
              <a:rPr lang="en-CA" smtClean="0"/>
              <a:t>6</a:t>
            </a:fld>
            <a:endParaRPr lang="en-CA"/>
          </a:p>
        </p:txBody>
      </p:sp>
    </p:spTree>
    <p:extLst>
      <p:ext uri="{BB962C8B-B14F-4D97-AF65-F5344CB8AC3E}">
        <p14:creationId xmlns:p14="http://schemas.microsoft.com/office/powerpoint/2010/main" val="216344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This is an infographic I created based on the demographic research I collected with my colleagues through a google survey.</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It’s my way of creatively outputting the data I was given and making it into something visually pleasing.</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There was quite a lot of diversity in the high school participants</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This is Trinity Theatre’s Instagram page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you can see how there’s a cohesive theme and colour scheme now (compared to before)</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It’s more visually pleasing</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When social media pages are more aesthetically cohesive it usually creates more activity</a:t>
            </a:r>
            <a:endParaRPr lang="en-CA" sz="11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This is their very first summer publication that I was the lead editor for </a:t>
            </a:r>
            <a:r>
              <a:rPr lang="en-CA" sz="1200" kern="1200" dirty="0">
                <a:solidFill>
                  <a:schemeClr val="tx1"/>
                </a:solidFill>
                <a:effectLst/>
                <a:latin typeface="+mn-lt"/>
                <a:ea typeface="+mn-ea"/>
                <a:cs typeface="+mn-cs"/>
                <a:sym typeface="Wingdings" panose="05000000000000000000" pitchFamily="2" charset="2"/>
              </a:rPr>
              <a:t></a:t>
            </a:r>
            <a:r>
              <a:rPr lang="en-CA" sz="1200" kern="1200" dirty="0">
                <a:solidFill>
                  <a:schemeClr val="tx1"/>
                </a:solidFill>
                <a:effectLst/>
                <a:latin typeface="+mn-lt"/>
                <a:ea typeface="+mn-ea"/>
                <a:cs typeface="+mn-cs"/>
              </a:rPr>
              <a:t> it’s a compilation of various written and art pieces by the high school students and the post-secondary students</a:t>
            </a:r>
            <a:endParaRPr lang="en-CA" sz="11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This was really rewarding</a:t>
            </a:r>
            <a:endParaRPr lang="en-CA" sz="1100" kern="1200" dirty="0">
              <a:solidFill>
                <a:schemeClr val="tx1"/>
              </a:solidFill>
              <a:effectLst/>
              <a:latin typeface="+mn-lt"/>
              <a:ea typeface="+mn-ea"/>
              <a:cs typeface="+mn-cs"/>
            </a:endParaRPr>
          </a:p>
          <a:p>
            <a:pPr lvl="1"/>
            <a:r>
              <a:rPr lang="en-CA" sz="1200" kern="1200">
                <a:solidFill>
                  <a:schemeClr val="tx1"/>
                </a:solidFill>
                <a:effectLst/>
                <a:latin typeface="+mn-lt"/>
                <a:ea typeface="+mn-ea"/>
                <a:cs typeface="+mn-cs"/>
              </a:rPr>
              <a:t>I enjoyed having the opportunity to see the growth and develop a personal relationship with the students through their creative work.</a:t>
            </a:r>
            <a:endParaRPr lang="en-CA" sz="11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6A1A08-E771-4FAD-8E3F-49AFDA398964}" type="slidenum">
              <a:rPr lang="en-CA" smtClean="0"/>
              <a:t>7</a:t>
            </a:fld>
            <a:endParaRPr lang="en-CA"/>
          </a:p>
        </p:txBody>
      </p:sp>
    </p:spTree>
    <p:extLst>
      <p:ext uri="{BB962C8B-B14F-4D97-AF65-F5344CB8AC3E}">
        <p14:creationId xmlns:p14="http://schemas.microsoft.com/office/powerpoint/2010/main" val="273418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6/23/2020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6/23/2020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6/23/2020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hyperlink" Target="https://www.instagram.com/trinitytheatre/"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drive.google.com/file/d/1YVnbmx_0UqmQGk6WXC364220D1jactAw/view?usp=sharing" TargetMode="External"/><Relationship Id="rId4" Type="http://schemas.openxmlformats.org/officeDocument/2006/relationships/hyperlink" Target="https://create.piktochart.com/output/40199553-tt-demographic-20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7331-35DE-460F-A230-B77155AA1A11}"/>
              </a:ext>
            </a:extLst>
          </p:cNvPr>
          <p:cNvSpPr>
            <a:spLocks noGrp="1"/>
          </p:cNvSpPr>
          <p:nvPr>
            <p:ph type="ctrTitle"/>
          </p:nvPr>
        </p:nvSpPr>
        <p:spPr/>
        <p:txBody>
          <a:bodyPr/>
          <a:lstStyle/>
          <a:p>
            <a:r>
              <a:rPr lang="en-CA" dirty="0"/>
              <a:t>Trinity Theatre Leadership Lab</a:t>
            </a:r>
          </a:p>
        </p:txBody>
      </p:sp>
      <p:sp>
        <p:nvSpPr>
          <p:cNvPr id="3" name="Subtitle 2">
            <a:extLst>
              <a:ext uri="{FF2B5EF4-FFF2-40B4-BE49-F238E27FC236}">
                <a16:creationId xmlns:a16="http://schemas.microsoft.com/office/drawing/2014/main" id="{DDB9865C-2637-4FE5-A703-8CCFB11F31F9}"/>
              </a:ext>
            </a:extLst>
          </p:cNvPr>
          <p:cNvSpPr>
            <a:spLocks noGrp="1"/>
          </p:cNvSpPr>
          <p:nvPr>
            <p:ph type="subTitle" idx="1"/>
          </p:nvPr>
        </p:nvSpPr>
        <p:spPr>
          <a:xfrm>
            <a:off x="2417780" y="3531204"/>
            <a:ext cx="8637072" cy="1610422"/>
          </a:xfrm>
        </p:spPr>
        <p:txBody>
          <a:bodyPr>
            <a:normAutofit/>
          </a:bodyPr>
          <a:lstStyle/>
          <a:p>
            <a:r>
              <a:rPr lang="en-CA" dirty="0"/>
              <a:t>SASAH Experiential Learning</a:t>
            </a:r>
          </a:p>
          <a:p>
            <a:r>
              <a:rPr lang="en-CA" dirty="0"/>
              <a:t>Chantelle Ing</a:t>
            </a:r>
          </a:p>
          <a:p>
            <a:r>
              <a:rPr lang="en-CA" dirty="0"/>
              <a:t>250918201</a:t>
            </a:r>
          </a:p>
        </p:txBody>
      </p:sp>
    </p:spTree>
    <p:extLst>
      <p:ext uri="{BB962C8B-B14F-4D97-AF65-F5344CB8AC3E}">
        <p14:creationId xmlns:p14="http://schemas.microsoft.com/office/powerpoint/2010/main" val="199910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EED2B910-B28F-4A54-B17C-8B7E5893A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13">
            <a:extLst>
              <a:ext uri="{FF2B5EF4-FFF2-40B4-BE49-F238E27FC236}">
                <a16:creationId xmlns:a16="http://schemas.microsoft.com/office/drawing/2014/main" id="{C545F118-1DF8-46A9-8A77-B3D9422CE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775"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82B2438-93E0-434F-81E7-CD095873ACB8}"/>
              </a:ext>
            </a:extLst>
          </p:cNvPr>
          <p:cNvSpPr>
            <a:spLocks noGrp="1"/>
          </p:cNvSpPr>
          <p:nvPr>
            <p:ph type="title"/>
          </p:nvPr>
        </p:nvSpPr>
        <p:spPr>
          <a:xfrm>
            <a:off x="5196457" y="804519"/>
            <a:ext cx="5550357" cy="1049235"/>
          </a:xfrm>
        </p:spPr>
        <p:txBody>
          <a:bodyPr>
            <a:normAutofit/>
          </a:bodyPr>
          <a:lstStyle/>
          <a:p>
            <a:r>
              <a:rPr lang="en-CA" dirty="0"/>
              <a:t>Trinity Theatre</a:t>
            </a:r>
          </a:p>
        </p:txBody>
      </p:sp>
      <p:sp>
        <p:nvSpPr>
          <p:cNvPr id="28" name="Rectangle 15">
            <a:extLst>
              <a:ext uri="{FF2B5EF4-FFF2-40B4-BE49-F238E27FC236}">
                <a16:creationId xmlns:a16="http://schemas.microsoft.com/office/drawing/2014/main" id="{7CAB7D27-148D-4082-B160-72FAD580D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 name="Picture 6">
            <a:extLst>
              <a:ext uri="{FF2B5EF4-FFF2-40B4-BE49-F238E27FC236}">
                <a16:creationId xmlns:a16="http://schemas.microsoft.com/office/drawing/2014/main" id="{ECBC5BE0-4C09-44C9-98D3-AC6CCC0869F0}"/>
              </a:ext>
            </a:extLst>
          </p:cNvPr>
          <p:cNvPicPr>
            <a:picLocks noChangeAspect="1"/>
          </p:cNvPicPr>
          <p:nvPr/>
        </p:nvPicPr>
        <p:blipFill>
          <a:blip r:embed="rId3"/>
          <a:stretch>
            <a:fillRect/>
          </a:stretch>
        </p:blipFill>
        <p:spPr>
          <a:xfrm>
            <a:off x="803129" y="481108"/>
            <a:ext cx="3733056" cy="2491815"/>
          </a:xfrm>
          <a:prstGeom prst="rect">
            <a:avLst/>
          </a:prstGeom>
        </p:spPr>
      </p:pic>
      <p:pic>
        <p:nvPicPr>
          <p:cNvPr id="5" name="Picture 4">
            <a:extLst>
              <a:ext uri="{FF2B5EF4-FFF2-40B4-BE49-F238E27FC236}">
                <a16:creationId xmlns:a16="http://schemas.microsoft.com/office/drawing/2014/main" id="{558D3275-2C6B-4E51-9175-9DCC2B1C5CF8}"/>
              </a:ext>
            </a:extLst>
          </p:cNvPr>
          <p:cNvPicPr>
            <a:picLocks noChangeAspect="1"/>
          </p:cNvPicPr>
          <p:nvPr/>
        </p:nvPicPr>
        <p:blipFill>
          <a:blip r:embed="rId4"/>
          <a:stretch>
            <a:fillRect/>
          </a:stretch>
        </p:blipFill>
        <p:spPr>
          <a:xfrm>
            <a:off x="802333" y="3137516"/>
            <a:ext cx="3734648" cy="2492878"/>
          </a:xfrm>
          <a:prstGeom prst="rect">
            <a:avLst/>
          </a:prstGeom>
        </p:spPr>
      </p:pic>
      <p:sp>
        <p:nvSpPr>
          <p:cNvPr id="3" name="Content Placeholder 2">
            <a:extLst>
              <a:ext uri="{FF2B5EF4-FFF2-40B4-BE49-F238E27FC236}">
                <a16:creationId xmlns:a16="http://schemas.microsoft.com/office/drawing/2014/main" id="{AD4B963A-BDF3-4EAD-B5AD-E07349B5B993}"/>
              </a:ext>
            </a:extLst>
          </p:cNvPr>
          <p:cNvSpPr>
            <a:spLocks noGrp="1"/>
          </p:cNvSpPr>
          <p:nvPr>
            <p:ph idx="1"/>
          </p:nvPr>
        </p:nvSpPr>
        <p:spPr>
          <a:xfrm>
            <a:off x="5196457" y="2015732"/>
            <a:ext cx="5550357" cy="3614662"/>
          </a:xfrm>
        </p:spPr>
        <p:txBody>
          <a:bodyPr>
            <a:normAutofit fontScale="77500" lnSpcReduction="20000"/>
          </a:bodyPr>
          <a:lstStyle/>
          <a:p>
            <a:pPr>
              <a:lnSpc>
                <a:spcPct val="110000"/>
              </a:lnSpc>
            </a:pPr>
            <a:r>
              <a:rPr lang="en-CA" sz="2400" dirty="0"/>
              <a:t>Trinity Theatre is a Toronto-based charitable organization offered to the youth</a:t>
            </a:r>
          </a:p>
          <a:p>
            <a:pPr>
              <a:lnSpc>
                <a:spcPct val="110000"/>
              </a:lnSpc>
            </a:pPr>
            <a:r>
              <a:rPr lang="en-CA" sz="2400" dirty="0"/>
              <a:t>Offers interactive programs for schools and communities</a:t>
            </a:r>
          </a:p>
          <a:p>
            <a:pPr>
              <a:lnSpc>
                <a:spcPct val="110000"/>
              </a:lnSpc>
            </a:pPr>
            <a:r>
              <a:rPr lang="en-CA" sz="2400" dirty="0"/>
              <a:t>Uses the fundamental practices of theatre to empower youth and build community</a:t>
            </a:r>
          </a:p>
          <a:p>
            <a:pPr>
              <a:lnSpc>
                <a:spcPct val="110000"/>
              </a:lnSpc>
            </a:pPr>
            <a:r>
              <a:rPr lang="en-CA" sz="2400" dirty="0"/>
              <a:t>Combines the arts and intergenerational interactions to facilitate the development of communities across Canada</a:t>
            </a:r>
          </a:p>
          <a:p>
            <a:pPr>
              <a:lnSpc>
                <a:spcPct val="110000"/>
              </a:lnSpc>
            </a:pPr>
            <a:r>
              <a:rPr lang="en-CA" sz="2400" dirty="0"/>
              <a:t>The co-directors are Alan Richardson and Sandra </a:t>
            </a:r>
            <a:r>
              <a:rPr lang="en-CA" sz="2400" dirty="0" err="1"/>
              <a:t>Crockard</a:t>
            </a:r>
            <a:r>
              <a:rPr lang="en-CA" sz="2400" dirty="0"/>
              <a:t> (see left)</a:t>
            </a:r>
          </a:p>
          <a:p>
            <a:pPr marL="457200" lvl="1" indent="0">
              <a:lnSpc>
                <a:spcPct val="110000"/>
              </a:lnSpc>
              <a:buNone/>
            </a:pPr>
            <a:endParaRPr lang="en-CA" sz="1700" dirty="0"/>
          </a:p>
        </p:txBody>
      </p:sp>
      <p:pic>
        <p:nvPicPr>
          <p:cNvPr id="29" name="Picture 17">
            <a:extLst>
              <a:ext uri="{FF2B5EF4-FFF2-40B4-BE49-F238E27FC236}">
                <a16:creationId xmlns:a16="http://schemas.microsoft.com/office/drawing/2014/main" id="{CD88FC76-F691-462A-BCF9-0BA4F5DE6D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33204A7E-B7E9-42D0-9DC4-B82FDC8C4B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6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AA17-1338-4B98-B431-2B29DB9C1DEC}"/>
              </a:ext>
            </a:extLst>
          </p:cNvPr>
          <p:cNvSpPr>
            <a:spLocks noGrp="1"/>
          </p:cNvSpPr>
          <p:nvPr>
            <p:ph type="title"/>
          </p:nvPr>
        </p:nvSpPr>
        <p:spPr>
          <a:xfrm>
            <a:off x="1451579" y="804519"/>
            <a:ext cx="9603275" cy="1049235"/>
          </a:xfrm>
        </p:spPr>
        <p:txBody>
          <a:bodyPr>
            <a:normAutofit/>
          </a:bodyPr>
          <a:lstStyle/>
          <a:p>
            <a:r>
              <a:rPr lang="en-CA" dirty="0"/>
              <a:t>The Leadership Lab</a:t>
            </a:r>
          </a:p>
        </p:txBody>
      </p:sp>
      <p:sp>
        <p:nvSpPr>
          <p:cNvPr id="3" name="Content Placeholder 2">
            <a:extLst>
              <a:ext uri="{FF2B5EF4-FFF2-40B4-BE49-F238E27FC236}">
                <a16:creationId xmlns:a16="http://schemas.microsoft.com/office/drawing/2014/main" id="{73BF68AD-65C0-45CD-9D89-1F0F16E2DC38}"/>
              </a:ext>
            </a:extLst>
          </p:cNvPr>
          <p:cNvSpPr>
            <a:spLocks noGrp="1"/>
          </p:cNvSpPr>
          <p:nvPr>
            <p:ph idx="1"/>
          </p:nvPr>
        </p:nvSpPr>
        <p:spPr>
          <a:xfrm>
            <a:off x="1451579" y="2015734"/>
            <a:ext cx="4370487" cy="3450613"/>
          </a:xfrm>
        </p:spPr>
        <p:txBody>
          <a:bodyPr>
            <a:noAutofit/>
          </a:bodyPr>
          <a:lstStyle/>
          <a:p>
            <a:r>
              <a:rPr lang="en-CA" dirty="0"/>
              <a:t>6-week summer program</a:t>
            </a:r>
          </a:p>
          <a:p>
            <a:r>
              <a:rPr lang="en-CA" dirty="0"/>
              <a:t>Intergenerational team of secondary students, post-secondary students, and retired educator volunteers</a:t>
            </a:r>
          </a:p>
          <a:p>
            <a:pPr lvl="1"/>
            <a:r>
              <a:rPr lang="en-CA" dirty="0"/>
              <a:t>(e.g.) Post-secondary project leaders (see right) </a:t>
            </a:r>
          </a:p>
          <a:p>
            <a:r>
              <a:rPr lang="en-CA" dirty="0"/>
              <a:t>Aims to facilitate the development of sense of person, sense of place, community, compassion and diversity</a:t>
            </a:r>
          </a:p>
        </p:txBody>
      </p:sp>
      <p:pic>
        <p:nvPicPr>
          <p:cNvPr id="5" name="Picture 4">
            <a:extLst>
              <a:ext uri="{FF2B5EF4-FFF2-40B4-BE49-F238E27FC236}">
                <a16:creationId xmlns:a16="http://schemas.microsoft.com/office/drawing/2014/main" id="{FF4D84CC-8389-4F9D-93E1-F6275C10D8B1}"/>
              </a:ext>
            </a:extLst>
          </p:cNvPr>
          <p:cNvPicPr>
            <a:picLocks noChangeAspect="1"/>
          </p:cNvPicPr>
          <p:nvPr/>
        </p:nvPicPr>
        <p:blipFill>
          <a:blip r:embed="rId3"/>
          <a:stretch>
            <a:fillRect/>
          </a:stretch>
        </p:blipFill>
        <p:spPr>
          <a:xfrm>
            <a:off x="6096000" y="2085494"/>
            <a:ext cx="4958854" cy="3310034"/>
          </a:xfrm>
          <a:prstGeom prst="rect">
            <a:avLst/>
          </a:prstGeom>
        </p:spPr>
      </p:pic>
    </p:spTree>
    <p:extLst>
      <p:ext uri="{BB962C8B-B14F-4D97-AF65-F5344CB8AC3E}">
        <p14:creationId xmlns:p14="http://schemas.microsoft.com/office/powerpoint/2010/main" val="69323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2C8C-9220-4B84-A7EE-53A2496BD57D}"/>
              </a:ext>
            </a:extLst>
          </p:cNvPr>
          <p:cNvSpPr>
            <a:spLocks noGrp="1"/>
          </p:cNvSpPr>
          <p:nvPr>
            <p:ph type="title"/>
          </p:nvPr>
        </p:nvSpPr>
        <p:spPr>
          <a:xfrm>
            <a:off x="1451579" y="804519"/>
            <a:ext cx="9603275" cy="1049235"/>
          </a:xfrm>
        </p:spPr>
        <p:txBody>
          <a:bodyPr>
            <a:normAutofit/>
          </a:bodyPr>
          <a:lstStyle/>
          <a:p>
            <a:r>
              <a:rPr lang="en-CA" dirty="0"/>
              <a:t>Leadership lab Field Trips</a:t>
            </a:r>
          </a:p>
        </p:txBody>
      </p:sp>
      <p:pic>
        <p:nvPicPr>
          <p:cNvPr id="5" name="Picture 4">
            <a:extLst>
              <a:ext uri="{FF2B5EF4-FFF2-40B4-BE49-F238E27FC236}">
                <a16:creationId xmlns:a16="http://schemas.microsoft.com/office/drawing/2014/main" id="{43BD0F69-78AA-4902-8B6C-ABB6F21A8B8E}"/>
              </a:ext>
            </a:extLst>
          </p:cNvPr>
          <p:cNvPicPr>
            <a:picLocks noChangeAspect="1"/>
          </p:cNvPicPr>
          <p:nvPr/>
        </p:nvPicPr>
        <p:blipFill>
          <a:blip r:embed="rId3"/>
          <a:stretch>
            <a:fillRect/>
          </a:stretch>
        </p:blipFill>
        <p:spPr>
          <a:xfrm>
            <a:off x="1451579" y="2085493"/>
            <a:ext cx="4960443" cy="3311095"/>
          </a:xfrm>
          <a:prstGeom prst="rect">
            <a:avLst/>
          </a:prstGeom>
        </p:spPr>
      </p:pic>
      <p:sp>
        <p:nvSpPr>
          <p:cNvPr id="3" name="Content Placeholder 2">
            <a:extLst>
              <a:ext uri="{FF2B5EF4-FFF2-40B4-BE49-F238E27FC236}">
                <a16:creationId xmlns:a16="http://schemas.microsoft.com/office/drawing/2014/main" id="{663254FC-1602-4921-B47C-ED932F5BDCBB}"/>
              </a:ext>
            </a:extLst>
          </p:cNvPr>
          <p:cNvSpPr>
            <a:spLocks noGrp="1"/>
          </p:cNvSpPr>
          <p:nvPr>
            <p:ph idx="1"/>
          </p:nvPr>
        </p:nvSpPr>
        <p:spPr>
          <a:xfrm>
            <a:off x="6892299" y="2015734"/>
            <a:ext cx="4162555" cy="3450613"/>
          </a:xfrm>
        </p:spPr>
        <p:txBody>
          <a:bodyPr>
            <a:normAutofit/>
          </a:bodyPr>
          <a:lstStyle/>
          <a:p>
            <a:r>
              <a:rPr lang="en-CA" dirty="0"/>
              <a:t>The Leadership Lab includes a variety of field trips into the community in addition to skills training.</a:t>
            </a:r>
          </a:p>
          <a:p>
            <a:r>
              <a:rPr lang="en-CA" dirty="0"/>
              <a:t>This promotes exploration of the city’s infrastructure, history/heritage, civics, arts, healthy, the environment, and business.</a:t>
            </a:r>
          </a:p>
          <a:p>
            <a:pPr marL="0" indent="0">
              <a:buNone/>
            </a:pPr>
            <a:endParaRPr lang="en-CA" dirty="0"/>
          </a:p>
        </p:txBody>
      </p:sp>
    </p:spTree>
    <p:extLst>
      <p:ext uri="{BB962C8B-B14F-4D97-AF65-F5344CB8AC3E}">
        <p14:creationId xmlns:p14="http://schemas.microsoft.com/office/powerpoint/2010/main" val="283452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05CFAD9-EABE-4F83-B098-604752164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a:extLst>
              <a:ext uri="{FF2B5EF4-FFF2-40B4-BE49-F238E27FC236}">
                <a16:creationId xmlns:a16="http://schemas.microsoft.com/office/drawing/2014/main" id="{C99610E4-6194-4817-B152-498995E771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D885E9F4-7DB6-4B77-B1FF-80BFCE8127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639A2B-C30C-4F6F-B847-6960F3CF8A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4" name="Rectangle 23">
            <a:extLst>
              <a:ext uri="{FF2B5EF4-FFF2-40B4-BE49-F238E27FC236}">
                <a16:creationId xmlns:a16="http://schemas.microsoft.com/office/drawing/2014/main" id="{D9926FA0-8ED1-4F3A-B23B-FD94D82C7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A102CD9-C25A-4A86-B9D3-D7280D914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06E2039-0374-488A-B895-0A382F3CB89E}"/>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dirty="0"/>
              <a:t>Examples of Field Trips</a:t>
            </a:r>
          </a:p>
        </p:txBody>
      </p:sp>
      <p:pic>
        <p:nvPicPr>
          <p:cNvPr id="9" name="Picture 8">
            <a:extLst>
              <a:ext uri="{FF2B5EF4-FFF2-40B4-BE49-F238E27FC236}">
                <a16:creationId xmlns:a16="http://schemas.microsoft.com/office/drawing/2014/main" id="{A44837A2-5857-4D34-B4E9-9085B49E34EA}"/>
              </a:ext>
            </a:extLst>
          </p:cNvPr>
          <p:cNvPicPr>
            <a:picLocks noChangeAspect="1"/>
          </p:cNvPicPr>
          <p:nvPr/>
        </p:nvPicPr>
        <p:blipFill>
          <a:blip r:embed="rId4"/>
          <a:stretch>
            <a:fillRect/>
          </a:stretch>
        </p:blipFill>
        <p:spPr>
          <a:xfrm>
            <a:off x="3989479" y="494473"/>
            <a:ext cx="3693150" cy="2465177"/>
          </a:xfrm>
          <a:prstGeom prst="rect">
            <a:avLst/>
          </a:prstGeom>
        </p:spPr>
      </p:pic>
      <p:pic>
        <p:nvPicPr>
          <p:cNvPr id="11" name="Picture 10">
            <a:extLst>
              <a:ext uri="{FF2B5EF4-FFF2-40B4-BE49-F238E27FC236}">
                <a16:creationId xmlns:a16="http://schemas.microsoft.com/office/drawing/2014/main" id="{FCDC1069-A771-4EF0-93F6-F4F115CE8D18}"/>
              </a:ext>
            </a:extLst>
          </p:cNvPr>
          <p:cNvPicPr>
            <a:picLocks noChangeAspect="1"/>
          </p:cNvPicPr>
          <p:nvPr/>
        </p:nvPicPr>
        <p:blipFill>
          <a:blip r:embed="rId5"/>
          <a:stretch>
            <a:fillRect/>
          </a:stretch>
        </p:blipFill>
        <p:spPr>
          <a:xfrm>
            <a:off x="7846354" y="496469"/>
            <a:ext cx="3687168" cy="2461184"/>
          </a:xfrm>
          <a:prstGeom prst="rect">
            <a:avLst/>
          </a:prstGeom>
        </p:spPr>
      </p:pic>
      <p:cxnSp>
        <p:nvCxnSpPr>
          <p:cNvPr id="28" name="Straight Connector 27">
            <a:extLst>
              <a:ext uri="{FF2B5EF4-FFF2-40B4-BE49-F238E27FC236}">
                <a16:creationId xmlns:a16="http://schemas.microsoft.com/office/drawing/2014/main" id="{90676B93-40FB-4FA7-8E89-C24B7B1F8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1B67B3C2-6E81-4134-92D9-4E62DEECCB27}"/>
              </a:ext>
            </a:extLst>
          </p:cNvPr>
          <p:cNvPicPr>
            <a:picLocks noChangeAspect="1"/>
          </p:cNvPicPr>
          <p:nvPr/>
        </p:nvPicPr>
        <p:blipFill>
          <a:blip r:embed="rId6"/>
          <a:stretch>
            <a:fillRect/>
          </a:stretch>
        </p:blipFill>
        <p:spPr>
          <a:xfrm>
            <a:off x="3989479" y="3150650"/>
            <a:ext cx="3693150" cy="2465177"/>
          </a:xfrm>
          <a:prstGeom prst="rect">
            <a:avLst/>
          </a:prstGeom>
        </p:spPr>
      </p:pic>
      <p:pic>
        <p:nvPicPr>
          <p:cNvPr id="5" name="Content Placeholder 4">
            <a:extLst>
              <a:ext uri="{FF2B5EF4-FFF2-40B4-BE49-F238E27FC236}">
                <a16:creationId xmlns:a16="http://schemas.microsoft.com/office/drawing/2014/main" id="{5B48683F-72C5-4D3B-9CA2-609AAF80D653}"/>
              </a:ext>
            </a:extLst>
          </p:cNvPr>
          <p:cNvPicPr>
            <a:picLocks noGrp="1" noChangeAspect="1"/>
          </p:cNvPicPr>
          <p:nvPr>
            <p:ph idx="1"/>
          </p:nvPr>
        </p:nvPicPr>
        <p:blipFill>
          <a:blip r:embed="rId7"/>
          <a:stretch>
            <a:fillRect/>
          </a:stretch>
        </p:blipFill>
        <p:spPr>
          <a:xfrm>
            <a:off x="7846051" y="3153847"/>
            <a:ext cx="3687168" cy="2461184"/>
          </a:xfrm>
          <a:prstGeom prst="rect">
            <a:avLst/>
          </a:prstGeom>
        </p:spPr>
      </p:pic>
      <p:pic>
        <p:nvPicPr>
          <p:cNvPr id="30" name="Picture 29">
            <a:extLst>
              <a:ext uri="{FF2B5EF4-FFF2-40B4-BE49-F238E27FC236}">
                <a16:creationId xmlns:a16="http://schemas.microsoft.com/office/drawing/2014/main" id="{3509D85C-1896-4695-A144-B562AFC58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6D9F55CD-CB1D-4CB9-98D3-2BC602BC43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00C15FF-FB1D-47D5-B9CD-7F7DE015BA65}"/>
              </a:ext>
            </a:extLst>
          </p:cNvPr>
          <p:cNvSpPr txBox="1">
            <a:spLocks/>
          </p:cNvSpPr>
          <p:nvPr/>
        </p:nvSpPr>
        <p:spPr>
          <a:xfrm>
            <a:off x="659301" y="3746271"/>
            <a:ext cx="2823919" cy="1868760"/>
          </a:xfrm>
          <a:prstGeom prst="rect">
            <a:avLst/>
          </a:prstGeom>
        </p:spPr>
        <p:txBody>
          <a:bodyPr vert="horz" lIns="91440" tIns="45720" rIns="91440" bIns="0" rtlCol="0" anchor="b">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000" dirty="0">
                <a:latin typeface="+mn-lt"/>
              </a:rPr>
              <a:t>Top 2: art day at the MOCA and AGO</a:t>
            </a:r>
          </a:p>
          <a:p>
            <a:endParaRPr lang="en-US" sz="2000" dirty="0">
              <a:latin typeface="+mn-lt"/>
            </a:endParaRPr>
          </a:p>
          <a:p>
            <a:r>
              <a:rPr lang="en-US" sz="2000" dirty="0">
                <a:latin typeface="+mn-lt"/>
              </a:rPr>
              <a:t>Bottom 2: Heritage days at Kensington market and fort </a:t>
            </a:r>
            <a:r>
              <a:rPr lang="en-US" sz="2000" dirty="0" err="1">
                <a:latin typeface="+mn-lt"/>
              </a:rPr>
              <a:t>york</a:t>
            </a:r>
            <a:endParaRPr lang="en-US" sz="2000" dirty="0">
              <a:latin typeface="+mn-lt"/>
            </a:endParaRPr>
          </a:p>
        </p:txBody>
      </p:sp>
    </p:spTree>
    <p:extLst>
      <p:ext uri="{BB962C8B-B14F-4D97-AF65-F5344CB8AC3E}">
        <p14:creationId xmlns:p14="http://schemas.microsoft.com/office/powerpoint/2010/main" val="1987637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E51B09-2B9E-4D82-A5F8-29F85CBE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240118-40F3-4A1C-85DC-4E58525C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Group 14">
            <a:extLst>
              <a:ext uri="{FF2B5EF4-FFF2-40B4-BE49-F238E27FC236}">
                <a16:creationId xmlns:a16="http://schemas.microsoft.com/office/drawing/2014/main" id="{C269951F-7B8C-4336-BC68-9BA9843CE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16" name="Rectangle 15">
              <a:extLst>
                <a:ext uri="{FF2B5EF4-FFF2-40B4-BE49-F238E27FC236}">
                  <a16:creationId xmlns:a16="http://schemas.microsoft.com/office/drawing/2014/main" id="{CFD48101-E230-4669-8C1B-39BAAB2B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8FA112-D8F0-41D3-9171-B0A3110E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A9087EE4-E285-4C8E-AC5F-CAE7D1FDE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FE70E03-3D73-447E-893A-E037EA337559}"/>
              </a:ext>
            </a:extLst>
          </p:cNvPr>
          <p:cNvSpPr>
            <a:spLocks noGrp="1"/>
          </p:cNvSpPr>
          <p:nvPr>
            <p:ph type="title"/>
          </p:nvPr>
        </p:nvSpPr>
        <p:spPr>
          <a:xfrm>
            <a:off x="5188043" y="804520"/>
            <a:ext cx="5550355" cy="1049235"/>
          </a:xfrm>
        </p:spPr>
        <p:txBody>
          <a:bodyPr>
            <a:normAutofit/>
          </a:bodyPr>
          <a:lstStyle/>
          <a:p>
            <a:r>
              <a:rPr lang="en-CA" dirty="0"/>
              <a:t>What I did – Communications Intern</a:t>
            </a:r>
          </a:p>
        </p:txBody>
      </p:sp>
      <p:pic>
        <p:nvPicPr>
          <p:cNvPr id="6" name="Picture 5">
            <a:extLst>
              <a:ext uri="{FF2B5EF4-FFF2-40B4-BE49-F238E27FC236}">
                <a16:creationId xmlns:a16="http://schemas.microsoft.com/office/drawing/2014/main" id="{7A135A38-F899-452F-973C-3B24B759D70B}"/>
              </a:ext>
            </a:extLst>
          </p:cNvPr>
          <p:cNvPicPr>
            <a:picLocks noChangeAspect="1"/>
          </p:cNvPicPr>
          <p:nvPr/>
        </p:nvPicPr>
        <p:blipFill rotWithShape="1">
          <a:blip r:embed="rId3"/>
          <a:srcRect t="7803" r="4" b="4"/>
          <a:stretch/>
        </p:blipFill>
        <p:spPr>
          <a:xfrm>
            <a:off x="1285438" y="1116345"/>
            <a:ext cx="2799103" cy="3866172"/>
          </a:xfrm>
          <a:prstGeom prst="rect">
            <a:avLst/>
          </a:prstGeom>
        </p:spPr>
      </p:pic>
      <p:sp>
        <p:nvSpPr>
          <p:cNvPr id="4" name="Content Placeholder 3">
            <a:extLst>
              <a:ext uri="{FF2B5EF4-FFF2-40B4-BE49-F238E27FC236}">
                <a16:creationId xmlns:a16="http://schemas.microsoft.com/office/drawing/2014/main" id="{F33B2855-7BE6-4E03-9840-DE5C621F1563}"/>
              </a:ext>
            </a:extLst>
          </p:cNvPr>
          <p:cNvSpPr>
            <a:spLocks noGrp="1"/>
          </p:cNvSpPr>
          <p:nvPr>
            <p:ph idx="1"/>
          </p:nvPr>
        </p:nvSpPr>
        <p:spPr>
          <a:xfrm>
            <a:off x="5188043" y="2015732"/>
            <a:ext cx="5550355" cy="3450613"/>
          </a:xfrm>
        </p:spPr>
        <p:txBody>
          <a:bodyPr>
            <a:normAutofit/>
          </a:bodyPr>
          <a:lstStyle/>
          <a:p>
            <a:r>
              <a:rPr lang="en-CA" dirty="0"/>
              <a:t>What I did as a communications intern (focus: surveys and research):</a:t>
            </a:r>
          </a:p>
          <a:p>
            <a:pPr lvl="1"/>
            <a:r>
              <a:rPr lang="en-CA" dirty="0"/>
              <a:t>Created and conducted surveys</a:t>
            </a:r>
          </a:p>
          <a:p>
            <a:pPr lvl="1"/>
            <a:r>
              <a:rPr lang="en-CA" dirty="0"/>
              <a:t>Created infographics based on gathered research</a:t>
            </a:r>
          </a:p>
          <a:p>
            <a:pPr lvl="1"/>
            <a:r>
              <a:rPr lang="en-CA" dirty="0"/>
              <a:t>Lead editor for digital magazine publication</a:t>
            </a:r>
          </a:p>
          <a:p>
            <a:pPr lvl="1"/>
            <a:r>
              <a:rPr lang="en-CA" dirty="0"/>
              <a:t>Designed business cards for summer employees</a:t>
            </a:r>
          </a:p>
          <a:p>
            <a:pPr lvl="1"/>
            <a:r>
              <a:rPr lang="en-CA" dirty="0"/>
              <a:t>Collaborated with communications team to rebrand Trinity Theatre and refresh their social media pages.</a:t>
            </a:r>
          </a:p>
        </p:txBody>
      </p:sp>
      <p:pic>
        <p:nvPicPr>
          <p:cNvPr id="21" name="Picture 20">
            <a:extLst>
              <a:ext uri="{FF2B5EF4-FFF2-40B4-BE49-F238E27FC236}">
                <a16:creationId xmlns:a16="http://schemas.microsoft.com/office/drawing/2014/main" id="{DD8AF6BD-5D32-4F8F-98B6-05F8A4390C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B47013E4-D33D-425E-B32E-DE7D5CB5F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44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B49BDE-D1CA-4E49-BEAE-3EB0EC4BEC69}"/>
              </a:ext>
            </a:extLst>
          </p:cNvPr>
          <p:cNvSpPr/>
          <p:nvPr/>
        </p:nvSpPr>
        <p:spPr>
          <a:xfrm>
            <a:off x="4049221" y="1463660"/>
            <a:ext cx="4093557" cy="369332"/>
          </a:xfrm>
          <a:prstGeom prst="rect">
            <a:avLst/>
          </a:prstGeom>
        </p:spPr>
        <p:txBody>
          <a:bodyPr wrap="none">
            <a:spAutoFit/>
          </a:bodyPr>
          <a:lstStyle/>
          <a:p>
            <a:r>
              <a:rPr lang="en-CA">
                <a:hlinkClick r:id="rId3"/>
              </a:rPr>
              <a:t>https://www.instagram.com/trinitytheatre/</a:t>
            </a:r>
            <a:endParaRPr lang="en-CA" dirty="0"/>
          </a:p>
        </p:txBody>
      </p:sp>
      <p:sp>
        <p:nvSpPr>
          <p:cNvPr id="7" name="Rectangle 6">
            <a:extLst>
              <a:ext uri="{FF2B5EF4-FFF2-40B4-BE49-F238E27FC236}">
                <a16:creationId xmlns:a16="http://schemas.microsoft.com/office/drawing/2014/main" id="{1B008F21-FD29-4690-ADEC-3EE2B81F8A74}"/>
              </a:ext>
            </a:extLst>
          </p:cNvPr>
          <p:cNvSpPr/>
          <p:nvPr/>
        </p:nvSpPr>
        <p:spPr>
          <a:xfrm>
            <a:off x="3047999" y="2782669"/>
            <a:ext cx="6096000" cy="646331"/>
          </a:xfrm>
          <a:prstGeom prst="rect">
            <a:avLst/>
          </a:prstGeom>
        </p:spPr>
        <p:txBody>
          <a:bodyPr>
            <a:spAutoFit/>
          </a:bodyPr>
          <a:lstStyle/>
          <a:p>
            <a:pPr algn="ctr"/>
            <a:r>
              <a:rPr lang="en-CA" dirty="0">
                <a:hlinkClick r:id="rId4"/>
              </a:rPr>
              <a:t>https://create.piktochart.com/output/40199553-tt-demographic-2019</a:t>
            </a:r>
            <a:r>
              <a:rPr lang="en-CA" dirty="0"/>
              <a:t> </a:t>
            </a:r>
          </a:p>
        </p:txBody>
      </p:sp>
      <p:sp>
        <p:nvSpPr>
          <p:cNvPr id="8" name="Rectangle 7">
            <a:extLst>
              <a:ext uri="{FF2B5EF4-FFF2-40B4-BE49-F238E27FC236}">
                <a16:creationId xmlns:a16="http://schemas.microsoft.com/office/drawing/2014/main" id="{75D13BAD-0E09-419E-974A-69461A66D6D2}"/>
              </a:ext>
            </a:extLst>
          </p:cNvPr>
          <p:cNvSpPr/>
          <p:nvPr/>
        </p:nvSpPr>
        <p:spPr>
          <a:xfrm>
            <a:off x="3047999" y="4378677"/>
            <a:ext cx="6096000" cy="646331"/>
          </a:xfrm>
          <a:prstGeom prst="rect">
            <a:avLst/>
          </a:prstGeom>
        </p:spPr>
        <p:txBody>
          <a:bodyPr>
            <a:spAutoFit/>
          </a:bodyPr>
          <a:lstStyle/>
          <a:p>
            <a:pPr algn="ctr"/>
            <a:r>
              <a:rPr lang="en-CA" dirty="0">
                <a:hlinkClick r:id="rId5"/>
              </a:rPr>
              <a:t>https://drive.google.com/file/d/1YVnbmx_0UqmQGk6WXC364220D1jactAw/view?usp=sharing</a:t>
            </a:r>
            <a:r>
              <a:rPr lang="en-CA" dirty="0"/>
              <a:t> </a:t>
            </a:r>
          </a:p>
        </p:txBody>
      </p:sp>
    </p:spTree>
    <p:extLst>
      <p:ext uri="{BB962C8B-B14F-4D97-AF65-F5344CB8AC3E}">
        <p14:creationId xmlns:p14="http://schemas.microsoft.com/office/powerpoint/2010/main" val="299468394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A937B05405B4AA7BD1792D2461734" ma:contentTypeVersion="13" ma:contentTypeDescription="Create a new document." ma:contentTypeScope="" ma:versionID="e95beb5624514df4d1907a2347e7246f">
  <xsd:schema xmlns:xsd="http://www.w3.org/2001/XMLSchema" xmlns:xs="http://www.w3.org/2001/XMLSchema" xmlns:p="http://schemas.microsoft.com/office/2006/metadata/properties" xmlns:ns3="292883ea-187d-4371-aad9-a8f48a6ac9b1" xmlns:ns4="a1b772bb-f23c-42e3-9265-f8ee29b3e7f6" targetNamespace="http://schemas.microsoft.com/office/2006/metadata/properties" ma:root="true" ma:fieldsID="fccd5cd73063bff354d0e233c32288fd" ns3:_="" ns4:_="">
    <xsd:import namespace="292883ea-187d-4371-aad9-a8f48a6ac9b1"/>
    <xsd:import namespace="a1b772bb-f23c-42e3-9265-f8ee29b3e7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883ea-187d-4371-aad9-a8f48a6ac9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b772bb-f23c-42e3-9265-f8ee29b3e7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EDB5F9-5A43-449A-AA07-59677113C8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883ea-187d-4371-aad9-a8f48a6ac9b1"/>
    <ds:schemaRef ds:uri="a1b772bb-f23c-42e3-9265-f8ee29b3e7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C5A3B6-84E3-4687-8F2B-A98F065468BC}">
  <ds:schemaRefs>
    <ds:schemaRef ds:uri="http://schemas.microsoft.com/sharepoint/v3/contenttype/forms"/>
  </ds:schemaRefs>
</ds:datastoreItem>
</file>

<file path=customXml/itemProps3.xml><?xml version="1.0" encoding="utf-8"?>
<ds:datastoreItem xmlns:ds="http://schemas.openxmlformats.org/officeDocument/2006/customXml" ds:itemID="{4ACC9A85-10AA-443D-BC7B-FFB4CFC44231}">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292883ea-187d-4371-aad9-a8f48a6ac9b1"/>
    <ds:schemaRef ds:uri="http://purl.org/dc/terms/"/>
    <ds:schemaRef ds:uri="http://schemas.microsoft.com/office/infopath/2007/PartnerControls"/>
    <ds:schemaRef ds:uri="a1b772bb-f23c-42e3-9265-f8ee29b3e7f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1127</TotalTime>
  <Words>1053</Words>
  <Application>Microsoft Office PowerPoint</Application>
  <PresentationFormat>Widescreen</PresentationFormat>
  <Paragraphs>78</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Gill Sans MT</vt:lpstr>
      <vt:lpstr>Gallery</vt:lpstr>
      <vt:lpstr>Trinity Theatre Leadership Lab</vt:lpstr>
      <vt:lpstr>Trinity Theatre</vt:lpstr>
      <vt:lpstr>The Leadership Lab</vt:lpstr>
      <vt:lpstr>Leadership lab Field Trips</vt:lpstr>
      <vt:lpstr>Examples of Field Trips</vt:lpstr>
      <vt:lpstr>What I did – Communications Intern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Trinity Theatre Leadership Lab</dc:title>
  <dc:creator>Chantelle Ing</dc:creator>
  <cp:lastModifiedBy>Barbara Bruce</cp:lastModifiedBy>
  <cp:revision>2</cp:revision>
  <dcterms:created xsi:type="dcterms:W3CDTF">2019-11-14T02:34:56Z</dcterms:created>
  <dcterms:modified xsi:type="dcterms:W3CDTF">2020-06-23T19:30:26Z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0x010100EBFA937B05405B4AA7BD1792D2461734</vt:lpwstr>
  </property>
</Properties>
</file>