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lib.uwo.ca/scholarship/journal_doi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DOIs</a:t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they are and why to use them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Digital Object Identifier</a:t>
            </a:r>
            <a:endParaRPr/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FF"/>
                </a:solidFill>
              </a:rPr>
              <a:t>https://doi.org</a:t>
            </a:r>
            <a:r>
              <a:rPr lang="en" sz="3000">
                <a:solidFill>
                  <a:srgbClr val="000000"/>
                </a:solidFill>
              </a:rPr>
              <a:t>/</a:t>
            </a:r>
            <a:r>
              <a:rPr lang="en" sz="3000">
                <a:solidFill>
                  <a:srgbClr val="FF9900"/>
                </a:solidFill>
              </a:rPr>
              <a:t>10</a:t>
            </a:r>
            <a:r>
              <a:rPr lang="en" sz="3000">
                <a:solidFill>
                  <a:srgbClr val="000000"/>
                </a:solidFill>
              </a:rPr>
              <a:t>.</a:t>
            </a:r>
            <a:r>
              <a:rPr lang="en" sz="3000">
                <a:solidFill>
                  <a:srgbClr val="9900FF"/>
                </a:solidFill>
              </a:rPr>
              <a:t>5206</a:t>
            </a:r>
            <a:r>
              <a:rPr lang="en" sz="3000">
                <a:solidFill>
                  <a:srgbClr val="000000"/>
                </a:solidFill>
              </a:rPr>
              <a:t>/</a:t>
            </a:r>
            <a:r>
              <a:rPr lang="en" sz="3000">
                <a:solidFill>
                  <a:srgbClr val="FF0000"/>
                </a:solidFill>
              </a:rPr>
              <a:t>ls.2016.648</a:t>
            </a:r>
            <a:endParaRPr sz="3000">
              <a:solidFill>
                <a:srgbClr val="FF0000"/>
              </a:solidFill>
            </a:endParaRPr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rgbClr val="0000FF"/>
                </a:solidFill>
              </a:rPr>
              <a:t>https://doi.org/ </a:t>
            </a:r>
            <a:r>
              <a:rPr lang="en">
                <a:solidFill>
                  <a:schemeClr val="dk1"/>
                </a:solidFill>
              </a:rPr>
              <a:t>is the DOI prefix</a:t>
            </a:r>
            <a:endParaRPr>
              <a:solidFill>
                <a:schemeClr val="dk1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rgbClr val="FF9900"/>
                </a:solidFill>
              </a:rPr>
              <a:t>10</a:t>
            </a:r>
            <a:r>
              <a:rPr lang="en">
                <a:solidFill>
                  <a:schemeClr val="dk1"/>
                </a:solidFill>
              </a:rPr>
              <a:t> is the CrossRef Directory Code</a:t>
            </a:r>
            <a:endParaRPr>
              <a:solidFill>
                <a:schemeClr val="dk1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rgbClr val="9900FF"/>
                </a:solidFill>
              </a:rPr>
              <a:t>5206</a:t>
            </a:r>
            <a:r>
              <a:rPr lang="en">
                <a:solidFill>
                  <a:schemeClr val="dk1"/>
                </a:solidFill>
              </a:rPr>
              <a:t> is the code assigned to Western Libraries as a publisher member of CrossRef</a:t>
            </a:r>
            <a:endParaRPr>
              <a:solidFill>
                <a:schemeClr val="dk1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rgbClr val="FF0000"/>
                </a:solidFill>
              </a:rPr>
              <a:t>ls.2016.648</a:t>
            </a:r>
            <a:r>
              <a:rPr lang="en">
                <a:solidFill>
                  <a:schemeClr val="dk1"/>
                </a:solidFill>
              </a:rPr>
              <a:t> is the suffix, determined by the journal team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use DOIs?</a:t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Persistent links:</a:t>
            </a:r>
            <a:r>
              <a:rPr lang="en" sz="2400">
                <a:solidFill>
                  <a:schemeClr val="dk1"/>
                </a:solidFill>
              </a:rPr>
              <a:t> while URLs can change, DOIs don’t, even if content moves or a journal ceases publishing</a:t>
            </a:r>
            <a:endParaRPr sz="2400"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Visibility and findability:</a:t>
            </a:r>
            <a:r>
              <a:rPr lang="en" sz="2400">
                <a:solidFill>
                  <a:schemeClr val="dk1"/>
                </a:solidFill>
              </a:rPr>
              <a:t> metadata about the article is also stored with the DOI, and that metadata can then be shared with other systems</a:t>
            </a:r>
            <a:endParaRPr sz="2400"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Sharing articles:</a:t>
            </a:r>
            <a:r>
              <a:rPr lang="en" sz="2400">
                <a:solidFill>
                  <a:schemeClr val="dk1"/>
                </a:solidFill>
              </a:rPr>
              <a:t> a DOI is all that is needed to point someone to your article, and it will always work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does it work in OJS?</a:t>
            </a:r>
            <a:endParaRPr/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We set up two plugins: CrossRef XML Export and DOI Public Identifier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When you publish articles: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you add the DOI to the final galley file 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go to the CrossRef XML Export plugin to submit the DOIs to CrossRef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Shape 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000" y="152400"/>
            <a:ext cx="8380817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00"/>
                </a:solidFill>
              </a:rPr>
              <a:t>DOIs are </a:t>
            </a:r>
            <a:endParaRPr sz="30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00"/>
                </a:solidFill>
              </a:rPr>
              <a:t>A Good Thing</a:t>
            </a:r>
            <a:endParaRPr sz="30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00"/>
                </a:solidFill>
              </a:rPr>
              <a:t>and</a:t>
            </a:r>
            <a:endParaRPr sz="3000">
              <a:solidFill>
                <a:srgbClr val="000000"/>
              </a:solidFill>
            </a:endParaRPr>
          </a:p>
          <a:p>
            <a:pPr indent="0" lvl="0" mar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>
                <a:solidFill>
                  <a:srgbClr val="000000"/>
                </a:solidFill>
              </a:rPr>
              <a:t>Easy To Do</a:t>
            </a:r>
            <a:endParaRPr sz="3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more details</a:t>
            </a:r>
            <a:endParaRPr/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DOIs For Your Journal</a:t>
            </a:r>
            <a:endParaRPr sz="2400"/>
          </a:p>
          <a:p>
            <a:pPr indent="0" lvl="0" mar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 u="sng">
                <a:solidFill>
                  <a:schemeClr val="hlink"/>
                </a:solidFill>
                <a:hlinkClick r:id="rId3"/>
              </a:rPr>
              <a:t>https://www.lib.uwo.ca/scholarship/journal_dois.html</a:t>
            </a:r>
            <a:r>
              <a:rPr lang="en" sz="2400"/>
              <a:t> 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