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slide" Target="slides/slide2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This equals symbol means “no derivatives.” It’s saying “if you share your version, your version must equal mine.” A user can make small changes and re-share, for example, creating a physical copy of a digital copy, or fixing a typo. A user can also take a work licensed with the No-Derivatives condition and use it as a piece of a collection of works, as long as the licensed work itself is unaltered.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The last possible condition is the ShareAlike condition. This is the condition that says, “If you want to share </a:t>
            </a:r>
            <a:r>
              <a:rPr lang="en"/>
              <a:t>something</a:t>
            </a:r>
            <a:r>
              <a:rPr lang="en"/>
              <a:t> you built using my work with others, you have to share it with the same license or a compatible license.” This shows that the user wants the work to stay openly licensed in some way.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There are six different ways to combine these four symbols to make creative commons licenses. You can see they all have the creative commons symbol in the left corner, followed by a series of other symbols, each representing the conditions we just talked about.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This is a CC-By License, it has just one condition: Attribution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This is CC-BY-SA. It has two conditions: Attribution - You must Credit me - and ShareAlike - If you share, you must use the same or a compatible license.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This is CC-BY-NC, which again has the attribution condition, as well as the non-commercial condition - use this, but only for non-commercial purposes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And this is our last license with only two conditions: CC-BY-ND. This license still requires attribution, but it says that if you share, your version must equal the original.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There are two licenses that have three conditions: CC-BY-NC-SA and CC-BY- NC-ND. They both have the attribution condition “You must credit me” and the noncommercial condition “You can use this, but only for noncommercial purposes.” CC-BY-NC-SA also has the share-alike condition, “you must share any adaptations of this work with the same or a compatible license” whereas the bottom license, CC-BY-NC-ND has the no derivatives condition “your work must equal mine.”</a:t>
            </a:r>
            <a:endParaRPr/>
          </a:p>
          <a:p>
            <a:pPr indent="0" lvl="0" marL="0">
              <a:spcBef>
                <a:spcPts val="0"/>
              </a:spcBef>
              <a:spcAft>
                <a:spcPts val="0"/>
              </a:spcAft>
              <a:buNone/>
            </a:pPr>
            <a:r>
              <a:t/>
            </a:r>
            <a:endParaRPr/>
          </a:p>
          <a:p>
            <a:pPr indent="0" lvl="0" marL="0" rtl="0">
              <a:spcBef>
                <a:spcPts val="0"/>
              </a:spcBef>
              <a:spcAft>
                <a:spcPts val="0"/>
              </a:spcAft>
              <a:buNone/>
            </a:pPr>
            <a:r>
              <a:rPr lang="en"/>
              <a:t>You’ll note here that there are no licenses with all four conditions because ShareAlike and No Derivatives are incompatible. No derivatives means no one can share adaptations of the work, whereas the sharealike condition only applies when a user is sharing an adaptation of a work/</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So now that we know how to figure out what kind of a license you’re looking at, it’s important to know how these licenses work.</a:t>
            </a:r>
            <a:endParaRPr/>
          </a:p>
          <a:p>
            <a:pPr indent="0" lvl="0" marL="0">
              <a:spcBef>
                <a:spcPts val="0"/>
              </a:spcBef>
              <a:spcAft>
                <a:spcPts val="0"/>
              </a:spcAft>
              <a:buNone/>
            </a:pPr>
            <a:r>
              <a:t/>
            </a:r>
            <a:endParaRPr/>
          </a:p>
          <a:p>
            <a:pPr indent="0" lvl="0" marL="0" rtl="0">
              <a:spcBef>
                <a:spcPts val="0"/>
              </a:spcBef>
              <a:spcAft>
                <a:spcPts val="0"/>
              </a:spcAft>
              <a:buNone/>
            </a:pPr>
            <a:r>
              <a:rPr lang="en"/>
              <a:t>Creative commons licenses are all kind of like a layer cake, and those symbols are the frosting. Inside, there are three different layers of Creative Commons cake that make this license </a:t>
            </a:r>
            <a:r>
              <a:rPr lang="en"/>
              <a:t>enforceable</a:t>
            </a:r>
            <a:r>
              <a:rPr lang="en"/>
              <a:t> and trustworthy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How many folks recognize this symbol? </a:t>
            </a:r>
            <a:endParaRPr/>
          </a:p>
          <a:p>
            <a:pPr indent="0" lvl="0" marL="0">
              <a:spcBef>
                <a:spcPts val="0"/>
              </a:spcBef>
              <a:spcAft>
                <a:spcPts val="0"/>
              </a:spcAft>
              <a:buNone/>
            </a:pPr>
            <a:r>
              <a:t/>
            </a:r>
            <a:endParaRPr/>
          </a:p>
          <a:p>
            <a:pPr indent="0" lvl="0" marL="0" rtl="0">
              <a:spcBef>
                <a:spcPts val="0"/>
              </a:spcBef>
              <a:spcAft>
                <a:spcPts val="0"/>
              </a:spcAft>
              <a:buNone/>
            </a:pPr>
            <a:r>
              <a:rPr lang="en"/>
              <a:t>This is the copyright symbol. It indicates that a work has the protection of copyright law</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The first layer is the human-readable layer. This is a plain language summary of each of all of the terms of the license. These are not legally </a:t>
            </a:r>
            <a:r>
              <a:rPr lang="en"/>
              <a:t>enforceable</a:t>
            </a:r>
            <a:r>
              <a:rPr lang="en"/>
              <a:t>, but they make it easy for folks to get a sound summary of the terms of the license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The second layer is just for lawyers. This is where the legally-enforceable terms and </a:t>
            </a:r>
            <a:r>
              <a:rPr lang="en"/>
              <a:t>conditions</a:t>
            </a:r>
            <a:r>
              <a:rPr lang="en"/>
              <a:t> are. This legal code is sound and designed to work within copyright law internationally. This is where the meat of the license is, and this is what makes it trustworthy.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The final layer is a machine-readable layer. Since CC licenses are often shared using the web, this provides metadata that describes the conditions of the license so that users can search for openly-licensed works.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Google even uses this metadata in their search tools to allow you to find Creative Commons images.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Finally, there’s one last Creative Commons tool. This CC Zero mark indicates that a work has been designated in the public domain. That is, the copyright has expired or the creator has decided to give up her copyright.This CC0 tool uses the same three-layers as the license, but it is not a license itself.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4" name="Shape 20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Creative Commons does not supercede copyright law under any circumstance. When copyright expires on a work and it enters the public domain, the creative commons license no longer applies. Additionally, no matter how a work is licensed, you can still make use of the fair dealing exception to use parts of the work without permission or attribution.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Sometimes it comes with this tagline “All rights reserved.” That means that the author is holding onto all of the protections of their copyright. But what if they want to share a litte? How can you indicate as an author that your work is open and ready to be used?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Has anyone seen this symbol? </a:t>
            </a:r>
            <a:endParaRPr/>
          </a:p>
          <a:p>
            <a:pPr indent="0" lvl="0" marL="0">
              <a:spcBef>
                <a:spcPts val="0"/>
              </a:spcBef>
              <a:spcAft>
                <a:spcPts val="0"/>
              </a:spcAft>
              <a:buNone/>
            </a:pPr>
            <a:r>
              <a:t/>
            </a:r>
            <a:endParaRPr/>
          </a:p>
          <a:p>
            <a:pPr indent="0" lvl="0" marL="0" rtl="0">
              <a:spcBef>
                <a:spcPts val="0"/>
              </a:spcBef>
              <a:spcAft>
                <a:spcPts val="0"/>
              </a:spcAft>
              <a:buNone/>
            </a:pPr>
            <a:r>
              <a:rPr lang="en"/>
              <a:t>This is the Creative Commons symbol. It’s an indicator that the creator of the work has chosen to grant a license to you to use the work in some ways. These licenses still work within the boundaries of copyright, but provide an easy way to share work with others.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In other words, if copyright is “all rights reserved,” creative commons is “some rights reserved”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Creative Commons licenses come in many different flavours. They allow the creator to choose a license that suits their needs, allowing the creator to retain the rights they want, while still licensing the rights they want.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Since, unlike ice cream, you can’t taste the different flavours of CC licenses, Creative Commons has four handy symbols that you need to know in order to identify what kind of license a work has. Each symbol indicates the a different condition for re-use.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First, the little person or “BY” “By” indicates attribution. That is, if you want to use this work, you need to credit the original author. This symbol is saying “You can use this in any way you want, but you have to say it’s ‘by’ me!” All CC licenses have the “By” condition.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This is NC or Non-commercial. This symbol indicates that the work can only be used for a non-commercial purpose. That means that only the creator can make money using the work. </a:t>
            </a:r>
            <a:endParaRPr/>
          </a:p>
          <a:p>
            <a:pPr indent="0" lvl="0" marL="0">
              <a:spcBef>
                <a:spcPts val="0"/>
              </a:spcBef>
              <a:spcAft>
                <a:spcPts val="0"/>
              </a:spcAft>
              <a:buNone/>
            </a:pPr>
            <a:r>
              <a:t/>
            </a:r>
            <a:endParaRPr/>
          </a:p>
          <a:p>
            <a:pPr indent="0" lvl="0" marL="0">
              <a:spcBef>
                <a:spcPts val="0"/>
              </a:spcBef>
              <a:spcAft>
                <a:spcPts val="0"/>
              </a:spcAft>
              <a:buNone/>
            </a:pPr>
            <a:r>
              <a:rPr lang="en"/>
              <a:t>Keep in mind that this restriction is about the use, not the user. For example, a big for-profit corporation can use a Creative Commons Licensed work with the non-commercial condition in training materials for their employees, but not to sell their products. </a:t>
            </a:r>
            <a:endParaRPr/>
          </a:p>
          <a:p>
            <a:pPr indent="0" lvl="0" marL="0">
              <a:spcBef>
                <a:spcPts val="0"/>
              </a:spcBef>
              <a:spcAft>
                <a:spcPts val="0"/>
              </a:spcAft>
              <a:buNone/>
            </a:pPr>
            <a:r>
              <a:t/>
            </a:r>
            <a:endParaRPr/>
          </a:p>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creativecommons.org/licenses/by/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hyperlink" Target="https://lib.uwo.ca/scholarship/creative_commons_licensing.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1178475"/>
            <a:ext cx="8520600" cy="20526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latin typeface="Calibri"/>
                <a:ea typeface="Calibri"/>
                <a:cs typeface="Calibri"/>
                <a:sym typeface="Calibri"/>
              </a:rPr>
              <a:t>Everything you wanted to know about Creative Commons Licenses</a:t>
            </a:r>
            <a:endParaRPr>
              <a:latin typeface="Calibri"/>
              <a:ea typeface="Calibri"/>
              <a:cs typeface="Calibri"/>
              <a:sym typeface="Calibri"/>
            </a:endParaRPr>
          </a:p>
        </p:txBody>
      </p:sp>
      <p:sp>
        <p:nvSpPr>
          <p:cNvPr id="55" name="Shape 55"/>
          <p:cNvSpPr txBox="1"/>
          <p:nvPr>
            <p:ph idx="1" type="subTitle"/>
          </p:nvPr>
        </p:nvSpPr>
        <p:spPr>
          <a:xfrm>
            <a:off x="311700" y="3268025"/>
            <a:ext cx="8520600" cy="792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latin typeface="Calibri"/>
                <a:ea typeface="Calibri"/>
                <a:cs typeface="Calibri"/>
                <a:sym typeface="Calibri"/>
              </a:rPr>
              <a:t>(But were afraid to ask)</a:t>
            </a:r>
            <a:endParaRPr>
              <a:latin typeface="Calibri"/>
              <a:ea typeface="Calibri"/>
              <a:cs typeface="Calibri"/>
              <a:sym typeface="Calibri"/>
            </a:endParaRPr>
          </a:p>
        </p:txBody>
      </p:sp>
      <p:sp>
        <p:nvSpPr>
          <p:cNvPr id="56" name="Shape 56"/>
          <p:cNvSpPr txBox="1"/>
          <p:nvPr/>
        </p:nvSpPr>
        <p:spPr>
          <a:xfrm>
            <a:off x="52975" y="4160850"/>
            <a:ext cx="3000000" cy="926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800">
              <a:solidFill>
                <a:schemeClr val="dk2"/>
              </a:solidFill>
              <a:latin typeface="Calibri"/>
              <a:ea typeface="Calibri"/>
              <a:cs typeface="Calibri"/>
              <a:sym typeface="Calibri"/>
            </a:endParaRPr>
          </a:p>
        </p:txBody>
      </p:sp>
      <p:sp>
        <p:nvSpPr>
          <p:cNvPr id="57" name="Shape 57"/>
          <p:cNvSpPr txBox="1"/>
          <p:nvPr/>
        </p:nvSpPr>
        <p:spPr>
          <a:xfrm>
            <a:off x="52975" y="4519800"/>
            <a:ext cx="8909100" cy="526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200">
                <a:solidFill>
                  <a:srgbClr val="233A44"/>
                </a:solidFill>
                <a:latin typeface="Calibri"/>
                <a:ea typeface="Calibri"/>
                <a:cs typeface="Calibri"/>
                <a:sym typeface="Calibri"/>
              </a:rPr>
              <a:t>“Everything You Wanted to Know about Creative Commons Licenses (But Were Afraid to Ask)” by Lillian Rigling is licensed under  a </a:t>
            </a:r>
            <a:r>
              <a:rPr lang="en" sz="1200" u="sng">
                <a:solidFill>
                  <a:srgbClr val="049CCF"/>
                </a:solidFill>
                <a:highlight>
                  <a:srgbClr val="FFFFFF"/>
                </a:highlight>
                <a:latin typeface="Calibri"/>
                <a:ea typeface="Calibri"/>
                <a:cs typeface="Calibri"/>
                <a:sym typeface="Calibri"/>
                <a:hlinkClick r:id="rId3"/>
              </a:rPr>
              <a:t>Creative Commons Attribution 4.0 International License</a:t>
            </a:r>
            <a:r>
              <a:rPr lang="en" sz="1200">
                <a:solidFill>
                  <a:srgbClr val="464646"/>
                </a:solidFill>
                <a:highlight>
                  <a:srgbClr val="FFFFFF"/>
                </a:highlight>
                <a:latin typeface="Calibri"/>
                <a:ea typeface="Calibri"/>
                <a:cs typeface="Calibri"/>
                <a:sym typeface="Calibri"/>
              </a:rPr>
              <a:t>.</a:t>
            </a:r>
            <a:endParaRPr sz="1200">
              <a:solidFill>
                <a:srgbClr val="233A44"/>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pic>
        <p:nvPicPr>
          <p:cNvPr descr="ccnd.png" id="110" name="Shape 110"/>
          <p:cNvPicPr preferRelativeResize="0"/>
          <p:nvPr/>
        </p:nvPicPr>
        <p:blipFill>
          <a:blip r:embed="rId3">
            <a:alphaModFix/>
          </a:blip>
          <a:stretch>
            <a:fillRect/>
          </a:stretch>
        </p:blipFill>
        <p:spPr>
          <a:xfrm>
            <a:off x="2746075" y="535250"/>
            <a:ext cx="3651850" cy="3651850"/>
          </a:xfrm>
          <a:prstGeom prst="rect">
            <a:avLst/>
          </a:prstGeom>
          <a:noFill/>
          <a:ln>
            <a:noFill/>
          </a:ln>
        </p:spPr>
      </p:pic>
      <p:sp>
        <p:nvSpPr>
          <p:cNvPr id="111" name="Shape 111"/>
          <p:cNvSpPr txBox="1"/>
          <p:nvPr/>
        </p:nvSpPr>
        <p:spPr>
          <a:xfrm>
            <a:off x="406775" y="4105475"/>
            <a:ext cx="8840700" cy="92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6000">
                <a:latin typeface="Calibri"/>
                <a:ea typeface="Calibri"/>
                <a:cs typeface="Calibri"/>
                <a:sym typeface="Calibri"/>
              </a:rPr>
              <a:t>ND: No-Derivatives</a:t>
            </a:r>
            <a:endParaRPr b="1" sz="60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pic>
        <p:nvPicPr>
          <p:cNvPr descr="ccsa.png" id="116" name="Shape 116"/>
          <p:cNvPicPr preferRelativeResize="0"/>
          <p:nvPr/>
        </p:nvPicPr>
        <p:blipFill>
          <a:blip r:embed="rId3">
            <a:alphaModFix/>
          </a:blip>
          <a:stretch>
            <a:fillRect/>
          </a:stretch>
        </p:blipFill>
        <p:spPr>
          <a:xfrm>
            <a:off x="2814688" y="684125"/>
            <a:ext cx="3514624" cy="3514624"/>
          </a:xfrm>
          <a:prstGeom prst="rect">
            <a:avLst/>
          </a:prstGeom>
          <a:noFill/>
          <a:ln>
            <a:noFill/>
          </a:ln>
        </p:spPr>
      </p:pic>
      <p:sp>
        <p:nvSpPr>
          <p:cNvPr id="117" name="Shape 117"/>
          <p:cNvSpPr txBox="1"/>
          <p:nvPr/>
        </p:nvSpPr>
        <p:spPr>
          <a:xfrm>
            <a:off x="1961575" y="4105475"/>
            <a:ext cx="5658600" cy="92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6000">
                <a:latin typeface="Calibri"/>
                <a:ea typeface="Calibri"/>
                <a:cs typeface="Calibri"/>
                <a:sym typeface="Calibri"/>
              </a:rPr>
              <a:t>SA: ShareAlike</a:t>
            </a:r>
            <a:endParaRPr b="1" sz="60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pic>
        <p:nvPicPr>
          <p:cNvPr id="122" name="Shape 122"/>
          <p:cNvPicPr preferRelativeResize="0"/>
          <p:nvPr/>
        </p:nvPicPr>
        <p:blipFill>
          <a:blip r:embed="rId3">
            <a:alphaModFix/>
          </a:blip>
          <a:stretch>
            <a:fillRect/>
          </a:stretch>
        </p:blipFill>
        <p:spPr>
          <a:xfrm>
            <a:off x="62025" y="62000"/>
            <a:ext cx="8747933" cy="483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pic>
        <p:nvPicPr>
          <p:cNvPr id="127" name="Shape 127"/>
          <p:cNvPicPr preferRelativeResize="0"/>
          <p:nvPr/>
        </p:nvPicPr>
        <p:blipFill rotWithShape="1">
          <a:blip r:embed="rId3">
            <a:alphaModFix/>
          </a:blip>
          <a:srcRect b="66719" l="0" r="50592" t="0"/>
          <a:stretch/>
        </p:blipFill>
        <p:spPr>
          <a:xfrm>
            <a:off x="297025" y="1445050"/>
            <a:ext cx="4322174" cy="1610300"/>
          </a:xfrm>
          <a:prstGeom prst="rect">
            <a:avLst/>
          </a:prstGeom>
          <a:noFill/>
          <a:ln>
            <a:noFill/>
          </a:ln>
          <a:effectLst>
            <a:outerShdw blurRad="57150" rotWithShape="0" algn="bl" dir="5400000" dist="19050">
              <a:srgbClr val="000000">
                <a:alpha val="50000"/>
              </a:srgbClr>
            </a:outerShdw>
          </a:effectLst>
        </p:spPr>
      </p:pic>
      <p:sp>
        <p:nvSpPr>
          <p:cNvPr id="128" name="Shape 128"/>
          <p:cNvSpPr txBox="1"/>
          <p:nvPr/>
        </p:nvSpPr>
        <p:spPr>
          <a:xfrm>
            <a:off x="4411300" y="903950"/>
            <a:ext cx="4899300" cy="2151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0">
                <a:latin typeface="Calibri"/>
                <a:ea typeface="Calibri"/>
                <a:cs typeface="Calibri"/>
                <a:sym typeface="Calibri"/>
              </a:rPr>
              <a:t>Attribution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pic>
        <p:nvPicPr>
          <p:cNvPr id="133" name="Shape 133"/>
          <p:cNvPicPr preferRelativeResize="0"/>
          <p:nvPr/>
        </p:nvPicPr>
        <p:blipFill rotWithShape="1">
          <a:blip r:embed="rId3">
            <a:alphaModFix/>
          </a:blip>
          <a:srcRect b="33359" l="-617" r="51210" t="33359"/>
          <a:stretch/>
        </p:blipFill>
        <p:spPr>
          <a:xfrm>
            <a:off x="297025" y="1445050"/>
            <a:ext cx="4322174" cy="1610300"/>
          </a:xfrm>
          <a:prstGeom prst="rect">
            <a:avLst/>
          </a:prstGeom>
          <a:noFill/>
          <a:ln>
            <a:noFill/>
          </a:ln>
          <a:effectLst>
            <a:outerShdw blurRad="57150" rotWithShape="0" algn="bl" dir="5400000" dist="19050">
              <a:srgbClr val="000000">
                <a:alpha val="50000"/>
              </a:srgbClr>
            </a:outerShdw>
          </a:effectLst>
        </p:spPr>
      </p:pic>
      <p:sp>
        <p:nvSpPr>
          <p:cNvPr id="134" name="Shape 134"/>
          <p:cNvSpPr txBox="1"/>
          <p:nvPr/>
        </p:nvSpPr>
        <p:spPr>
          <a:xfrm>
            <a:off x="4411300" y="903950"/>
            <a:ext cx="4899300" cy="2151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0">
                <a:latin typeface="Calibri"/>
                <a:ea typeface="Calibri"/>
                <a:cs typeface="Calibri"/>
                <a:sym typeface="Calibri"/>
              </a:rPr>
              <a:t>Attribution</a:t>
            </a:r>
            <a:endParaRPr/>
          </a:p>
        </p:txBody>
      </p:sp>
      <p:sp>
        <p:nvSpPr>
          <p:cNvPr id="135" name="Shape 135"/>
          <p:cNvSpPr txBox="1"/>
          <p:nvPr/>
        </p:nvSpPr>
        <p:spPr>
          <a:xfrm>
            <a:off x="4690250" y="2449700"/>
            <a:ext cx="4267800" cy="88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0">
                <a:latin typeface="Calibri"/>
                <a:ea typeface="Calibri"/>
                <a:cs typeface="Calibri"/>
                <a:sym typeface="Calibri"/>
              </a:rPr>
              <a:t>ShareAlike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pic>
        <p:nvPicPr>
          <p:cNvPr id="140" name="Shape 140"/>
          <p:cNvPicPr preferRelativeResize="0"/>
          <p:nvPr/>
        </p:nvPicPr>
        <p:blipFill rotWithShape="1">
          <a:blip r:embed="rId3">
            <a:alphaModFix/>
          </a:blip>
          <a:srcRect b="0" l="-622" r="51215" t="66719"/>
          <a:stretch/>
        </p:blipFill>
        <p:spPr>
          <a:xfrm>
            <a:off x="297025" y="1445050"/>
            <a:ext cx="4322174" cy="1610300"/>
          </a:xfrm>
          <a:prstGeom prst="rect">
            <a:avLst/>
          </a:prstGeom>
          <a:noFill/>
          <a:ln>
            <a:noFill/>
          </a:ln>
          <a:effectLst>
            <a:outerShdw blurRad="57150" rotWithShape="0" algn="bl" dir="5400000" dist="19050">
              <a:srgbClr val="000000">
                <a:alpha val="50000"/>
              </a:srgbClr>
            </a:outerShdw>
          </a:effectLst>
        </p:spPr>
      </p:pic>
      <p:sp>
        <p:nvSpPr>
          <p:cNvPr id="141" name="Shape 141"/>
          <p:cNvSpPr txBox="1"/>
          <p:nvPr/>
        </p:nvSpPr>
        <p:spPr>
          <a:xfrm>
            <a:off x="4411300" y="903950"/>
            <a:ext cx="4899300" cy="2151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0">
                <a:latin typeface="Calibri"/>
                <a:ea typeface="Calibri"/>
                <a:cs typeface="Calibri"/>
                <a:sym typeface="Calibri"/>
              </a:rPr>
              <a:t>Attribution</a:t>
            </a:r>
            <a:endParaRPr/>
          </a:p>
        </p:txBody>
      </p:sp>
      <p:sp>
        <p:nvSpPr>
          <p:cNvPr id="142" name="Shape 142"/>
          <p:cNvSpPr txBox="1"/>
          <p:nvPr/>
        </p:nvSpPr>
        <p:spPr>
          <a:xfrm>
            <a:off x="4690250" y="2449700"/>
            <a:ext cx="4453800" cy="88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5000">
                <a:latin typeface="Calibri"/>
                <a:ea typeface="Calibri"/>
                <a:cs typeface="Calibri"/>
                <a:sym typeface="Calibri"/>
              </a:rPr>
              <a:t>NonCommercial</a:t>
            </a:r>
            <a:endParaRPr sz="5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pic>
        <p:nvPicPr>
          <p:cNvPr id="147" name="Shape 147"/>
          <p:cNvPicPr preferRelativeResize="0"/>
          <p:nvPr/>
        </p:nvPicPr>
        <p:blipFill rotWithShape="1">
          <a:blip r:embed="rId3">
            <a:alphaModFix/>
          </a:blip>
          <a:srcRect b="33359" l="50592" r="0" t="33359"/>
          <a:stretch/>
        </p:blipFill>
        <p:spPr>
          <a:xfrm>
            <a:off x="297025" y="1445050"/>
            <a:ext cx="4322174" cy="1610300"/>
          </a:xfrm>
          <a:prstGeom prst="rect">
            <a:avLst/>
          </a:prstGeom>
          <a:noFill/>
          <a:ln>
            <a:noFill/>
          </a:ln>
          <a:effectLst>
            <a:outerShdw blurRad="57150" rotWithShape="0" algn="bl" dir="5400000" dist="19050">
              <a:srgbClr val="000000">
                <a:alpha val="50000"/>
              </a:srgbClr>
            </a:outerShdw>
          </a:effectLst>
        </p:spPr>
      </p:pic>
      <p:sp>
        <p:nvSpPr>
          <p:cNvPr id="148" name="Shape 148"/>
          <p:cNvSpPr txBox="1"/>
          <p:nvPr/>
        </p:nvSpPr>
        <p:spPr>
          <a:xfrm>
            <a:off x="4411300" y="903950"/>
            <a:ext cx="4899300" cy="2151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0">
                <a:latin typeface="Calibri"/>
                <a:ea typeface="Calibri"/>
                <a:cs typeface="Calibri"/>
                <a:sym typeface="Calibri"/>
              </a:rPr>
              <a:t>Attribution</a:t>
            </a:r>
            <a:endParaRPr/>
          </a:p>
        </p:txBody>
      </p:sp>
      <p:sp>
        <p:nvSpPr>
          <p:cNvPr id="149" name="Shape 149"/>
          <p:cNvSpPr txBox="1"/>
          <p:nvPr/>
        </p:nvSpPr>
        <p:spPr>
          <a:xfrm>
            <a:off x="4690250" y="2449700"/>
            <a:ext cx="4453800" cy="88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5000">
                <a:latin typeface="Calibri"/>
                <a:ea typeface="Calibri"/>
                <a:cs typeface="Calibri"/>
                <a:sym typeface="Calibri"/>
              </a:rPr>
              <a:t>No Derivatives</a:t>
            </a:r>
            <a:endParaRPr sz="5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pic>
        <p:nvPicPr>
          <p:cNvPr id="154" name="Shape 154"/>
          <p:cNvPicPr preferRelativeResize="0"/>
          <p:nvPr/>
        </p:nvPicPr>
        <p:blipFill rotWithShape="1">
          <a:blip r:embed="rId3">
            <a:alphaModFix/>
          </a:blip>
          <a:srcRect b="68027" l="50592" r="0" t="-1307"/>
          <a:stretch/>
        </p:blipFill>
        <p:spPr>
          <a:xfrm>
            <a:off x="187300" y="1508325"/>
            <a:ext cx="4322174" cy="1610300"/>
          </a:xfrm>
          <a:prstGeom prst="rect">
            <a:avLst/>
          </a:prstGeom>
          <a:noFill/>
          <a:ln>
            <a:noFill/>
          </a:ln>
          <a:effectLst>
            <a:outerShdw blurRad="57150" rotWithShape="0" algn="bl" dir="5400000" dist="19050">
              <a:srgbClr val="000000">
                <a:alpha val="50000"/>
              </a:srgbClr>
            </a:outerShdw>
          </a:effectLst>
        </p:spPr>
      </p:pic>
      <p:sp>
        <p:nvSpPr>
          <p:cNvPr id="155" name="Shape 155"/>
          <p:cNvSpPr txBox="1"/>
          <p:nvPr/>
        </p:nvSpPr>
        <p:spPr>
          <a:xfrm>
            <a:off x="-99425" y="45175"/>
            <a:ext cx="9202200" cy="88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5000">
                <a:latin typeface="Calibri"/>
                <a:ea typeface="Calibri"/>
                <a:cs typeface="Calibri"/>
                <a:sym typeface="Calibri"/>
              </a:rPr>
              <a:t>Attribution + NonCommercial</a:t>
            </a:r>
            <a:endParaRPr sz="5000"/>
          </a:p>
        </p:txBody>
      </p:sp>
      <p:sp>
        <p:nvSpPr>
          <p:cNvPr id="156" name="Shape 156"/>
          <p:cNvSpPr txBox="1"/>
          <p:nvPr/>
        </p:nvSpPr>
        <p:spPr>
          <a:xfrm>
            <a:off x="4456500" y="3877950"/>
            <a:ext cx="4646400" cy="883500"/>
          </a:xfrm>
          <a:prstGeom prst="rect">
            <a:avLst/>
          </a:prstGeom>
          <a:noFill/>
          <a:ln>
            <a:noFill/>
          </a:ln>
        </p:spPr>
        <p:txBody>
          <a:bodyPr anchorCtr="0" anchor="ctr" bIns="91425" lIns="91425" spcFirstLastPara="1" rIns="91425" wrap="square" tIns="91425">
            <a:noAutofit/>
          </a:bodyPr>
          <a:lstStyle/>
          <a:p>
            <a:pPr indent="-546100" lvl="0" marL="457200" rtl="0" algn="ctr">
              <a:spcBef>
                <a:spcPts val="0"/>
              </a:spcBef>
              <a:spcAft>
                <a:spcPts val="0"/>
              </a:spcAft>
              <a:buSzPts val="5000"/>
              <a:buFont typeface="Calibri"/>
              <a:buChar char="+"/>
            </a:pPr>
            <a:r>
              <a:rPr b="1" lang="en" sz="5000">
                <a:latin typeface="Calibri"/>
                <a:ea typeface="Calibri"/>
                <a:cs typeface="Calibri"/>
                <a:sym typeface="Calibri"/>
              </a:rPr>
              <a:t>No Derivatives</a:t>
            </a:r>
            <a:endParaRPr sz="5000"/>
          </a:p>
        </p:txBody>
      </p:sp>
      <p:pic>
        <p:nvPicPr>
          <p:cNvPr id="157" name="Shape 157"/>
          <p:cNvPicPr preferRelativeResize="0"/>
          <p:nvPr/>
        </p:nvPicPr>
        <p:blipFill rotWithShape="1">
          <a:blip r:embed="rId3">
            <a:alphaModFix/>
          </a:blip>
          <a:srcRect b="-1284" l="51625" r="-1032" t="68004"/>
          <a:stretch/>
        </p:blipFill>
        <p:spPr>
          <a:xfrm>
            <a:off x="269900" y="3441675"/>
            <a:ext cx="4322174" cy="1610300"/>
          </a:xfrm>
          <a:prstGeom prst="rect">
            <a:avLst/>
          </a:prstGeom>
          <a:noFill/>
          <a:ln>
            <a:noFill/>
          </a:ln>
          <a:effectLst>
            <a:outerShdw blurRad="57150" rotWithShape="0" algn="bl" dir="5400000" dist="19050">
              <a:srgbClr val="000000">
                <a:alpha val="50000"/>
              </a:srgbClr>
            </a:outerShdw>
          </a:effectLst>
        </p:spPr>
      </p:pic>
      <p:sp>
        <p:nvSpPr>
          <p:cNvPr id="158" name="Shape 158"/>
          <p:cNvSpPr txBox="1"/>
          <p:nvPr/>
        </p:nvSpPr>
        <p:spPr>
          <a:xfrm>
            <a:off x="4368750" y="1713475"/>
            <a:ext cx="4896900" cy="1200000"/>
          </a:xfrm>
          <a:prstGeom prst="rect">
            <a:avLst/>
          </a:prstGeom>
          <a:noFill/>
          <a:ln>
            <a:noFill/>
          </a:ln>
        </p:spPr>
        <p:txBody>
          <a:bodyPr anchorCtr="0" anchor="ctr" bIns="91425" lIns="91425" spcFirstLastPara="1" rIns="91425" wrap="square" tIns="91425">
            <a:noAutofit/>
          </a:bodyPr>
          <a:lstStyle/>
          <a:p>
            <a:pPr indent="-546100" lvl="0" marL="457200" rtl="0" algn="ctr">
              <a:spcBef>
                <a:spcPts val="0"/>
              </a:spcBef>
              <a:spcAft>
                <a:spcPts val="0"/>
              </a:spcAft>
              <a:buSzPts val="5000"/>
              <a:buChar char="+"/>
            </a:pPr>
            <a:r>
              <a:rPr b="1" lang="en" sz="5000">
                <a:latin typeface="Calibri"/>
                <a:ea typeface="Calibri"/>
                <a:cs typeface="Calibri"/>
                <a:sym typeface="Calibri"/>
              </a:rPr>
              <a:t>ShareAlike</a:t>
            </a:r>
            <a:endParaRPr sz="5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txBox="1"/>
          <p:nvPr/>
        </p:nvSpPr>
        <p:spPr>
          <a:xfrm>
            <a:off x="0" y="0"/>
            <a:ext cx="9144000" cy="475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5000">
                <a:latin typeface="Calibri"/>
                <a:ea typeface="Calibri"/>
                <a:cs typeface="Calibri"/>
                <a:sym typeface="Calibri"/>
              </a:rPr>
              <a:t>To Recap…</a:t>
            </a:r>
            <a:endParaRPr b="1" sz="5000">
              <a:latin typeface="Calibri"/>
              <a:ea typeface="Calibri"/>
              <a:cs typeface="Calibri"/>
              <a:sym typeface="Calibri"/>
            </a:endParaRPr>
          </a:p>
          <a:p>
            <a:pPr indent="0" lvl="0" marL="0" rtl="0" algn="ctr">
              <a:spcBef>
                <a:spcPts val="0"/>
              </a:spcBef>
              <a:spcAft>
                <a:spcPts val="0"/>
              </a:spcAft>
              <a:buNone/>
            </a:pPr>
            <a:r>
              <a:t/>
            </a:r>
            <a:endParaRPr b="1" sz="5000">
              <a:latin typeface="Calibri"/>
              <a:ea typeface="Calibri"/>
              <a:cs typeface="Calibri"/>
              <a:sym typeface="Calibri"/>
            </a:endParaRPr>
          </a:p>
          <a:p>
            <a:pPr indent="0" lvl="0" marL="0" rtl="0" algn="ctr">
              <a:spcBef>
                <a:spcPts val="0"/>
              </a:spcBef>
              <a:spcAft>
                <a:spcPts val="0"/>
              </a:spcAft>
              <a:buNone/>
            </a:pPr>
            <a:r>
              <a:rPr b="1" lang="en" sz="5000">
                <a:latin typeface="Calibri"/>
                <a:ea typeface="Calibri"/>
                <a:cs typeface="Calibri"/>
                <a:sym typeface="Calibri"/>
              </a:rPr>
              <a:t>Four </a:t>
            </a:r>
            <a:r>
              <a:rPr lang="en" sz="5000">
                <a:latin typeface="Calibri"/>
                <a:ea typeface="Calibri"/>
                <a:cs typeface="Calibri"/>
                <a:sym typeface="Calibri"/>
              </a:rPr>
              <a:t>symbols</a:t>
            </a:r>
            <a:endParaRPr sz="5000">
              <a:latin typeface="Calibri"/>
              <a:ea typeface="Calibri"/>
              <a:cs typeface="Calibri"/>
              <a:sym typeface="Calibri"/>
            </a:endParaRPr>
          </a:p>
          <a:p>
            <a:pPr indent="0" lvl="0" marL="0" rtl="0" algn="ctr">
              <a:spcBef>
                <a:spcPts val="0"/>
              </a:spcBef>
              <a:spcAft>
                <a:spcPts val="0"/>
              </a:spcAft>
              <a:buNone/>
            </a:pPr>
            <a:r>
              <a:rPr b="1" lang="en" sz="5000">
                <a:latin typeface="Calibri"/>
                <a:ea typeface="Calibri"/>
                <a:cs typeface="Calibri"/>
                <a:sym typeface="Calibri"/>
              </a:rPr>
              <a:t>Four </a:t>
            </a:r>
            <a:r>
              <a:rPr lang="en" sz="5000">
                <a:latin typeface="Calibri"/>
                <a:ea typeface="Calibri"/>
                <a:cs typeface="Calibri"/>
                <a:sym typeface="Calibri"/>
              </a:rPr>
              <a:t>possible conditions</a:t>
            </a:r>
            <a:endParaRPr sz="5000">
              <a:latin typeface="Calibri"/>
              <a:ea typeface="Calibri"/>
              <a:cs typeface="Calibri"/>
              <a:sym typeface="Calibri"/>
            </a:endParaRPr>
          </a:p>
          <a:p>
            <a:pPr indent="0" lvl="0" marL="0" rtl="0" algn="ctr">
              <a:spcBef>
                <a:spcPts val="0"/>
              </a:spcBef>
              <a:spcAft>
                <a:spcPts val="0"/>
              </a:spcAft>
              <a:buNone/>
            </a:pPr>
            <a:r>
              <a:rPr b="1" lang="en" sz="5000">
                <a:latin typeface="Calibri"/>
                <a:ea typeface="Calibri"/>
                <a:cs typeface="Calibri"/>
                <a:sym typeface="Calibri"/>
              </a:rPr>
              <a:t>Six </a:t>
            </a:r>
            <a:r>
              <a:rPr lang="en" sz="5000">
                <a:latin typeface="Calibri"/>
                <a:ea typeface="Calibri"/>
                <a:cs typeface="Calibri"/>
                <a:sym typeface="Calibri"/>
              </a:rPr>
              <a:t>Creative Commons Licenses</a:t>
            </a:r>
            <a:endParaRPr sz="50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pic>
        <p:nvPicPr>
          <p:cNvPr id="168" name="Shape 168"/>
          <p:cNvPicPr preferRelativeResize="0"/>
          <p:nvPr/>
        </p:nvPicPr>
        <p:blipFill rotWithShape="1">
          <a:blip r:embed="rId3">
            <a:alphaModFix/>
          </a:blip>
          <a:srcRect b="16292" l="0" r="0" t="-666"/>
          <a:stretch/>
        </p:blipFill>
        <p:spPr>
          <a:xfrm>
            <a:off x="0" y="-22600"/>
            <a:ext cx="9144000" cy="5188701"/>
          </a:xfrm>
          <a:prstGeom prst="rect">
            <a:avLst/>
          </a:prstGeom>
          <a:noFill/>
          <a:ln>
            <a:noFill/>
          </a:ln>
        </p:spPr>
      </p:pic>
      <p:sp>
        <p:nvSpPr>
          <p:cNvPr id="169" name="Shape 169"/>
          <p:cNvSpPr txBox="1"/>
          <p:nvPr/>
        </p:nvSpPr>
        <p:spPr>
          <a:xfrm>
            <a:off x="352550" y="1527750"/>
            <a:ext cx="8253000" cy="2088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4800">
                <a:latin typeface="Calibri"/>
                <a:ea typeface="Calibri"/>
                <a:cs typeface="Calibri"/>
                <a:sym typeface="Calibri"/>
              </a:rPr>
              <a:t>How do CC Licenses work?</a:t>
            </a:r>
            <a:endParaRPr b="1" sz="48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pic>
        <p:nvPicPr>
          <p:cNvPr descr="copyright-symbol.png" id="62" name="Shape 62"/>
          <p:cNvPicPr preferRelativeResize="0"/>
          <p:nvPr/>
        </p:nvPicPr>
        <p:blipFill>
          <a:blip r:embed="rId3">
            <a:alphaModFix/>
          </a:blip>
          <a:stretch>
            <a:fillRect/>
          </a:stretch>
        </p:blipFill>
        <p:spPr>
          <a:xfrm>
            <a:off x="2962125" y="961875"/>
            <a:ext cx="3219751" cy="32197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pic>
        <p:nvPicPr>
          <p:cNvPr id="174" name="Shape 174"/>
          <p:cNvPicPr preferRelativeResize="0"/>
          <p:nvPr/>
        </p:nvPicPr>
        <p:blipFill rotWithShape="1">
          <a:blip r:embed="rId3">
            <a:alphaModFix/>
          </a:blip>
          <a:srcRect b="16292" l="0" r="0" t="-666"/>
          <a:stretch/>
        </p:blipFill>
        <p:spPr>
          <a:xfrm>
            <a:off x="0" y="-22600"/>
            <a:ext cx="9144000" cy="5188701"/>
          </a:xfrm>
          <a:prstGeom prst="rect">
            <a:avLst/>
          </a:prstGeom>
          <a:noFill/>
          <a:ln>
            <a:noFill/>
          </a:ln>
        </p:spPr>
      </p:pic>
      <p:sp>
        <p:nvSpPr>
          <p:cNvPr id="175" name="Shape 175"/>
          <p:cNvSpPr txBox="1"/>
          <p:nvPr/>
        </p:nvSpPr>
        <p:spPr>
          <a:xfrm>
            <a:off x="0" y="2106225"/>
            <a:ext cx="10214700" cy="44385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4800">
                <a:solidFill>
                  <a:schemeClr val="dk1"/>
                </a:solidFill>
                <a:latin typeface="Calibri"/>
                <a:ea typeface="Calibri"/>
                <a:cs typeface="Calibri"/>
                <a:sym typeface="Calibri"/>
              </a:rPr>
              <a:t>Layer 1: </a:t>
            </a:r>
            <a:br>
              <a:rPr b="1" lang="en" sz="4800">
                <a:solidFill>
                  <a:schemeClr val="dk1"/>
                </a:solidFill>
                <a:latin typeface="Calibri"/>
                <a:ea typeface="Calibri"/>
                <a:cs typeface="Calibri"/>
                <a:sym typeface="Calibri"/>
              </a:rPr>
            </a:br>
            <a:r>
              <a:rPr b="1" lang="en" sz="4800">
                <a:solidFill>
                  <a:schemeClr val="dk1"/>
                </a:solidFill>
                <a:latin typeface="Calibri"/>
                <a:ea typeface="Calibri"/>
                <a:cs typeface="Calibri"/>
                <a:sym typeface="Calibri"/>
              </a:rPr>
              <a:t>Human-Readable (Common Deeds) </a:t>
            </a:r>
            <a:endParaRPr b="1" sz="4800">
              <a:solidFill>
                <a:schemeClr val="dk1"/>
              </a:solidFill>
              <a:latin typeface="Calibri"/>
              <a:ea typeface="Calibri"/>
              <a:cs typeface="Calibri"/>
              <a:sym typeface="Calibri"/>
            </a:endParaRPr>
          </a:p>
        </p:txBody>
      </p:sp>
      <p:sp>
        <p:nvSpPr>
          <p:cNvPr id="176" name="Shape 176"/>
          <p:cNvSpPr/>
          <p:nvPr/>
        </p:nvSpPr>
        <p:spPr>
          <a:xfrm>
            <a:off x="497175" y="1166861"/>
            <a:ext cx="2368350" cy="2412800"/>
          </a:xfrm>
          <a:custGeom>
            <a:pathLst>
              <a:path extrusionOk="0" h="96512" w="94734">
                <a:moveTo>
                  <a:pt x="0" y="96512"/>
                </a:moveTo>
                <a:cubicBezTo>
                  <a:pt x="4580" y="85785"/>
                  <a:pt x="19224" y="46373"/>
                  <a:pt x="27480" y="32151"/>
                </a:cubicBezTo>
                <a:cubicBezTo>
                  <a:pt x="35736" y="17929"/>
                  <a:pt x="39473" y="16362"/>
                  <a:pt x="49537" y="11179"/>
                </a:cubicBezTo>
                <a:cubicBezTo>
                  <a:pt x="59601" y="5996"/>
                  <a:pt x="80331" y="2863"/>
                  <a:pt x="87864" y="1055"/>
                </a:cubicBezTo>
                <a:cubicBezTo>
                  <a:pt x="95397" y="-753"/>
                  <a:pt x="93589" y="453"/>
                  <a:pt x="94734" y="332"/>
                </a:cubicBezTo>
              </a:path>
            </a:pathLst>
          </a:custGeom>
          <a:noFill/>
          <a:ln cap="flat" cmpd="sng" w="76200">
            <a:solidFill>
              <a:schemeClr val="accent4"/>
            </a:solidFill>
            <a:prstDash val="solid"/>
            <a:round/>
            <a:headEnd len="med" w="med" type="none"/>
            <a:tailEnd len="med" w="med" type="triangle"/>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pic>
        <p:nvPicPr>
          <p:cNvPr id="181" name="Shape 181"/>
          <p:cNvPicPr preferRelativeResize="0"/>
          <p:nvPr/>
        </p:nvPicPr>
        <p:blipFill rotWithShape="1">
          <a:blip r:embed="rId3">
            <a:alphaModFix/>
          </a:blip>
          <a:srcRect b="16292" l="0" r="0" t="-666"/>
          <a:stretch/>
        </p:blipFill>
        <p:spPr>
          <a:xfrm>
            <a:off x="0" y="-22600"/>
            <a:ext cx="9144000" cy="5188701"/>
          </a:xfrm>
          <a:prstGeom prst="rect">
            <a:avLst/>
          </a:prstGeom>
          <a:noFill/>
          <a:ln>
            <a:noFill/>
          </a:ln>
        </p:spPr>
      </p:pic>
      <p:sp>
        <p:nvSpPr>
          <p:cNvPr id="182" name="Shape 182"/>
          <p:cNvSpPr txBox="1"/>
          <p:nvPr/>
        </p:nvSpPr>
        <p:spPr>
          <a:xfrm>
            <a:off x="0" y="2106225"/>
            <a:ext cx="10214700" cy="44385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4800">
                <a:solidFill>
                  <a:schemeClr val="dk1"/>
                </a:solidFill>
                <a:latin typeface="Calibri"/>
                <a:ea typeface="Calibri"/>
                <a:cs typeface="Calibri"/>
                <a:sym typeface="Calibri"/>
              </a:rPr>
              <a:t>Layer 2: </a:t>
            </a:r>
            <a:br>
              <a:rPr b="1" lang="en" sz="4800">
                <a:solidFill>
                  <a:schemeClr val="dk1"/>
                </a:solidFill>
                <a:latin typeface="Calibri"/>
                <a:ea typeface="Calibri"/>
                <a:cs typeface="Calibri"/>
                <a:sym typeface="Calibri"/>
              </a:rPr>
            </a:br>
            <a:r>
              <a:rPr b="1" lang="en" sz="4800">
                <a:solidFill>
                  <a:schemeClr val="dk1"/>
                </a:solidFill>
                <a:latin typeface="Calibri"/>
                <a:ea typeface="Calibri"/>
                <a:cs typeface="Calibri"/>
                <a:sym typeface="Calibri"/>
              </a:rPr>
              <a:t>Legal Code</a:t>
            </a:r>
            <a:endParaRPr b="1" sz="4800">
              <a:solidFill>
                <a:schemeClr val="dk1"/>
              </a:solidFill>
              <a:latin typeface="Calibri"/>
              <a:ea typeface="Calibri"/>
              <a:cs typeface="Calibri"/>
              <a:sym typeface="Calibri"/>
            </a:endParaRPr>
          </a:p>
        </p:txBody>
      </p:sp>
      <p:sp>
        <p:nvSpPr>
          <p:cNvPr id="183" name="Shape 183"/>
          <p:cNvSpPr/>
          <p:nvPr/>
        </p:nvSpPr>
        <p:spPr>
          <a:xfrm>
            <a:off x="741249" y="1934450"/>
            <a:ext cx="2350114" cy="1645288"/>
          </a:xfrm>
          <a:custGeom>
            <a:pathLst>
              <a:path extrusionOk="0" h="96512" w="94734">
                <a:moveTo>
                  <a:pt x="0" y="96512"/>
                </a:moveTo>
                <a:cubicBezTo>
                  <a:pt x="4580" y="85785"/>
                  <a:pt x="19224" y="46373"/>
                  <a:pt x="27480" y="32151"/>
                </a:cubicBezTo>
                <a:cubicBezTo>
                  <a:pt x="35736" y="17929"/>
                  <a:pt x="39473" y="16362"/>
                  <a:pt x="49537" y="11179"/>
                </a:cubicBezTo>
                <a:cubicBezTo>
                  <a:pt x="59601" y="5996"/>
                  <a:pt x="80331" y="2863"/>
                  <a:pt x="87864" y="1055"/>
                </a:cubicBezTo>
                <a:cubicBezTo>
                  <a:pt x="95397" y="-753"/>
                  <a:pt x="93589" y="453"/>
                  <a:pt x="94734" y="332"/>
                </a:cubicBezTo>
              </a:path>
            </a:pathLst>
          </a:custGeom>
          <a:noFill/>
          <a:ln cap="flat" cmpd="sng" w="76200">
            <a:solidFill>
              <a:schemeClr val="accent4"/>
            </a:solidFill>
            <a:prstDash val="solid"/>
            <a:round/>
            <a:headEnd len="med" w="med" type="none"/>
            <a:tailEnd len="med" w="med" type="triangle"/>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pic>
        <p:nvPicPr>
          <p:cNvPr id="188" name="Shape 188"/>
          <p:cNvPicPr preferRelativeResize="0"/>
          <p:nvPr/>
        </p:nvPicPr>
        <p:blipFill rotWithShape="1">
          <a:blip r:embed="rId3">
            <a:alphaModFix/>
          </a:blip>
          <a:srcRect b="16292" l="0" r="0" t="-666"/>
          <a:stretch/>
        </p:blipFill>
        <p:spPr>
          <a:xfrm>
            <a:off x="0" y="-22600"/>
            <a:ext cx="9144000" cy="5188701"/>
          </a:xfrm>
          <a:prstGeom prst="rect">
            <a:avLst/>
          </a:prstGeom>
          <a:noFill/>
          <a:ln>
            <a:noFill/>
          </a:ln>
        </p:spPr>
      </p:pic>
      <p:sp>
        <p:nvSpPr>
          <p:cNvPr id="189" name="Shape 189"/>
          <p:cNvSpPr txBox="1"/>
          <p:nvPr/>
        </p:nvSpPr>
        <p:spPr>
          <a:xfrm>
            <a:off x="0" y="2106225"/>
            <a:ext cx="10214700" cy="44385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4800">
                <a:solidFill>
                  <a:schemeClr val="dk1"/>
                </a:solidFill>
                <a:latin typeface="Calibri"/>
                <a:ea typeface="Calibri"/>
                <a:cs typeface="Calibri"/>
                <a:sym typeface="Calibri"/>
              </a:rPr>
              <a:t>Layer 3: </a:t>
            </a:r>
            <a:br>
              <a:rPr b="1" lang="en" sz="4800">
                <a:solidFill>
                  <a:schemeClr val="dk1"/>
                </a:solidFill>
                <a:latin typeface="Calibri"/>
                <a:ea typeface="Calibri"/>
                <a:cs typeface="Calibri"/>
                <a:sym typeface="Calibri"/>
              </a:rPr>
            </a:br>
            <a:r>
              <a:rPr b="1" lang="en" sz="4800">
                <a:solidFill>
                  <a:schemeClr val="dk1"/>
                </a:solidFill>
                <a:latin typeface="Calibri"/>
                <a:ea typeface="Calibri"/>
                <a:cs typeface="Calibri"/>
                <a:sym typeface="Calibri"/>
              </a:rPr>
              <a:t>Machine-Readable </a:t>
            </a:r>
            <a:endParaRPr b="1" sz="4800">
              <a:solidFill>
                <a:schemeClr val="dk1"/>
              </a:solidFill>
              <a:latin typeface="Calibri"/>
              <a:ea typeface="Calibri"/>
              <a:cs typeface="Calibri"/>
              <a:sym typeface="Calibri"/>
            </a:endParaRPr>
          </a:p>
        </p:txBody>
      </p:sp>
      <p:sp>
        <p:nvSpPr>
          <p:cNvPr id="190" name="Shape 190"/>
          <p:cNvSpPr/>
          <p:nvPr/>
        </p:nvSpPr>
        <p:spPr>
          <a:xfrm>
            <a:off x="1337847" y="2422600"/>
            <a:ext cx="1726527" cy="1274682"/>
          </a:xfrm>
          <a:custGeom>
            <a:pathLst>
              <a:path extrusionOk="0" h="96512" w="94734">
                <a:moveTo>
                  <a:pt x="0" y="96512"/>
                </a:moveTo>
                <a:cubicBezTo>
                  <a:pt x="4580" y="85785"/>
                  <a:pt x="19224" y="46373"/>
                  <a:pt x="27480" y="32151"/>
                </a:cubicBezTo>
                <a:cubicBezTo>
                  <a:pt x="35736" y="17929"/>
                  <a:pt x="39473" y="16362"/>
                  <a:pt x="49537" y="11179"/>
                </a:cubicBezTo>
                <a:cubicBezTo>
                  <a:pt x="59601" y="5996"/>
                  <a:pt x="80331" y="2863"/>
                  <a:pt x="87864" y="1055"/>
                </a:cubicBezTo>
                <a:cubicBezTo>
                  <a:pt x="95397" y="-753"/>
                  <a:pt x="93589" y="453"/>
                  <a:pt x="94734" y="332"/>
                </a:cubicBezTo>
              </a:path>
            </a:pathLst>
          </a:custGeom>
          <a:noFill/>
          <a:ln cap="flat" cmpd="sng" w="76200">
            <a:solidFill>
              <a:schemeClr val="accent4"/>
            </a:solidFill>
            <a:prstDash val="solid"/>
            <a:round/>
            <a:headEnd len="med" w="med" type="none"/>
            <a:tailEnd len="med" w="med" type="triangle"/>
          </a:ln>
        </p:spPr>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pic>
        <p:nvPicPr>
          <p:cNvPr id="195" name="Shape 195"/>
          <p:cNvPicPr preferRelativeResize="0"/>
          <p:nvPr/>
        </p:nvPicPr>
        <p:blipFill rotWithShape="1">
          <a:blip r:embed="rId3">
            <a:alphaModFix/>
          </a:blip>
          <a:srcRect b="43657" l="0" r="5962" t="9981"/>
          <a:stretch/>
        </p:blipFill>
        <p:spPr>
          <a:xfrm>
            <a:off x="104463" y="922025"/>
            <a:ext cx="8935074" cy="24768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pic>
        <p:nvPicPr>
          <p:cNvPr descr="cc0.png" id="200" name="Shape 200"/>
          <p:cNvPicPr preferRelativeResize="0"/>
          <p:nvPr/>
        </p:nvPicPr>
        <p:blipFill>
          <a:blip r:embed="rId3">
            <a:alphaModFix/>
          </a:blip>
          <a:stretch>
            <a:fillRect/>
          </a:stretch>
        </p:blipFill>
        <p:spPr>
          <a:xfrm>
            <a:off x="2792625" y="628350"/>
            <a:ext cx="3558750" cy="3558750"/>
          </a:xfrm>
          <a:prstGeom prst="rect">
            <a:avLst/>
          </a:prstGeom>
          <a:noFill/>
          <a:ln>
            <a:noFill/>
          </a:ln>
        </p:spPr>
      </p:pic>
      <p:sp>
        <p:nvSpPr>
          <p:cNvPr id="201" name="Shape 201"/>
          <p:cNvSpPr txBox="1"/>
          <p:nvPr/>
        </p:nvSpPr>
        <p:spPr>
          <a:xfrm>
            <a:off x="958200" y="4105475"/>
            <a:ext cx="7909500" cy="92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6000">
                <a:latin typeface="Calibri"/>
                <a:ea typeface="Calibri"/>
                <a:cs typeface="Calibri"/>
                <a:sym typeface="Calibri"/>
              </a:rPr>
              <a:t>CC-0: Public Domain</a:t>
            </a:r>
            <a:endParaRPr b="1" sz="60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pic>
        <p:nvPicPr>
          <p:cNvPr descr="Cc.logo.circle.svg.png" id="206" name="Shape 206"/>
          <p:cNvPicPr preferRelativeResize="0"/>
          <p:nvPr/>
        </p:nvPicPr>
        <p:blipFill>
          <a:blip r:embed="rId3">
            <a:alphaModFix/>
          </a:blip>
          <a:stretch>
            <a:fillRect/>
          </a:stretch>
        </p:blipFill>
        <p:spPr>
          <a:xfrm>
            <a:off x="206850" y="1598150"/>
            <a:ext cx="2585300" cy="2585300"/>
          </a:xfrm>
          <a:prstGeom prst="rect">
            <a:avLst/>
          </a:prstGeom>
          <a:noFill/>
          <a:ln>
            <a:noFill/>
          </a:ln>
        </p:spPr>
      </p:pic>
      <p:sp>
        <p:nvSpPr>
          <p:cNvPr id="207" name="Shape 207"/>
          <p:cNvSpPr txBox="1"/>
          <p:nvPr/>
        </p:nvSpPr>
        <p:spPr>
          <a:xfrm>
            <a:off x="2589400" y="1183438"/>
            <a:ext cx="6784500" cy="300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600">
                <a:solidFill>
                  <a:schemeClr val="dk1"/>
                </a:solidFill>
                <a:latin typeface="Calibri"/>
                <a:ea typeface="Calibri"/>
                <a:cs typeface="Calibri"/>
                <a:sym typeface="Calibri"/>
              </a:rPr>
              <a:t>&amp; copyright</a:t>
            </a:r>
            <a:endParaRPr sz="96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Shape 212"/>
          <p:cNvSpPr txBox="1"/>
          <p:nvPr/>
        </p:nvSpPr>
        <p:spPr>
          <a:xfrm>
            <a:off x="203100" y="1000400"/>
            <a:ext cx="8737800" cy="3000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6000">
                <a:latin typeface="Calibri"/>
                <a:ea typeface="Calibri"/>
                <a:cs typeface="Calibri"/>
                <a:sym typeface="Calibri"/>
              </a:rPr>
              <a:t>Questions?</a:t>
            </a:r>
            <a:endParaRPr sz="6000">
              <a:latin typeface="Calibri"/>
              <a:ea typeface="Calibri"/>
              <a:cs typeface="Calibri"/>
              <a:sym typeface="Calibri"/>
            </a:endParaRPr>
          </a:p>
          <a:p>
            <a:pPr indent="0" lvl="0" marL="0">
              <a:spcBef>
                <a:spcPts val="0"/>
              </a:spcBef>
              <a:spcAft>
                <a:spcPts val="0"/>
              </a:spcAft>
              <a:buNone/>
            </a:pPr>
            <a:r>
              <a:t/>
            </a:r>
            <a:endParaRPr>
              <a:latin typeface="Calibri"/>
              <a:ea typeface="Calibri"/>
              <a:cs typeface="Calibri"/>
              <a:sym typeface="Calibri"/>
            </a:endParaRPr>
          </a:p>
          <a:p>
            <a:pPr indent="0" lvl="0" marL="0" rtl="0">
              <a:spcBef>
                <a:spcPts val="0"/>
              </a:spcBef>
              <a:spcAft>
                <a:spcPts val="0"/>
              </a:spcAft>
              <a:buNone/>
            </a:pPr>
            <a:r>
              <a:rPr lang="en">
                <a:latin typeface="Calibri"/>
                <a:ea typeface="Calibri"/>
                <a:cs typeface="Calibri"/>
                <a:sym typeface="Calibri"/>
              </a:rPr>
              <a:t>For more information, visit </a:t>
            </a:r>
            <a:r>
              <a:rPr lang="en" u="sng">
                <a:solidFill>
                  <a:schemeClr val="hlink"/>
                </a:solidFill>
                <a:latin typeface="Calibri"/>
                <a:ea typeface="Calibri"/>
                <a:cs typeface="Calibri"/>
                <a:sym typeface="Calibri"/>
                <a:hlinkClick r:id="rId3"/>
              </a:rPr>
              <a:t>https://lib.uwo.ca/scholarship/creative_commons_licensing.html</a:t>
            </a:r>
            <a:r>
              <a:rPr lang="en">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pic>
        <p:nvPicPr>
          <p:cNvPr descr="copyright-symbol.png" id="67" name="Shape 67"/>
          <p:cNvPicPr preferRelativeResize="0"/>
          <p:nvPr/>
        </p:nvPicPr>
        <p:blipFill>
          <a:blip r:embed="rId3">
            <a:alphaModFix/>
          </a:blip>
          <a:stretch>
            <a:fillRect/>
          </a:stretch>
        </p:blipFill>
        <p:spPr>
          <a:xfrm>
            <a:off x="2962125" y="215425"/>
            <a:ext cx="3219751" cy="3219751"/>
          </a:xfrm>
          <a:prstGeom prst="rect">
            <a:avLst/>
          </a:prstGeom>
          <a:noFill/>
          <a:ln>
            <a:noFill/>
          </a:ln>
        </p:spPr>
      </p:pic>
      <p:sp>
        <p:nvSpPr>
          <p:cNvPr id="68" name="Shape 68"/>
          <p:cNvSpPr txBox="1"/>
          <p:nvPr/>
        </p:nvSpPr>
        <p:spPr>
          <a:xfrm>
            <a:off x="2565900" y="3435175"/>
            <a:ext cx="4128900" cy="149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800">
                <a:latin typeface="Calibri"/>
                <a:ea typeface="Calibri"/>
                <a:cs typeface="Calibri"/>
                <a:sym typeface="Calibri"/>
              </a:rPr>
              <a:t>All Rights Reserved</a:t>
            </a:r>
            <a:endParaRPr b="1" sz="48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pic>
        <p:nvPicPr>
          <p:cNvPr descr="Cc.logo.circle.svg.png" id="73" name="Shape 73"/>
          <p:cNvPicPr preferRelativeResize="0"/>
          <p:nvPr/>
        </p:nvPicPr>
        <p:blipFill>
          <a:blip r:embed="rId3">
            <a:alphaModFix/>
          </a:blip>
          <a:stretch>
            <a:fillRect/>
          </a:stretch>
        </p:blipFill>
        <p:spPr>
          <a:xfrm>
            <a:off x="2873525" y="810988"/>
            <a:ext cx="3521526" cy="35215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pic>
        <p:nvPicPr>
          <p:cNvPr descr="Cc.logo.circle.svg.png" id="78" name="Shape 78"/>
          <p:cNvPicPr preferRelativeResize="0"/>
          <p:nvPr/>
        </p:nvPicPr>
        <p:blipFill>
          <a:blip r:embed="rId3">
            <a:alphaModFix/>
          </a:blip>
          <a:stretch>
            <a:fillRect/>
          </a:stretch>
        </p:blipFill>
        <p:spPr>
          <a:xfrm>
            <a:off x="2811237" y="211813"/>
            <a:ext cx="3521526" cy="3521526"/>
          </a:xfrm>
          <a:prstGeom prst="rect">
            <a:avLst/>
          </a:prstGeom>
          <a:noFill/>
          <a:ln>
            <a:noFill/>
          </a:ln>
        </p:spPr>
      </p:pic>
      <p:sp>
        <p:nvSpPr>
          <p:cNvPr id="79" name="Shape 79"/>
          <p:cNvSpPr txBox="1"/>
          <p:nvPr/>
        </p:nvSpPr>
        <p:spPr>
          <a:xfrm>
            <a:off x="2565900" y="3540125"/>
            <a:ext cx="4128900" cy="149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800">
                <a:solidFill>
                  <a:srgbClr val="FF0000"/>
                </a:solidFill>
                <a:latin typeface="Calibri"/>
                <a:ea typeface="Calibri"/>
                <a:cs typeface="Calibri"/>
                <a:sym typeface="Calibri"/>
              </a:rPr>
              <a:t>Some</a:t>
            </a:r>
            <a:r>
              <a:rPr b="1" lang="en" sz="4800">
                <a:latin typeface="Calibri"/>
                <a:ea typeface="Calibri"/>
                <a:cs typeface="Calibri"/>
                <a:sym typeface="Calibri"/>
              </a:rPr>
              <a:t> Rights Reserved</a:t>
            </a:r>
            <a:endParaRPr b="1" sz="48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pic>
        <p:nvPicPr>
          <p:cNvPr id="84" name="Shape 84"/>
          <p:cNvPicPr preferRelativeResize="0"/>
          <p:nvPr/>
        </p:nvPicPr>
        <p:blipFill rotWithShape="1">
          <a:blip r:embed="rId3">
            <a:alphaModFix amt="79000"/>
          </a:blip>
          <a:srcRect b="0" l="0" r="0" t="18354"/>
          <a:stretch/>
        </p:blipFill>
        <p:spPr>
          <a:xfrm>
            <a:off x="-23225" y="0"/>
            <a:ext cx="9190476" cy="5143500"/>
          </a:xfrm>
          <a:prstGeom prst="rect">
            <a:avLst/>
          </a:prstGeom>
          <a:noFill/>
          <a:ln>
            <a:noFill/>
          </a:ln>
        </p:spPr>
      </p:pic>
      <p:sp>
        <p:nvSpPr>
          <p:cNvPr id="85" name="Shape 85"/>
          <p:cNvSpPr txBox="1"/>
          <p:nvPr/>
        </p:nvSpPr>
        <p:spPr>
          <a:xfrm>
            <a:off x="-23225" y="1157075"/>
            <a:ext cx="8967300" cy="3000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4800"/>
              <a:t>The many flavours of </a:t>
            </a:r>
            <a:br>
              <a:rPr b="1" lang="en" sz="4800"/>
            </a:br>
            <a:r>
              <a:rPr b="1" lang="en" sz="4800"/>
              <a:t>Creative Commons</a:t>
            </a:r>
            <a:endParaRPr b="1" sz="4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pic>
        <p:nvPicPr>
          <p:cNvPr descr="ccby.png" id="90" name="Shape 90"/>
          <p:cNvPicPr preferRelativeResize="0"/>
          <p:nvPr/>
        </p:nvPicPr>
        <p:blipFill>
          <a:blip r:embed="rId3">
            <a:alphaModFix/>
          </a:blip>
          <a:stretch>
            <a:fillRect/>
          </a:stretch>
        </p:blipFill>
        <p:spPr>
          <a:xfrm>
            <a:off x="191975" y="1517813"/>
            <a:ext cx="2107876" cy="2107876"/>
          </a:xfrm>
          <a:prstGeom prst="rect">
            <a:avLst/>
          </a:prstGeom>
          <a:noFill/>
          <a:ln>
            <a:noFill/>
          </a:ln>
        </p:spPr>
      </p:pic>
      <p:pic>
        <p:nvPicPr>
          <p:cNvPr descr="ccnc.png" id="91" name="Shape 91"/>
          <p:cNvPicPr preferRelativeResize="0"/>
          <p:nvPr/>
        </p:nvPicPr>
        <p:blipFill>
          <a:blip r:embed="rId4">
            <a:alphaModFix/>
          </a:blip>
          <a:stretch>
            <a:fillRect/>
          </a:stretch>
        </p:blipFill>
        <p:spPr>
          <a:xfrm>
            <a:off x="2560325" y="1517837"/>
            <a:ext cx="2107876" cy="2107858"/>
          </a:xfrm>
          <a:prstGeom prst="rect">
            <a:avLst/>
          </a:prstGeom>
          <a:noFill/>
          <a:ln>
            <a:noFill/>
          </a:ln>
        </p:spPr>
      </p:pic>
      <p:pic>
        <p:nvPicPr>
          <p:cNvPr descr="ccnd.png" id="92" name="Shape 92"/>
          <p:cNvPicPr preferRelativeResize="0"/>
          <p:nvPr/>
        </p:nvPicPr>
        <p:blipFill>
          <a:blip r:embed="rId5">
            <a:alphaModFix/>
          </a:blip>
          <a:stretch>
            <a:fillRect/>
          </a:stretch>
        </p:blipFill>
        <p:spPr>
          <a:xfrm>
            <a:off x="4815087" y="1517825"/>
            <a:ext cx="2045824" cy="2045824"/>
          </a:xfrm>
          <a:prstGeom prst="rect">
            <a:avLst/>
          </a:prstGeom>
          <a:noFill/>
          <a:ln>
            <a:noFill/>
          </a:ln>
        </p:spPr>
      </p:pic>
      <p:pic>
        <p:nvPicPr>
          <p:cNvPr descr="ccsa.png" id="93" name="Shape 93"/>
          <p:cNvPicPr preferRelativeResize="0"/>
          <p:nvPr/>
        </p:nvPicPr>
        <p:blipFill>
          <a:blip r:embed="rId6">
            <a:alphaModFix/>
          </a:blip>
          <a:stretch>
            <a:fillRect/>
          </a:stretch>
        </p:blipFill>
        <p:spPr>
          <a:xfrm>
            <a:off x="7007770" y="1517825"/>
            <a:ext cx="2045824" cy="20458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pic>
        <p:nvPicPr>
          <p:cNvPr descr="ccby.png" id="98" name="Shape 98"/>
          <p:cNvPicPr preferRelativeResize="0"/>
          <p:nvPr/>
        </p:nvPicPr>
        <p:blipFill>
          <a:blip r:embed="rId3">
            <a:alphaModFix/>
          </a:blip>
          <a:stretch>
            <a:fillRect/>
          </a:stretch>
        </p:blipFill>
        <p:spPr>
          <a:xfrm>
            <a:off x="2834373" y="630198"/>
            <a:ext cx="3475251" cy="3475251"/>
          </a:xfrm>
          <a:prstGeom prst="rect">
            <a:avLst/>
          </a:prstGeom>
          <a:noFill/>
          <a:ln>
            <a:noFill/>
          </a:ln>
        </p:spPr>
      </p:pic>
      <p:sp>
        <p:nvSpPr>
          <p:cNvPr id="99" name="Shape 99"/>
          <p:cNvSpPr txBox="1"/>
          <p:nvPr/>
        </p:nvSpPr>
        <p:spPr>
          <a:xfrm>
            <a:off x="1934450" y="4105475"/>
            <a:ext cx="5848500" cy="92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6000">
                <a:latin typeface="Calibri"/>
                <a:ea typeface="Calibri"/>
                <a:cs typeface="Calibri"/>
                <a:sym typeface="Calibri"/>
              </a:rPr>
              <a:t>BY: Attribution</a:t>
            </a:r>
            <a:endParaRPr b="1" sz="60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pic>
        <p:nvPicPr>
          <p:cNvPr descr="ccnc.png" id="104" name="Shape 104"/>
          <p:cNvPicPr preferRelativeResize="0"/>
          <p:nvPr/>
        </p:nvPicPr>
        <p:blipFill>
          <a:blip r:embed="rId3">
            <a:alphaModFix/>
          </a:blip>
          <a:stretch>
            <a:fillRect/>
          </a:stretch>
        </p:blipFill>
        <p:spPr>
          <a:xfrm>
            <a:off x="2767298" y="484448"/>
            <a:ext cx="3609400" cy="3609375"/>
          </a:xfrm>
          <a:prstGeom prst="rect">
            <a:avLst/>
          </a:prstGeom>
          <a:noFill/>
          <a:ln>
            <a:noFill/>
          </a:ln>
        </p:spPr>
      </p:pic>
      <p:sp>
        <p:nvSpPr>
          <p:cNvPr id="105" name="Shape 105"/>
          <p:cNvSpPr txBox="1"/>
          <p:nvPr/>
        </p:nvSpPr>
        <p:spPr>
          <a:xfrm>
            <a:off x="1202275" y="4093825"/>
            <a:ext cx="7014300" cy="92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6000">
                <a:latin typeface="Calibri"/>
                <a:ea typeface="Calibri"/>
                <a:cs typeface="Calibri"/>
                <a:sym typeface="Calibri"/>
              </a:rPr>
              <a:t>NC: </a:t>
            </a:r>
            <a:r>
              <a:rPr b="1" lang="en" sz="6000">
                <a:latin typeface="Calibri"/>
                <a:ea typeface="Calibri"/>
                <a:cs typeface="Calibri"/>
                <a:sym typeface="Calibri"/>
              </a:rPr>
              <a:t>Non-Commercial</a:t>
            </a:r>
            <a:endParaRPr b="1" sz="60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