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256" r:id="rId2"/>
    <p:sldId id="257" r:id="rId3"/>
    <p:sldId id="258" r:id="rId4"/>
    <p:sldId id="259" r:id="rId5"/>
    <p:sldId id="260" r:id="rId6"/>
    <p:sldId id="262" r:id="rId7"/>
    <p:sldId id="261" r:id="rId8"/>
    <p:sldId id="265" r:id="rId9"/>
    <p:sldId id="264" r:id="rId10"/>
    <p:sldId id="266"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69" autoAdjust="0"/>
    <p:restoredTop sz="68776" autoAdjust="0"/>
  </p:normalViewPr>
  <p:slideViewPr>
    <p:cSldViewPr snapToGrid="0">
      <p:cViewPr varScale="1">
        <p:scale>
          <a:sx n="76" d="100"/>
          <a:sy n="76" d="100"/>
        </p:scale>
        <p:origin x="1290" y="96"/>
      </p:cViewPr>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CA"/>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9CC60EA-4AA6-4BA8-9501-ABD386E02C3D}" type="datetimeFigureOut">
              <a:rPr lang="en-CA" smtClean="0"/>
              <a:t>2017-04-20</a:t>
            </a:fld>
            <a:endParaRPr lang="en-CA"/>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CA"/>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CA"/>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6CC0F6A-191F-4E13-A4D4-B49542D6913C}" type="slidenum">
              <a:rPr lang="en-CA" smtClean="0"/>
              <a:t>‹#›</a:t>
            </a:fld>
            <a:endParaRPr lang="en-CA"/>
          </a:p>
        </p:txBody>
      </p:sp>
    </p:spTree>
    <p:extLst>
      <p:ext uri="{BB962C8B-B14F-4D97-AF65-F5344CB8AC3E}">
        <p14:creationId xmlns:p14="http://schemas.microsoft.com/office/powerpoint/2010/main" val="85743250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smtClean="0"/>
              <a:t>What do we</a:t>
            </a:r>
            <a:r>
              <a:rPr lang="en-CA" baseline="0" dirty="0" smtClean="0"/>
              <a:t> mean by ‘indexing’?</a:t>
            </a:r>
          </a:p>
          <a:p>
            <a:endParaRPr lang="en-CA" baseline="0" dirty="0" smtClean="0"/>
          </a:p>
          <a:p>
            <a:r>
              <a:rPr lang="en-CA" baseline="0" dirty="0" smtClean="0"/>
              <a:t>(wait for answers)</a:t>
            </a:r>
          </a:p>
          <a:p>
            <a:endParaRPr lang="en-CA" baseline="0" dirty="0" smtClean="0"/>
          </a:p>
          <a:p>
            <a:r>
              <a:rPr lang="en-CA" baseline="0" dirty="0" smtClean="0"/>
              <a:t>Indexing services are what we might more commonly think of as “journal databases” or “article databases” – they are collections of scholarly information that can be searched.</a:t>
            </a:r>
          </a:p>
          <a:p>
            <a:r>
              <a:rPr lang="en-CA" baseline="0" dirty="0" smtClean="0"/>
              <a:t>Example: index at the back of a book</a:t>
            </a:r>
            <a:endParaRPr lang="en-CA" dirty="0"/>
          </a:p>
        </p:txBody>
      </p:sp>
      <p:sp>
        <p:nvSpPr>
          <p:cNvPr id="4" name="Slide Number Placeholder 3"/>
          <p:cNvSpPr>
            <a:spLocks noGrp="1"/>
          </p:cNvSpPr>
          <p:nvPr>
            <p:ph type="sldNum" sz="quarter" idx="10"/>
          </p:nvPr>
        </p:nvSpPr>
        <p:spPr/>
        <p:txBody>
          <a:bodyPr/>
          <a:lstStyle/>
          <a:p>
            <a:fld id="{76CC0F6A-191F-4E13-A4D4-B49542D6913C}" type="slidenum">
              <a:rPr lang="en-CA" smtClean="0"/>
              <a:t>1</a:t>
            </a:fld>
            <a:endParaRPr lang="en-CA"/>
          </a:p>
        </p:txBody>
      </p:sp>
    </p:spTree>
    <p:extLst>
      <p:ext uri="{BB962C8B-B14F-4D97-AF65-F5344CB8AC3E}">
        <p14:creationId xmlns:p14="http://schemas.microsoft.com/office/powerpoint/2010/main" val="312446908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smtClean="0"/>
              <a:t>Specifics are</a:t>
            </a:r>
            <a:r>
              <a:rPr lang="en-CA" baseline="0" dirty="0" smtClean="0"/>
              <a:t> available online at these links.</a:t>
            </a:r>
            <a:endParaRPr lang="en-CA" dirty="0"/>
          </a:p>
        </p:txBody>
      </p:sp>
      <p:sp>
        <p:nvSpPr>
          <p:cNvPr id="4" name="Slide Number Placeholder 3"/>
          <p:cNvSpPr>
            <a:spLocks noGrp="1"/>
          </p:cNvSpPr>
          <p:nvPr>
            <p:ph type="sldNum" sz="quarter" idx="10"/>
          </p:nvPr>
        </p:nvSpPr>
        <p:spPr/>
        <p:txBody>
          <a:bodyPr/>
          <a:lstStyle/>
          <a:p>
            <a:fld id="{76CC0F6A-191F-4E13-A4D4-B49542D6913C}" type="slidenum">
              <a:rPr lang="en-CA" smtClean="0"/>
              <a:t>10</a:t>
            </a:fld>
            <a:endParaRPr lang="en-CA"/>
          </a:p>
        </p:txBody>
      </p:sp>
    </p:spTree>
    <p:extLst>
      <p:ext uri="{BB962C8B-B14F-4D97-AF65-F5344CB8AC3E}">
        <p14:creationId xmlns:p14="http://schemas.microsoft.com/office/powerpoint/2010/main" val="127296108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smtClean="0"/>
              <a:t>Two</a:t>
            </a:r>
            <a:r>
              <a:rPr lang="en-CA" baseline="0" dirty="0" smtClean="0"/>
              <a:t> main reasons.</a:t>
            </a:r>
          </a:p>
          <a:p>
            <a:endParaRPr lang="en-CA" baseline="0" dirty="0" smtClean="0"/>
          </a:p>
          <a:p>
            <a:r>
              <a:rPr lang="en-CA" baseline="0" dirty="0" smtClean="0"/>
              <a:t>Increase findability</a:t>
            </a:r>
          </a:p>
          <a:p>
            <a:endParaRPr lang="en-CA" baseline="0" dirty="0" smtClean="0"/>
          </a:p>
          <a:p>
            <a:r>
              <a:rPr lang="en-CA" baseline="0" dirty="0" smtClean="0"/>
              <a:t>Additional legitimacy – when anyone can put content online, we look to other vetting processes to give another stamp of approval.</a:t>
            </a:r>
            <a:endParaRPr lang="en-CA" dirty="0"/>
          </a:p>
        </p:txBody>
      </p:sp>
      <p:sp>
        <p:nvSpPr>
          <p:cNvPr id="4" name="Slide Number Placeholder 3"/>
          <p:cNvSpPr>
            <a:spLocks noGrp="1"/>
          </p:cNvSpPr>
          <p:nvPr>
            <p:ph type="sldNum" sz="quarter" idx="10"/>
          </p:nvPr>
        </p:nvSpPr>
        <p:spPr/>
        <p:txBody>
          <a:bodyPr/>
          <a:lstStyle/>
          <a:p>
            <a:fld id="{76CC0F6A-191F-4E13-A4D4-B49542D6913C}" type="slidenum">
              <a:rPr lang="en-CA" smtClean="0"/>
              <a:t>2</a:t>
            </a:fld>
            <a:endParaRPr lang="en-CA"/>
          </a:p>
        </p:txBody>
      </p:sp>
    </p:spTree>
    <p:extLst>
      <p:ext uri="{BB962C8B-B14F-4D97-AF65-F5344CB8AC3E}">
        <p14:creationId xmlns:p14="http://schemas.microsoft.com/office/powerpoint/2010/main" val="271758343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smtClean="0"/>
              <a:t>Subject-specific databases – this is a selective list of databases where The International Indigenous</a:t>
            </a:r>
            <a:r>
              <a:rPr lang="en-CA" baseline="0" dirty="0" smtClean="0"/>
              <a:t> Policy Journal is indexed.</a:t>
            </a:r>
          </a:p>
          <a:p>
            <a:r>
              <a:rPr lang="en-CA" baseline="0" dirty="0" smtClean="0"/>
              <a:t>There are many subject-specific databases; the ones that are most appropriate for your journal will, of course, depend on your journal’s subject area.</a:t>
            </a:r>
          </a:p>
          <a:p>
            <a:endParaRPr lang="en-CA" baseline="0" dirty="0" smtClean="0"/>
          </a:p>
          <a:p>
            <a:r>
              <a:rPr lang="en-CA" baseline="0" dirty="0" smtClean="0"/>
              <a:t>Medline / PubMed may be less relevant for those of us here today, based on the subject areas you indicated on your registration forms… </a:t>
            </a:r>
            <a:endParaRPr lang="en-CA" dirty="0"/>
          </a:p>
        </p:txBody>
      </p:sp>
      <p:sp>
        <p:nvSpPr>
          <p:cNvPr id="4" name="Slide Number Placeholder 3"/>
          <p:cNvSpPr>
            <a:spLocks noGrp="1"/>
          </p:cNvSpPr>
          <p:nvPr>
            <p:ph type="sldNum" sz="quarter" idx="10"/>
          </p:nvPr>
        </p:nvSpPr>
        <p:spPr/>
        <p:txBody>
          <a:bodyPr/>
          <a:lstStyle/>
          <a:p>
            <a:fld id="{76CC0F6A-191F-4E13-A4D4-B49542D6913C}" type="slidenum">
              <a:rPr lang="en-CA" smtClean="0"/>
              <a:t>3</a:t>
            </a:fld>
            <a:endParaRPr lang="en-CA"/>
          </a:p>
        </p:txBody>
      </p:sp>
    </p:spTree>
    <p:extLst>
      <p:ext uri="{BB962C8B-B14F-4D97-AF65-F5344CB8AC3E}">
        <p14:creationId xmlns:p14="http://schemas.microsoft.com/office/powerpoint/2010/main" val="169173917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smtClean="0"/>
              <a:t>Easy answers first</a:t>
            </a:r>
          </a:p>
          <a:p>
            <a:endParaRPr lang="en-CA" dirty="0" smtClean="0"/>
          </a:p>
          <a:p>
            <a:r>
              <a:rPr lang="en-CA" dirty="0" smtClean="0"/>
              <a:t>Google Scholar – automatically done</a:t>
            </a:r>
          </a:p>
          <a:p>
            <a:endParaRPr lang="en-CA" dirty="0" smtClean="0"/>
          </a:p>
          <a:p>
            <a:r>
              <a:rPr lang="en-CA" dirty="0" smtClean="0"/>
              <a:t>Subject-specific</a:t>
            </a:r>
            <a:r>
              <a:rPr lang="en-CA" baseline="0" dirty="0" smtClean="0"/>
              <a:t> databases – most of them are managed by two main companies, EBSCO and ProQuest. We can email them a request to include your journal’s content in their databases, and in most cases they are happy to do so because they are in the business of making as much content available as they can.</a:t>
            </a:r>
            <a:endParaRPr lang="en-CA" dirty="0"/>
          </a:p>
        </p:txBody>
      </p:sp>
      <p:sp>
        <p:nvSpPr>
          <p:cNvPr id="4" name="Slide Number Placeholder 3"/>
          <p:cNvSpPr>
            <a:spLocks noGrp="1"/>
          </p:cNvSpPr>
          <p:nvPr>
            <p:ph type="sldNum" sz="quarter" idx="10"/>
          </p:nvPr>
        </p:nvSpPr>
        <p:spPr/>
        <p:txBody>
          <a:bodyPr/>
          <a:lstStyle/>
          <a:p>
            <a:fld id="{76CC0F6A-191F-4E13-A4D4-B49542D6913C}" type="slidenum">
              <a:rPr lang="en-CA" smtClean="0"/>
              <a:t>4</a:t>
            </a:fld>
            <a:endParaRPr lang="en-CA"/>
          </a:p>
        </p:txBody>
      </p:sp>
    </p:spTree>
    <p:extLst>
      <p:ext uri="{BB962C8B-B14F-4D97-AF65-F5344CB8AC3E}">
        <p14:creationId xmlns:p14="http://schemas.microsoft.com/office/powerpoint/2010/main" val="260854907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smtClean="0"/>
              <a:t>For the remaining databases, the process is much more rigorous and complicated.</a:t>
            </a:r>
          </a:p>
          <a:p>
            <a:endParaRPr lang="en-CA" dirty="0" smtClean="0"/>
          </a:p>
          <a:p>
            <a:r>
              <a:rPr lang="en-CA" dirty="0" smtClean="0"/>
              <a:t>I’ll touch on it briefly but we don’t have time to go into specifics.</a:t>
            </a:r>
            <a:endParaRPr lang="en-CA" dirty="0"/>
          </a:p>
        </p:txBody>
      </p:sp>
      <p:sp>
        <p:nvSpPr>
          <p:cNvPr id="4" name="Slide Number Placeholder 3"/>
          <p:cNvSpPr>
            <a:spLocks noGrp="1"/>
          </p:cNvSpPr>
          <p:nvPr>
            <p:ph type="sldNum" sz="quarter" idx="10"/>
          </p:nvPr>
        </p:nvSpPr>
        <p:spPr/>
        <p:txBody>
          <a:bodyPr/>
          <a:lstStyle/>
          <a:p>
            <a:fld id="{76CC0F6A-191F-4E13-A4D4-B49542D6913C}" type="slidenum">
              <a:rPr lang="en-CA" smtClean="0"/>
              <a:t>5</a:t>
            </a:fld>
            <a:endParaRPr lang="en-CA"/>
          </a:p>
        </p:txBody>
      </p:sp>
    </p:spTree>
    <p:extLst>
      <p:ext uri="{BB962C8B-B14F-4D97-AF65-F5344CB8AC3E}">
        <p14:creationId xmlns:p14="http://schemas.microsoft.com/office/powerpoint/2010/main" val="2621220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smtClean="0"/>
              <a:t>Specifics are</a:t>
            </a:r>
            <a:r>
              <a:rPr lang="en-CA" baseline="0" dirty="0" smtClean="0"/>
              <a:t> available online at these links.</a:t>
            </a:r>
          </a:p>
          <a:p>
            <a:endParaRPr lang="en-CA" baseline="0" dirty="0" smtClean="0"/>
          </a:p>
          <a:p>
            <a:r>
              <a:rPr lang="en-CA" baseline="0" dirty="0" smtClean="0"/>
              <a:t>(I’ll show this slide again at the end)</a:t>
            </a:r>
            <a:endParaRPr lang="en-CA" dirty="0"/>
          </a:p>
        </p:txBody>
      </p:sp>
      <p:sp>
        <p:nvSpPr>
          <p:cNvPr id="4" name="Slide Number Placeholder 3"/>
          <p:cNvSpPr>
            <a:spLocks noGrp="1"/>
          </p:cNvSpPr>
          <p:nvPr>
            <p:ph type="sldNum" sz="quarter" idx="10"/>
          </p:nvPr>
        </p:nvSpPr>
        <p:spPr/>
        <p:txBody>
          <a:bodyPr/>
          <a:lstStyle/>
          <a:p>
            <a:fld id="{76CC0F6A-191F-4E13-A4D4-B49542D6913C}" type="slidenum">
              <a:rPr lang="en-CA" smtClean="0"/>
              <a:t>6</a:t>
            </a:fld>
            <a:endParaRPr lang="en-CA"/>
          </a:p>
        </p:txBody>
      </p:sp>
    </p:spTree>
    <p:extLst>
      <p:ext uri="{BB962C8B-B14F-4D97-AF65-F5344CB8AC3E}">
        <p14:creationId xmlns:p14="http://schemas.microsoft.com/office/powerpoint/2010/main" val="74278924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smtClean="0"/>
              <a:t>Criteria vary somewhat from one to the other but these are some key things to keep in mind.</a:t>
            </a:r>
          </a:p>
          <a:p>
            <a:endParaRPr lang="en-CA" dirty="0" smtClean="0"/>
          </a:p>
          <a:p>
            <a:r>
              <a:rPr lang="en-CA" dirty="0" smtClean="0"/>
              <a:t>“Regular publishing”</a:t>
            </a:r>
          </a:p>
          <a:p>
            <a:r>
              <a:rPr lang="en-CA" dirty="0" err="1" smtClean="0"/>
              <a:t>WoS</a:t>
            </a:r>
            <a:r>
              <a:rPr lang="en-CA" baseline="0" dirty="0" smtClean="0"/>
              <a:t> – 3 consecutive issues</a:t>
            </a:r>
          </a:p>
          <a:p>
            <a:r>
              <a:rPr lang="en-CA" baseline="0" dirty="0" smtClean="0"/>
              <a:t>Scopus – at least 2 years publishing, they want to see the 3 most recent issues</a:t>
            </a:r>
          </a:p>
          <a:p>
            <a:r>
              <a:rPr lang="en-CA" baseline="0" dirty="0" smtClean="0"/>
              <a:t>DOAJ – at least 5 articles per year</a:t>
            </a:r>
          </a:p>
          <a:p>
            <a:endParaRPr lang="en-CA" baseline="0" dirty="0" smtClean="0"/>
          </a:p>
          <a:p>
            <a:r>
              <a:rPr lang="en-CA" baseline="0" dirty="0" smtClean="0"/>
              <a:t>…and more criteria to meet, depending on the database</a:t>
            </a:r>
          </a:p>
          <a:p>
            <a:endParaRPr lang="en-CA" baseline="0" dirty="0" smtClean="0"/>
          </a:p>
          <a:p>
            <a:r>
              <a:rPr lang="en-CA" baseline="0" dirty="0" smtClean="0"/>
              <a:t>Can take months or years to successfully make it in</a:t>
            </a:r>
          </a:p>
          <a:p>
            <a:r>
              <a:rPr lang="en-CA" baseline="0" dirty="0" err="1" smtClean="0"/>
              <a:t>WoS</a:t>
            </a:r>
            <a:r>
              <a:rPr lang="en-CA" baseline="0" dirty="0" smtClean="0"/>
              <a:t> says that each year they review ~3,500 titles and accept 10%</a:t>
            </a:r>
          </a:p>
          <a:p>
            <a:endParaRPr lang="en-CA" baseline="0" dirty="0" smtClean="0"/>
          </a:p>
          <a:p>
            <a:r>
              <a:rPr lang="en-CA" baseline="0" dirty="0" smtClean="0"/>
              <a:t>They also re-evaluate journals once they’re in the database, to make sure that they can stay in.</a:t>
            </a:r>
            <a:endParaRPr lang="en-CA" dirty="0"/>
          </a:p>
        </p:txBody>
      </p:sp>
      <p:sp>
        <p:nvSpPr>
          <p:cNvPr id="4" name="Slide Number Placeholder 3"/>
          <p:cNvSpPr>
            <a:spLocks noGrp="1"/>
          </p:cNvSpPr>
          <p:nvPr>
            <p:ph type="sldNum" sz="quarter" idx="10"/>
          </p:nvPr>
        </p:nvSpPr>
        <p:spPr/>
        <p:txBody>
          <a:bodyPr/>
          <a:lstStyle/>
          <a:p>
            <a:fld id="{76CC0F6A-191F-4E13-A4D4-B49542D6913C}" type="slidenum">
              <a:rPr lang="en-CA" smtClean="0"/>
              <a:t>7</a:t>
            </a:fld>
            <a:endParaRPr lang="en-CA"/>
          </a:p>
        </p:txBody>
      </p:sp>
    </p:spTree>
    <p:extLst>
      <p:ext uri="{BB962C8B-B14F-4D97-AF65-F5344CB8AC3E}">
        <p14:creationId xmlns:p14="http://schemas.microsoft.com/office/powerpoint/2010/main" val="365393228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smtClean="0"/>
              <a:t>ISSN is one of the key criteria for getting into the indexing databases,</a:t>
            </a:r>
            <a:r>
              <a:rPr lang="en-CA" baseline="0" dirty="0" smtClean="0"/>
              <a:t> and I just want to say a few words about it</a:t>
            </a:r>
          </a:p>
          <a:p>
            <a:endParaRPr lang="en-CA" baseline="0" dirty="0" smtClean="0"/>
          </a:p>
          <a:p>
            <a:r>
              <a:rPr lang="en-CA" baseline="0" dirty="0" smtClean="0"/>
              <a:t>ISSNs are assigned by country of publication, so Canadian publications can get the ISSN from ISSN Canada, a service of Library and Archives Canada.</a:t>
            </a:r>
          </a:p>
          <a:p>
            <a:r>
              <a:rPr lang="en-CA" baseline="0" dirty="0" smtClean="0"/>
              <a:t>Online application form available from that link</a:t>
            </a:r>
          </a:p>
          <a:p>
            <a:endParaRPr lang="en-CA" baseline="0" dirty="0" smtClean="0"/>
          </a:p>
          <a:p>
            <a:r>
              <a:rPr lang="en-CA" baseline="0" dirty="0" smtClean="0"/>
              <a:t>ISSN is eight digits, displayed as four-four</a:t>
            </a:r>
          </a:p>
          <a:p>
            <a:endParaRPr lang="en-CA" baseline="0" dirty="0" smtClean="0"/>
          </a:p>
          <a:p>
            <a:r>
              <a:rPr lang="en-CA" baseline="0" dirty="0" smtClean="0"/>
              <a:t>Many more details than this online… </a:t>
            </a:r>
            <a:endParaRPr lang="en-CA" dirty="0"/>
          </a:p>
        </p:txBody>
      </p:sp>
      <p:sp>
        <p:nvSpPr>
          <p:cNvPr id="4" name="Slide Number Placeholder 3"/>
          <p:cNvSpPr>
            <a:spLocks noGrp="1"/>
          </p:cNvSpPr>
          <p:nvPr>
            <p:ph type="sldNum" sz="quarter" idx="10"/>
          </p:nvPr>
        </p:nvSpPr>
        <p:spPr/>
        <p:txBody>
          <a:bodyPr/>
          <a:lstStyle/>
          <a:p>
            <a:fld id="{76CC0F6A-191F-4E13-A4D4-B49542D6913C}" type="slidenum">
              <a:rPr lang="en-CA" smtClean="0"/>
              <a:t>8</a:t>
            </a:fld>
            <a:endParaRPr lang="en-CA"/>
          </a:p>
        </p:txBody>
      </p:sp>
    </p:spTree>
    <p:extLst>
      <p:ext uri="{BB962C8B-B14F-4D97-AF65-F5344CB8AC3E}">
        <p14:creationId xmlns:p14="http://schemas.microsoft.com/office/powerpoint/2010/main" val="10445668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smtClean="0"/>
              <a:t>Two more things that aren’t, strictly speaking, related to being indexed, but they are good practices for publishing journal content.</a:t>
            </a:r>
          </a:p>
          <a:p>
            <a:endParaRPr lang="en-CA" dirty="0" smtClean="0"/>
          </a:p>
          <a:p>
            <a:r>
              <a:rPr lang="en-CA" dirty="0" smtClean="0"/>
              <a:t>DOI</a:t>
            </a:r>
          </a:p>
          <a:p>
            <a:pPr marL="171450" indent="-171450">
              <a:buFontTx/>
              <a:buChar char="-"/>
            </a:pPr>
            <a:r>
              <a:rPr lang="en-CA" dirty="0" smtClean="0"/>
              <a:t>You want to use this because it’s more stable than a URL</a:t>
            </a:r>
          </a:p>
          <a:p>
            <a:pPr marL="171450" indent="-171450">
              <a:buFontTx/>
              <a:buChar char="-"/>
            </a:pPr>
            <a:r>
              <a:rPr lang="en-CA" dirty="0" smtClean="0"/>
              <a:t>It allows your content to be reliably linked to</a:t>
            </a:r>
          </a:p>
          <a:p>
            <a:pPr marL="171450" indent="-171450">
              <a:buFontTx/>
              <a:buChar char="-"/>
            </a:pPr>
            <a:r>
              <a:rPr lang="en-CA" dirty="0" smtClean="0"/>
              <a:t>Western’s librarians can help set up DOIs</a:t>
            </a:r>
            <a:r>
              <a:rPr lang="en-CA" baseline="0" dirty="0" smtClean="0"/>
              <a:t> for your journal</a:t>
            </a:r>
            <a:endParaRPr lang="en-CA" dirty="0" smtClean="0"/>
          </a:p>
          <a:p>
            <a:pPr marL="171450" indent="-171450">
              <a:buFontTx/>
              <a:buChar char="-"/>
            </a:pPr>
            <a:endParaRPr lang="en-CA" dirty="0" smtClean="0"/>
          </a:p>
          <a:p>
            <a:pPr marL="0" indent="0">
              <a:buFontTx/>
              <a:buNone/>
            </a:pPr>
            <a:r>
              <a:rPr lang="en-CA" dirty="0" smtClean="0"/>
              <a:t>ORCID </a:t>
            </a:r>
            <a:r>
              <a:rPr lang="en-CA" dirty="0" err="1" smtClean="0"/>
              <a:t>iD</a:t>
            </a:r>
            <a:endParaRPr lang="en-CA" dirty="0" smtClean="0"/>
          </a:p>
          <a:p>
            <a:pPr marL="171450" indent="-171450">
              <a:buFontTx/>
              <a:buChar char="-"/>
            </a:pPr>
            <a:r>
              <a:rPr lang="en-CA" baseline="0" dirty="0" smtClean="0"/>
              <a:t>Author ID</a:t>
            </a:r>
          </a:p>
          <a:p>
            <a:pPr marL="171450" indent="-171450">
              <a:buFontTx/>
              <a:buChar char="-"/>
            </a:pPr>
            <a:r>
              <a:rPr lang="en-CA" baseline="0" dirty="0" smtClean="0"/>
              <a:t>Helps authors by providing a central ID that links all their publications</a:t>
            </a:r>
          </a:p>
          <a:p>
            <a:pPr marL="171450" indent="-171450">
              <a:buFontTx/>
              <a:buChar char="-"/>
            </a:pPr>
            <a:r>
              <a:rPr lang="en-CA" baseline="0" dirty="0" smtClean="0"/>
              <a:t>Using ORCID </a:t>
            </a:r>
            <a:r>
              <a:rPr lang="en-CA" baseline="0" dirty="0" err="1" smtClean="0"/>
              <a:t>iDs</a:t>
            </a:r>
            <a:r>
              <a:rPr lang="en-CA" baseline="0" dirty="0" smtClean="0"/>
              <a:t> can also help authors who publish with you, because it makes it easier for readers to find other works by the author</a:t>
            </a:r>
          </a:p>
          <a:p>
            <a:pPr marL="171450" indent="-171450">
              <a:buFontTx/>
              <a:buChar char="-"/>
            </a:pPr>
            <a:r>
              <a:rPr lang="en-CA" baseline="0" dirty="0" smtClean="0"/>
              <a:t>Individual researchers need to set up their own ORCID </a:t>
            </a:r>
            <a:r>
              <a:rPr lang="en-CA" baseline="0" smtClean="0"/>
              <a:t>iD</a:t>
            </a:r>
            <a:endParaRPr lang="en-CA" dirty="0"/>
          </a:p>
        </p:txBody>
      </p:sp>
      <p:sp>
        <p:nvSpPr>
          <p:cNvPr id="4" name="Slide Number Placeholder 3"/>
          <p:cNvSpPr>
            <a:spLocks noGrp="1"/>
          </p:cNvSpPr>
          <p:nvPr>
            <p:ph type="sldNum" sz="quarter" idx="10"/>
          </p:nvPr>
        </p:nvSpPr>
        <p:spPr/>
        <p:txBody>
          <a:bodyPr/>
          <a:lstStyle/>
          <a:p>
            <a:fld id="{76CC0F6A-191F-4E13-A4D4-B49542D6913C}" type="slidenum">
              <a:rPr lang="en-CA" smtClean="0"/>
              <a:t>9</a:t>
            </a:fld>
            <a:endParaRPr lang="en-CA"/>
          </a:p>
        </p:txBody>
      </p:sp>
    </p:spTree>
    <p:extLst>
      <p:ext uri="{BB962C8B-B14F-4D97-AF65-F5344CB8AC3E}">
        <p14:creationId xmlns:p14="http://schemas.microsoft.com/office/powerpoint/2010/main" val="209119816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CA"/>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CA"/>
          </a:p>
        </p:txBody>
      </p:sp>
      <p:sp>
        <p:nvSpPr>
          <p:cNvPr id="4" name="Date Placeholder 3"/>
          <p:cNvSpPr>
            <a:spLocks noGrp="1"/>
          </p:cNvSpPr>
          <p:nvPr>
            <p:ph type="dt" sz="half" idx="10"/>
          </p:nvPr>
        </p:nvSpPr>
        <p:spPr/>
        <p:txBody>
          <a:bodyPr/>
          <a:lstStyle/>
          <a:p>
            <a:fld id="{F2E5263A-721F-49A2-ADA9-C6BA47FA4E20}" type="datetimeFigureOut">
              <a:rPr lang="en-CA" smtClean="0"/>
              <a:t>2017-04-20</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687DF9D9-666B-47F4-B62E-DD734466CACD}" type="slidenum">
              <a:rPr lang="en-CA" smtClean="0"/>
              <a:t>‹#›</a:t>
            </a:fld>
            <a:endParaRPr lang="en-CA"/>
          </a:p>
        </p:txBody>
      </p:sp>
    </p:spTree>
    <p:extLst>
      <p:ext uri="{BB962C8B-B14F-4D97-AF65-F5344CB8AC3E}">
        <p14:creationId xmlns:p14="http://schemas.microsoft.com/office/powerpoint/2010/main" val="22255423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10"/>
          </p:nvPr>
        </p:nvSpPr>
        <p:spPr/>
        <p:txBody>
          <a:bodyPr/>
          <a:lstStyle/>
          <a:p>
            <a:fld id="{F2E5263A-721F-49A2-ADA9-C6BA47FA4E20}" type="datetimeFigureOut">
              <a:rPr lang="en-CA" smtClean="0"/>
              <a:t>2017-04-20</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687DF9D9-666B-47F4-B62E-DD734466CACD}" type="slidenum">
              <a:rPr lang="en-CA" smtClean="0"/>
              <a:t>‹#›</a:t>
            </a:fld>
            <a:endParaRPr lang="en-CA"/>
          </a:p>
        </p:txBody>
      </p:sp>
    </p:spTree>
    <p:extLst>
      <p:ext uri="{BB962C8B-B14F-4D97-AF65-F5344CB8AC3E}">
        <p14:creationId xmlns:p14="http://schemas.microsoft.com/office/powerpoint/2010/main" val="17465494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CA"/>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10"/>
          </p:nvPr>
        </p:nvSpPr>
        <p:spPr/>
        <p:txBody>
          <a:bodyPr/>
          <a:lstStyle/>
          <a:p>
            <a:fld id="{F2E5263A-721F-49A2-ADA9-C6BA47FA4E20}" type="datetimeFigureOut">
              <a:rPr lang="en-CA" smtClean="0"/>
              <a:t>2017-04-20</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687DF9D9-666B-47F4-B62E-DD734466CACD}" type="slidenum">
              <a:rPr lang="en-CA" smtClean="0"/>
              <a:t>‹#›</a:t>
            </a:fld>
            <a:endParaRPr lang="en-CA"/>
          </a:p>
        </p:txBody>
      </p:sp>
    </p:spTree>
    <p:extLst>
      <p:ext uri="{BB962C8B-B14F-4D97-AF65-F5344CB8AC3E}">
        <p14:creationId xmlns:p14="http://schemas.microsoft.com/office/powerpoint/2010/main" val="19390356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10"/>
          </p:nvPr>
        </p:nvSpPr>
        <p:spPr/>
        <p:txBody>
          <a:bodyPr/>
          <a:lstStyle/>
          <a:p>
            <a:fld id="{F2E5263A-721F-49A2-ADA9-C6BA47FA4E20}" type="datetimeFigureOut">
              <a:rPr lang="en-CA" smtClean="0"/>
              <a:t>2017-04-20</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687DF9D9-666B-47F4-B62E-DD734466CACD}" type="slidenum">
              <a:rPr lang="en-CA" smtClean="0"/>
              <a:t>‹#›</a:t>
            </a:fld>
            <a:endParaRPr lang="en-CA"/>
          </a:p>
        </p:txBody>
      </p:sp>
    </p:spTree>
    <p:extLst>
      <p:ext uri="{BB962C8B-B14F-4D97-AF65-F5344CB8AC3E}">
        <p14:creationId xmlns:p14="http://schemas.microsoft.com/office/powerpoint/2010/main" val="2724193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CA"/>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F2E5263A-721F-49A2-ADA9-C6BA47FA4E20}" type="datetimeFigureOut">
              <a:rPr lang="en-CA" smtClean="0"/>
              <a:t>2017-04-20</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687DF9D9-666B-47F4-B62E-DD734466CACD}" type="slidenum">
              <a:rPr lang="en-CA" smtClean="0"/>
              <a:t>‹#›</a:t>
            </a:fld>
            <a:endParaRPr lang="en-CA"/>
          </a:p>
        </p:txBody>
      </p:sp>
    </p:spTree>
    <p:extLst>
      <p:ext uri="{BB962C8B-B14F-4D97-AF65-F5344CB8AC3E}">
        <p14:creationId xmlns:p14="http://schemas.microsoft.com/office/powerpoint/2010/main" val="36317396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Date Placeholder 4"/>
          <p:cNvSpPr>
            <a:spLocks noGrp="1"/>
          </p:cNvSpPr>
          <p:nvPr>
            <p:ph type="dt" sz="half" idx="10"/>
          </p:nvPr>
        </p:nvSpPr>
        <p:spPr/>
        <p:txBody>
          <a:bodyPr/>
          <a:lstStyle/>
          <a:p>
            <a:fld id="{F2E5263A-721F-49A2-ADA9-C6BA47FA4E20}" type="datetimeFigureOut">
              <a:rPr lang="en-CA" smtClean="0"/>
              <a:t>2017-04-20</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687DF9D9-666B-47F4-B62E-DD734466CACD}" type="slidenum">
              <a:rPr lang="en-CA" smtClean="0"/>
              <a:t>‹#›</a:t>
            </a:fld>
            <a:endParaRPr lang="en-CA"/>
          </a:p>
        </p:txBody>
      </p:sp>
    </p:spTree>
    <p:extLst>
      <p:ext uri="{BB962C8B-B14F-4D97-AF65-F5344CB8AC3E}">
        <p14:creationId xmlns:p14="http://schemas.microsoft.com/office/powerpoint/2010/main" val="10148016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CA"/>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7" name="Date Placeholder 6"/>
          <p:cNvSpPr>
            <a:spLocks noGrp="1"/>
          </p:cNvSpPr>
          <p:nvPr>
            <p:ph type="dt" sz="half" idx="10"/>
          </p:nvPr>
        </p:nvSpPr>
        <p:spPr/>
        <p:txBody>
          <a:bodyPr/>
          <a:lstStyle/>
          <a:p>
            <a:fld id="{F2E5263A-721F-49A2-ADA9-C6BA47FA4E20}" type="datetimeFigureOut">
              <a:rPr lang="en-CA" smtClean="0"/>
              <a:t>2017-04-20</a:t>
            </a:fld>
            <a:endParaRPr lang="en-CA"/>
          </a:p>
        </p:txBody>
      </p:sp>
      <p:sp>
        <p:nvSpPr>
          <p:cNvPr id="8" name="Footer Placeholder 7"/>
          <p:cNvSpPr>
            <a:spLocks noGrp="1"/>
          </p:cNvSpPr>
          <p:nvPr>
            <p:ph type="ftr" sz="quarter" idx="11"/>
          </p:nvPr>
        </p:nvSpPr>
        <p:spPr/>
        <p:txBody>
          <a:bodyPr/>
          <a:lstStyle/>
          <a:p>
            <a:endParaRPr lang="en-CA"/>
          </a:p>
        </p:txBody>
      </p:sp>
      <p:sp>
        <p:nvSpPr>
          <p:cNvPr id="9" name="Slide Number Placeholder 8"/>
          <p:cNvSpPr>
            <a:spLocks noGrp="1"/>
          </p:cNvSpPr>
          <p:nvPr>
            <p:ph type="sldNum" sz="quarter" idx="12"/>
          </p:nvPr>
        </p:nvSpPr>
        <p:spPr/>
        <p:txBody>
          <a:bodyPr/>
          <a:lstStyle/>
          <a:p>
            <a:fld id="{687DF9D9-666B-47F4-B62E-DD734466CACD}" type="slidenum">
              <a:rPr lang="en-CA" smtClean="0"/>
              <a:t>‹#›</a:t>
            </a:fld>
            <a:endParaRPr lang="en-CA"/>
          </a:p>
        </p:txBody>
      </p:sp>
    </p:spTree>
    <p:extLst>
      <p:ext uri="{BB962C8B-B14F-4D97-AF65-F5344CB8AC3E}">
        <p14:creationId xmlns:p14="http://schemas.microsoft.com/office/powerpoint/2010/main" val="36522990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Date Placeholder 2"/>
          <p:cNvSpPr>
            <a:spLocks noGrp="1"/>
          </p:cNvSpPr>
          <p:nvPr>
            <p:ph type="dt" sz="half" idx="10"/>
          </p:nvPr>
        </p:nvSpPr>
        <p:spPr/>
        <p:txBody>
          <a:bodyPr/>
          <a:lstStyle/>
          <a:p>
            <a:fld id="{F2E5263A-721F-49A2-ADA9-C6BA47FA4E20}" type="datetimeFigureOut">
              <a:rPr lang="en-CA" smtClean="0"/>
              <a:t>2017-04-20</a:t>
            </a:fld>
            <a:endParaRPr lang="en-CA"/>
          </a:p>
        </p:txBody>
      </p:sp>
      <p:sp>
        <p:nvSpPr>
          <p:cNvPr id="4" name="Footer Placeholder 3"/>
          <p:cNvSpPr>
            <a:spLocks noGrp="1"/>
          </p:cNvSpPr>
          <p:nvPr>
            <p:ph type="ftr" sz="quarter" idx="11"/>
          </p:nvPr>
        </p:nvSpPr>
        <p:spPr/>
        <p:txBody>
          <a:bodyPr/>
          <a:lstStyle/>
          <a:p>
            <a:endParaRPr lang="en-CA"/>
          </a:p>
        </p:txBody>
      </p:sp>
      <p:sp>
        <p:nvSpPr>
          <p:cNvPr id="5" name="Slide Number Placeholder 4"/>
          <p:cNvSpPr>
            <a:spLocks noGrp="1"/>
          </p:cNvSpPr>
          <p:nvPr>
            <p:ph type="sldNum" sz="quarter" idx="12"/>
          </p:nvPr>
        </p:nvSpPr>
        <p:spPr/>
        <p:txBody>
          <a:bodyPr/>
          <a:lstStyle/>
          <a:p>
            <a:fld id="{687DF9D9-666B-47F4-B62E-DD734466CACD}" type="slidenum">
              <a:rPr lang="en-CA" smtClean="0"/>
              <a:t>‹#›</a:t>
            </a:fld>
            <a:endParaRPr lang="en-CA"/>
          </a:p>
        </p:txBody>
      </p:sp>
    </p:spTree>
    <p:extLst>
      <p:ext uri="{BB962C8B-B14F-4D97-AF65-F5344CB8AC3E}">
        <p14:creationId xmlns:p14="http://schemas.microsoft.com/office/powerpoint/2010/main" val="3199044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2E5263A-721F-49A2-ADA9-C6BA47FA4E20}" type="datetimeFigureOut">
              <a:rPr lang="en-CA" smtClean="0"/>
              <a:t>2017-04-20</a:t>
            </a:fld>
            <a:endParaRPr lang="en-CA"/>
          </a:p>
        </p:txBody>
      </p:sp>
      <p:sp>
        <p:nvSpPr>
          <p:cNvPr id="3" name="Footer Placeholder 2"/>
          <p:cNvSpPr>
            <a:spLocks noGrp="1"/>
          </p:cNvSpPr>
          <p:nvPr>
            <p:ph type="ftr" sz="quarter" idx="11"/>
          </p:nvPr>
        </p:nvSpPr>
        <p:spPr/>
        <p:txBody>
          <a:bodyPr/>
          <a:lstStyle/>
          <a:p>
            <a:endParaRPr lang="en-CA"/>
          </a:p>
        </p:txBody>
      </p:sp>
      <p:sp>
        <p:nvSpPr>
          <p:cNvPr id="4" name="Slide Number Placeholder 3"/>
          <p:cNvSpPr>
            <a:spLocks noGrp="1"/>
          </p:cNvSpPr>
          <p:nvPr>
            <p:ph type="sldNum" sz="quarter" idx="12"/>
          </p:nvPr>
        </p:nvSpPr>
        <p:spPr/>
        <p:txBody>
          <a:bodyPr/>
          <a:lstStyle/>
          <a:p>
            <a:fld id="{687DF9D9-666B-47F4-B62E-DD734466CACD}" type="slidenum">
              <a:rPr lang="en-CA" smtClean="0"/>
              <a:t>‹#›</a:t>
            </a:fld>
            <a:endParaRPr lang="en-CA"/>
          </a:p>
        </p:txBody>
      </p:sp>
    </p:spTree>
    <p:extLst>
      <p:ext uri="{BB962C8B-B14F-4D97-AF65-F5344CB8AC3E}">
        <p14:creationId xmlns:p14="http://schemas.microsoft.com/office/powerpoint/2010/main" val="29757486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CA"/>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F2E5263A-721F-49A2-ADA9-C6BA47FA4E20}" type="datetimeFigureOut">
              <a:rPr lang="en-CA" smtClean="0"/>
              <a:t>2017-04-20</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687DF9D9-666B-47F4-B62E-DD734466CACD}" type="slidenum">
              <a:rPr lang="en-CA" smtClean="0"/>
              <a:t>‹#›</a:t>
            </a:fld>
            <a:endParaRPr lang="en-CA"/>
          </a:p>
        </p:txBody>
      </p:sp>
    </p:spTree>
    <p:extLst>
      <p:ext uri="{BB962C8B-B14F-4D97-AF65-F5344CB8AC3E}">
        <p14:creationId xmlns:p14="http://schemas.microsoft.com/office/powerpoint/2010/main" val="35726763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CA"/>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CA"/>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F2E5263A-721F-49A2-ADA9-C6BA47FA4E20}" type="datetimeFigureOut">
              <a:rPr lang="en-CA" smtClean="0"/>
              <a:t>2017-04-20</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687DF9D9-666B-47F4-B62E-DD734466CACD}" type="slidenum">
              <a:rPr lang="en-CA" smtClean="0"/>
              <a:t>‹#›</a:t>
            </a:fld>
            <a:endParaRPr lang="en-CA"/>
          </a:p>
        </p:txBody>
      </p:sp>
    </p:spTree>
    <p:extLst>
      <p:ext uri="{BB962C8B-B14F-4D97-AF65-F5344CB8AC3E}">
        <p14:creationId xmlns:p14="http://schemas.microsoft.com/office/powerpoint/2010/main" val="5050737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smtClean="0"/>
              <a:t>Click to edit Master title style</a:t>
            </a:r>
            <a:endParaRPr lang="en-CA"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CA"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latin typeface="Gill Sans MT" panose="020B0502020104020203" pitchFamily="34" charset="0"/>
              </a:defRPr>
            </a:lvl1pPr>
          </a:lstStyle>
          <a:p>
            <a:fld id="{F2E5263A-721F-49A2-ADA9-C6BA47FA4E20}" type="datetimeFigureOut">
              <a:rPr lang="en-CA" smtClean="0"/>
              <a:pPr/>
              <a:t>2017-04-20</a:t>
            </a:fld>
            <a:endParaRPr lang="en-CA"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latin typeface="Gill Sans MT" panose="020B0502020104020203" pitchFamily="34" charset="0"/>
              </a:defRPr>
            </a:lvl1pPr>
          </a:lstStyle>
          <a:p>
            <a:endParaRPr lang="en-CA"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latin typeface="Gill Sans MT" panose="020B0502020104020203" pitchFamily="34" charset="0"/>
              </a:defRPr>
            </a:lvl1pPr>
          </a:lstStyle>
          <a:p>
            <a:fld id="{687DF9D9-666B-47F4-B62E-DD734466CACD}" type="slidenum">
              <a:rPr lang="en-CA" smtClean="0"/>
              <a:pPr/>
              <a:t>‹#›</a:t>
            </a:fld>
            <a:endParaRPr lang="en-CA" dirty="0"/>
          </a:p>
        </p:txBody>
      </p:sp>
    </p:spTree>
    <p:extLst>
      <p:ext uri="{BB962C8B-B14F-4D97-AF65-F5344CB8AC3E}">
        <p14:creationId xmlns:p14="http://schemas.microsoft.com/office/powerpoint/2010/main" val="389317725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Gill Sans MT" panose="020B0502020104020203" pitchFamily="34" charset="0"/>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Gill Sans MT" panose="020B0502020104020203" pitchFamily="34"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Gill Sans MT" panose="020B0502020104020203" pitchFamily="34"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Gill Sans MT" panose="020B0502020104020203" pitchFamily="34"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Gill Sans MT" panose="020B0502020104020203" pitchFamily="34"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Gill Sans MT" panose="020B0502020104020203"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wokinfo.com/essays/journal-selection-process/"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hyperlink" Target="https://doaj.org/publishers#pubmem" TargetMode="External"/><Relationship Id="rId5" Type="http://schemas.openxmlformats.org/officeDocument/2006/relationships/hyperlink" Target="https://www.nlm.nih.gov/pubs/factsheets/jsel.html" TargetMode="External"/><Relationship Id="rId4" Type="http://schemas.openxmlformats.org/officeDocument/2006/relationships/hyperlink" Target="https://www.elsevier.com/solutions/scopus/content"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hyperlink" Target="http://wokinfo.com/essays/journal-selection-process/"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hyperlink" Target="https://doaj.org/publishers#pubmem" TargetMode="External"/><Relationship Id="rId5" Type="http://schemas.openxmlformats.org/officeDocument/2006/relationships/hyperlink" Target="https://www.nlm.nih.gov/pubs/factsheets/jsel.html" TargetMode="External"/><Relationship Id="rId4" Type="http://schemas.openxmlformats.org/officeDocument/2006/relationships/hyperlink" Target="https://www.elsevier.com/solutions/scopus/content" TargetMode="Externa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www.bac-lac.gc.ca/eng/services/issn-canada/Pages/issn-canada.aspx"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CA" dirty="0" smtClean="0"/>
              <a:t>Indexing </a:t>
            </a:r>
            <a:r>
              <a:rPr lang="en-CA" sz="4000" dirty="0" smtClean="0"/>
              <a:t>(and other good ideas)</a:t>
            </a:r>
            <a:endParaRPr lang="en-CA" dirty="0"/>
          </a:p>
        </p:txBody>
      </p:sp>
      <p:sp>
        <p:nvSpPr>
          <p:cNvPr id="3" name="Subtitle 2"/>
          <p:cNvSpPr>
            <a:spLocks noGrp="1"/>
          </p:cNvSpPr>
          <p:nvPr>
            <p:ph type="subTitle" idx="1"/>
          </p:nvPr>
        </p:nvSpPr>
        <p:spPr/>
        <p:txBody>
          <a:bodyPr/>
          <a:lstStyle/>
          <a:p>
            <a:r>
              <a:rPr lang="en-CA" dirty="0" smtClean="0"/>
              <a:t>Western Journal Day</a:t>
            </a:r>
          </a:p>
          <a:p>
            <a:r>
              <a:rPr lang="en-CA" dirty="0" smtClean="0"/>
              <a:t>Western Libraries</a:t>
            </a:r>
          </a:p>
          <a:p>
            <a:r>
              <a:rPr lang="en-CA" dirty="0" smtClean="0"/>
              <a:t>March 31, 2017</a:t>
            </a:r>
            <a:endParaRPr lang="en-CA" dirty="0"/>
          </a:p>
        </p:txBody>
      </p:sp>
    </p:spTree>
    <p:extLst>
      <p:ext uri="{BB962C8B-B14F-4D97-AF65-F5344CB8AC3E}">
        <p14:creationId xmlns:p14="http://schemas.microsoft.com/office/powerpoint/2010/main" val="125747430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How do journals get indexed?</a:t>
            </a:r>
            <a:endParaRPr lang="en-CA" dirty="0"/>
          </a:p>
        </p:txBody>
      </p:sp>
      <p:sp>
        <p:nvSpPr>
          <p:cNvPr id="4" name="Content Placeholder 3"/>
          <p:cNvSpPr>
            <a:spLocks noGrp="1"/>
          </p:cNvSpPr>
          <p:nvPr>
            <p:ph idx="1"/>
          </p:nvPr>
        </p:nvSpPr>
        <p:spPr/>
        <p:txBody>
          <a:bodyPr/>
          <a:lstStyle/>
          <a:p>
            <a:pPr marL="0" indent="0">
              <a:buNone/>
            </a:pPr>
            <a:r>
              <a:rPr lang="en-CA" dirty="0" smtClean="0"/>
              <a:t>Details on application procedures: </a:t>
            </a:r>
          </a:p>
          <a:p>
            <a:r>
              <a:rPr lang="en-CA" dirty="0" smtClean="0"/>
              <a:t>Web of Science </a:t>
            </a:r>
            <a:r>
              <a:rPr lang="en-CA" u="sng" dirty="0">
                <a:hlinkClick r:id="rId3"/>
              </a:rPr>
              <a:t>http://wokinfo.com/essays/journal-selection-process/</a:t>
            </a:r>
            <a:endParaRPr lang="en-CA" dirty="0"/>
          </a:p>
          <a:p>
            <a:r>
              <a:rPr lang="en-CA" dirty="0" smtClean="0"/>
              <a:t>Scopus </a:t>
            </a:r>
            <a:r>
              <a:rPr lang="en-CA" u="sng" dirty="0">
                <a:hlinkClick r:id="rId4"/>
              </a:rPr>
              <a:t>https://www.elsevier.com/solutions/scopus/content</a:t>
            </a:r>
            <a:endParaRPr lang="en-CA" dirty="0"/>
          </a:p>
          <a:p>
            <a:r>
              <a:rPr lang="en-CA" dirty="0" smtClean="0"/>
              <a:t>Medline / PubMed </a:t>
            </a:r>
            <a:r>
              <a:rPr lang="en-CA" u="sng" dirty="0">
                <a:hlinkClick r:id="rId5"/>
              </a:rPr>
              <a:t>https://www.nlm.nih.gov/pubs/factsheets/jsel.html</a:t>
            </a:r>
            <a:endParaRPr lang="en-CA" dirty="0"/>
          </a:p>
          <a:p>
            <a:r>
              <a:rPr lang="en-CA" dirty="0" smtClean="0"/>
              <a:t>Directory of Open Access Journals (DOAJ) </a:t>
            </a:r>
            <a:r>
              <a:rPr lang="en-CA" u="sng" dirty="0">
                <a:hlinkClick r:id="rId6"/>
              </a:rPr>
              <a:t>https://doaj.org/publishers#pubmem</a:t>
            </a:r>
            <a:endParaRPr lang="en-CA" dirty="0"/>
          </a:p>
          <a:p>
            <a:endParaRPr lang="en-CA" dirty="0" smtClean="0"/>
          </a:p>
        </p:txBody>
      </p:sp>
    </p:spTree>
    <p:extLst>
      <p:ext uri="{BB962C8B-B14F-4D97-AF65-F5344CB8AC3E}">
        <p14:creationId xmlns:p14="http://schemas.microsoft.com/office/powerpoint/2010/main" val="7839841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Why should your journal be indexed?</a:t>
            </a:r>
            <a:endParaRPr lang="en-CA" dirty="0"/>
          </a:p>
        </p:txBody>
      </p:sp>
      <p:sp>
        <p:nvSpPr>
          <p:cNvPr id="3" name="Content Placeholder 2"/>
          <p:cNvSpPr>
            <a:spLocks noGrp="1"/>
          </p:cNvSpPr>
          <p:nvPr>
            <p:ph idx="1"/>
          </p:nvPr>
        </p:nvSpPr>
        <p:spPr/>
        <p:txBody>
          <a:bodyPr/>
          <a:lstStyle/>
          <a:p>
            <a:pPr marL="0" indent="0">
              <a:buNone/>
            </a:pPr>
            <a:r>
              <a:rPr lang="en-CA" dirty="0" smtClean="0"/>
              <a:t>It will help you to be found (and read, and cited).</a:t>
            </a:r>
          </a:p>
          <a:p>
            <a:pPr marL="0" indent="0">
              <a:buNone/>
            </a:pPr>
            <a:endParaRPr lang="en-CA" dirty="0"/>
          </a:p>
          <a:p>
            <a:pPr marL="0" indent="0">
              <a:buNone/>
            </a:pPr>
            <a:r>
              <a:rPr lang="en-CA" dirty="0" smtClean="0"/>
              <a:t>It lends additional legitimacy to your journal.</a:t>
            </a:r>
            <a:endParaRPr lang="en-CA" dirty="0"/>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401613" y="2717996"/>
            <a:ext cx="2162175" cy="2114550"/>
          </a:xfrm>
          <a:prstGeom prst="rect">
            <a:avLst/>
          </a:prstGeom>
        </p:spPr>
      </p:pic>
    </p:spTree>
    <p:extLst>
      <p:ext uri="{BB962C8B-B14F-4D97-AF65-F5344CB8AC3E}">
        <p14:creationId xmlns:p14="http://schemas.microsoft.com/office/powerpoint/2010/main" val="187198779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Where should your journal be indexed?</a:t>
            </a:r>
            <a:endParaRPr lang="en-CA" dirty="0"/>
          </a:p>
        </p:txBody>
      </p:sp>
      <p:sp>
        <p:nvSpPr>
          <p:cNvPr id="4" name="Content Placeholder 3"/>
          <p:cNvSpPr>
            <a:spLocks noGrp="1"/>
          </p:cNvSpPr>
          <p:nvPr>
            <p:ph sz="half" idx="1"/>
          </p:nvPr>
        </p:nvSpPr>
        <p:spPr/>
        <p:txBody>
          <a:bodyPr/>
          <a:lstStyle/>
          <a:p>
            <a:pPr marL="0" indent="0">
              <a:buNone/>
            </a:pPr>
            <a:r>
              <a:rPr lang="en-CA" dirty="0" smtClean="0"/>
              <a:t>Major, comprehensive databases</a:t>
            </a:r>
          </a:p>
          <a:p>
            <a:r>
              <a:rPr lang="en-CA" dirty="0" smtClean="0"/>
              <a:t>Web of Science</a:t>
            </a:r>
          </a:p>
          <a:p>
            <a:r>
              <a:rPr lang="en-CA" dirty="0" smtClean="0"/>
              <a:t>Scopus</a:t>
            </a:r>
          </a:p>
          <a:p>
            <a:r>
              <a:rPr lang="en-CA" dirty="0" smtClean="0"/>
              <a:t>Medline / PubMed</a:t>
            </a:r>
          </a:p>
          <a:p>
            <a:r>
              <a:rPr lang="en-CA" dirty="0" smtClean="0"/>
              <a:t>Directory of Open Access Journals (DOAJ)</a:t>
            </a:r>
          </a:p>
          <a:p>
            <a:r>
              <a:rPr lang="en-CA" dirty="0" smtClean="0"/>
              <a:t>Google Scholar</a:t>
            </a:r>
            <a:endParaRPr lang="en-CA" dirty="0"/>
          </a:p>
        </p:txBody>
      </p:sp>
      <p:sp>
        <p:nvSpPr>
          <p:cNvPr id="5" name="Content Placeholder 4"/>
          <p:cNvSpPr>
            <a:spLocks noGrp="1"/>
          </p:cNvSpPr>
          <p:nvPr>
            <p:ph sz="half" idx="2"/>
          </p:nvPr>
        </p:nvSpPr>
        <p:spPr/>
        <p:txBody>
          <a:bodyPr/>
          <a:lstStyle/>
          <a:p>
            <a:pPr marL="0" indent="0">
              <a:buNone/>
            </a:pPr>
            <a:r>
              <a:rPr lang="en-CA" dirty="0" smtClean="0"/>
              <a:t>Subject-specific databases</a:t>
            </a:r>
          </a:p>
          <a:p>
            <a:r>
              <a:rPr lang="en-CA" dirty="0" err="1" smtClean="0"/>
              <a:t>SocINDEX</a:t>
            </a:r>
            <a:endParaRPr lang="en-CA" dirty="0" smtClean="0"/>
          </a:p>
          <a:p>
            <a:r>
              <a:rPr lang="en-CA" dirty="0" smtClean="0"/>
              <a:t>Sociological Abstracts</a:t>
            </a:r>
          </a:p>
          <a:p>
            <a:r>
              <a:rPr lang="en-CA" dirty="0" smtClean="0"/>
              <a:t>Political Science Database</a:t>
            </a:r>
          </a:p>
          <a:p>
            <a:r>
              <a:rPr lang="en-CA" dirty="0" smtClean="0"/>
              <a:t>Worldwide Political Science Abstracts</a:t>
            </a:r>
            <a:endParaRPr lang="en-CA" dirty="0"/>
          </a:p>
        </p:txBody>
      </p:sp>
    </p:spTree>
    <p:extLst>
      <p:ext uri="{BB962C8B-B14F-4D97-AF65-F5344CB8AC3E}">
        <p14:creationId xmlns:p14="http://schemas.microsoft.com/office/powerpoint/2010/main" val="35005613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How do journals get indexed?</a:t>
            </a:r>
            <a:endParaRPr lang="en-CA" dirty="0"/>
          </a:p>
        </p:txBody>
      </p:sp>
      <p:sp>
        <p:nvSpPr>
          <p:cNvPr id="4" name="Content Placeholder 3"/>
          <p:cNvSpPr>
            <a:spLocks noGrp="1"/>
          </p:cNvSpPr>
          <p:nvPr>
            <p:ph sz="half" idx="1"/>
          </p:nvPr>
        </p:nvSpPr>
        <p:spPr/>
        <p:txBody>
          <a:bodyPr/>
          <a:lstStyle/>
          <a:p>
            <a:pPr marL="0" indent="0">
              <a:buNone/>
            </a:pPr>
            <a:r>
              <a:rPr lang="en-CA" dirty="0" smtClean="0"/>
              <a:t>Major, comprehensive databases</a:t>
            </a:r>
          </a:p>
          <a:p>
            <a:r>
              <a:rPr lang="en-CA" dirty="0" smtClean="0"/>
              <a:t>Web of Science</a:t>
            </a:r>
          </a:p>
          <a:p>
            <a:r>
              <a:rPr lang="en-CA" dirty="0" smtClean="0"/>
              <a:t>Scopus</a:t>
            </a:r>
          </a:p>
          <a:p>
            <a:r>
              <a:rPr lang="en-CA" dirty="0" smtClean="0"/>
              <a:t>Medline / PubMed</a:t>
            </a:r>
          </a:p>
          <a:p>
            <a:r>
              <a:rPr lang="en-CA" dirty="0" smtClean="0"/>
              <a:t>Directory of Open Access Journals (DOAJ)</a:t>
            </a:r>
          </a:p>
          <a:p>
            <a:r>
              <a:rPr lang="en-CA" dirty="0" smtClean="0"/>
              <a:t>Google Scholar </a:t>
            </a:r>
            <a:r>
              <a:rPr lang="en-CA" dirty="0" smtClean="0">
                <a:solidFill>
                  <a:srgbClr val="FF0000"/>
                </a:solidFill>
                <a:sym typeface="Wingdings" panose="05000000000000000000" pitchFamily="2" charset="2"/>
              </a:rPr>
              <a:t> automatically done for journals in S@W</a:t>
            </a:r>
            <a:endParaRPr lang="en-CA" dirty="0">
              <a:solidFill>
                <a:srgbClr val="FF0000"/>
              </a:solidFill>
            </a:endParaRPr>
          </a:p>
        </p:txBody>
      </p:sp>
      <p:sp>
        <p:nvSpPr>
          <p:cNvPr id="5" name="Content Placeholder 4"/>
          <p:cNvSpPr>
            <a:spLocks noGrp="1"/>
          </p:cNvSpPr>
          <p:nvPr>
            <p:ph sz="half" idx="2"/>
          </p:nvPr>
        </p:nvSpPr>
        <p:spPr/>
        <p:txBody>
          <a:bodyPr/>
          <a:lstStyle/>
          <a:p>
            <a:pPr marL="0" indent="0">
              <a:buNone/>
            </a:pPr>
            <a:r>
              <a:rPr lang="en-CA" dirty="0" smtClean="0"/>
              <a:t>Subject-specific databases</a:t>
            </a:r>
          </a:p>
          <a:p>
            <a:r>
              <a:rPr lang="en-CA" dirty="0" err="1" smtClean="0"/>
              <a:t>SocINDEX</a:t>
            </a:r>
            <a:endParaRPr lang="en-CA" dirty="0" smtClean="0"/>
          </a:p>
          <a:p>
            <a:r>
              <a:rPr lang="en-CA" dirty="0" smtClean="0"/>
              <a:t>Sociological Abstracts</a:t>
            </a:r>
          </a:p>
          <a:p>
            <a:r>
              <a:rPr lang="en-CA" dirty="0" smtClean="0"/>
              <a:t>Political Science Database</a:t>
            </a:r>
          </a:p>
          <a:p>
            <a:r>
              <a:rPr lang="en-CA" dirty="0" smtClean="0"/>
              <a:t>Worldwide Political Science Abstracts</a:t>
            </a:r>
          </a:p>
          <a:p>
            <a:pPr marL="0" indent="0">
              <a:buNone/>
            </a:pPr>
            <a:r>
              <a:rPr lang="en-CA" dirty="0" smtClean="0">
                <a:solidFill>
                  <a:srgbClr val="FF0000"/>
                </a:solidFill>
                <a:sym typeface="Wingdings" panose="05000000000000000000" pitchFamily="2" charset="2"/>
              </a:rPr>
              <a:t> Western’s librarians can send a request to EBSCO and ProQuest</a:t>
            </a:r>
            <a:endParaRPr lang="en-CA" dirty="0">
              <a:solidFill>
                <a:srgbClr val="FF0000"/>
              </a:solidFill>
            </a:endParaRPr>
          </a:p>
        </p:txBody>
      </p:sp>
    </p:spTree>
    <p:extLst>
      <p:ext uri="{BB962C8B-B14F-4D97-AF65-F5344CB8AC3E}">
        <p14:creationId xmlns:p14="http://schemas.microsoft.com/office/powerpoint/2010/main" val="1551238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How do journals get indexed?</a:t>
            </a:r>
            <a:endParaRPr lang="en-CA" dirty="0"/>
          </a:p>
        </p:txBody>
      </p:sp>
      <p:sp>
        <p:nvSpPr>
          <p:cNvPr id="4" name="Content Placeholder 3"/>
          <p:cNvSpPr>
            <a:spLocks noGrp="1"/>
          </p:cNvSpPr>
          <p:nvPr>
            <p:ph sz="half" idx="1"/>
          </p:nvPr>
        </p:nvSpPr>
        <p:spPr/>
        <p:txBody>
          <a:bodyPr/>
          <a:lstStyle/>
          <a:p>
            <a:pPr marL="0" indent="0">
              <a:buNone/>
            </a:pPr>
            <a:r>
              <a:rPr lang="en-CA" dirty="0" smtClean="0"/>
              <a:t>Major, comprehensive databases</a:t>
            </a:r>
          </a:p>
          <a:p>
            <a:r>
              <a:rPr lang="en-CA" dirty="0" smtClean="0"/>
              <a:t>Web of Science</a:t>
            </a:r>
          </a:p>
          <a:p>
            <a:r>
              <a:rPr lang="en-CA" dirty="0" smtClean="0"/>
              <a:t>Scopus</a:t>
            </a:r>
          </a:p>
          <a:p>
            <a:r>
              <a:rPr lang="en-CA" dirty="0" smtClean="0"/>
              <a:t>Medline / PubMed</a:t>
            </a:r>
          </a:p>
          <a:p>
            <a:r>
              <a:rPr lang="en-CA" dirty="0" smtClean="0"/>
              <a:t>Directory of Open Access Journals (DOAJ)</a:t>
            </a:r>
          </a:p>
        </p:txBody>
      </p:sp>
      <p:sp>
        <p:nvSpPr>
          <p:cNvPr id="5" name="Content Placeholder 4"/>
          <p:cNvSpPr>
            <a:spLocks noGrp="1"/>
          </p:cNvSpPr>
          <p:nvPr>
            <p:ph sz="half" idx="2"/>
          </p:nvPr>
        </p:nvSpPr>
        <p:spPr>
          <a:xfrm>
            <a:off x="6555259" y="2168017"/>
            <a:ext cx="5181600" cy="2820515"/>
          </a:xfrm>
        </p:spPr>
        <p:txBody>
          <a:bodyPr/>
          <a:lstStyle/>
          <a:p>
            <a:pPr marL="0" indent="0">
              <a:buNone/>
            </a:pPr>
            <a:endParaRPr lang="en-CA" dirty="0" smtClean="0">
              <a:solidFill>
                <a:srgbClr val="FF0000"/>
              </a:solidFill>
              <a:sym typeface="Wingdings" panose="05000000000000000000" pitchFamily="2" charset="2"/>
            </a:endParaRPr>
          </a:p>
          <a:p>
            <a:pPr marL="0" indent="0">
              <a:buNone/>
            </a:pPr>
            <a:endParaRPr lang="en-CA" dirty="0">
              <a:solidFill>
                <a:srgbClr val="FF0000"/>
              </a:solidFill>
              <a:sym typeface="Wingdings" panose="05000000000000000000" pitchFamily="2" charset="2"/>
            </a:endParaRPr>
          </a:p>
          <a:p>
            <a:pPr marL="0" indent="0">
              <a:buNone/>
            </a:pPr>
            <a:r>
              <a:rPr lang="en-CA" dirty="0" smtClean="0">
                <a:solidFill>
                  <a:srgbClr val="FF0000"/>
                </a:solidFill>
                <a:sym typeface="Wingdings" panose="05000000000000000000" pitchFamily="2" charset="2"/>
              </a:rPr>
              <a:t>These all have a rigorous application procedure</a:t>
            </a:r>
            <a:endParaRPr lang="en-CA" dirty="0">
              <a:solidFill>
                <a:srgbClr val="FF0000"/>
              </a:solidFill>
            </a:endParaRPr>
          </a:p>
        </p:txBody>
      </p:sp>
      <p:sp>
        <p:nvSpPr>
          <p:cNvPr id="3" name="Right Brace 2"/>
          <p:cNvSpPr/>
          <p:nvPr/>
        </p:nvSpPr>
        <p:spPr>
          <a:xfrm>
            <a:off x="4625257" y="2384854"/>
            <a:ext cx="1567541" cy="2386843"/>
          </a:xfrm>
          <a:prstGeom prst="rightBrace">
            <a:avLst/>
          </a:prstGeom>
          <a:ln w="3810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CA"/>
          </a:p>
        </p:txBody>
      </p:sp>
    </p:spTree>
    <p:extLst>
      <p:ext uri="{BB962C8B-B14F-4D97-AF65-F5344CB8AC3E}">
        <p14:creationId xmlns:p14="http://schemas.microsoft.com/office/powerpoint/2010/main" val="32830767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How do journals get indexed?</a:t>
            </a:r>
            <a:endParaRPr lang="en-CA" dirty="0"/>
          </a:p>
        </p:txBody>
      </p:sp>
      <p:sp>
        <p:nvSpPr>
          <p:cNvPr id="4" name="Content Placeholder 3"/>
          <p:cNvSpPr>
            <a:spLocks noGrp="1"/>
          </p:cNvSpPr>
          <p:nvPr>
            <p:ph idx="1"/>
          </p:nvPr>
        </p:nvSpPr>
        <p:spPr/>
        <p:txBody>
          <a:bodyPr/>
          <a:lstStyle/>
          <a:p>
            <a:pPr marL="0" indent="0">
              <a:buNone/>
            </a:pPr>
            <a:r>
              <a:rPr lang="en-CA" dirty="0" smtClean="0"/>
              <a:t>Details on application procedures: </a:t>
            </a:r>
          </a:p>
          <a:p>
            <a:r>
              <a:rPr lang="en-CA" dirty="0" smtClean="0"/>
              <a:t>Web of Science </a:t>
            </a:r>
            <a:r>
              <a:rPr lang="en-CA" u="sng" dirty="0">
                <a:hlinkClick r:id="rId3"/>
              </a:rPr>
              <a:t>http://wokinfo.com/essays/journal-selection-process/</a:t>
            </a:r>
            <a:endParaRPr lang="en-CA" dirty="0"/>
          </a:p>
          <a:p>
            <a:r>
              <a:rPr lang="en-CA" dirty="0" smtClean="0"/>
              <a:t>Scopus </a:t>
            </a:r>
            <a:r>
              <a:rPr lang="en-CA" u="sng" dirty="0">
                <a:hlinkClick r:id="rId4"/>
              </a:rPr>
              <a:t>https://www.elsevier.com/solutions/scopus/content</a:t>
            </a:r>
            <a:endParaRPr lang="en-CA" dirty="0"/>
          </a:p>
          <a:p>
            <a:r>
              <a:rPr lang="en-CA" dirty="0" smtClean="0"/>
              <a:t>Medline / PubMed </a:t>
            </a:r>
            <a:r>
              <a:rPr lang="en-CA" u="sng" dirty="0">
                <a:hlinkClick r:id="rId5"/>
              </a:rPr>
              <a:t>https://www.nlm.nih.gov/pubs/factsheets/jsel.html</a:t>
            </a:r>
            <a:endParaRPr lang="en-CA" dirty="0"/>
          </a:p>
          <a:p>
            <a:r>
              <a:rPr lang="en-CA" dirty="0" smtClean="0"/>
              <a:t>Directory of Open Access Journals (DOAJ) </a:t>
            </a:r>
            <a:r>
              <a:rPr lang="en-CA" u="sng" dirty="0">
                <a:hlinkClick r:id="rId6"/>
              </a:rPr>
              <a:t>https://doaj.org/publishers#pubmem</a:t>
            </a:r>
            <a:endParaRPr lang="en-CA" dirty="0"/>
          </a:p>
          <a:p>
            <a:endParaRPr lang="en-CA" dirty="0" smtClean="0"/>
          </a:p>
        </p:txBody>
      </p:sp>
    </p:spTree>
    <p:extLst>
      <p:ext uri="{BB962C8B-B14F-4D97-AF65-F5344CB8AC3E}">
        <p14:creationId xmlns:p14="http://schemas.microsoft.com/office/powerpoint/2010/main" val="38385052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CA" dirty="0" smtClean="0"/>
              <a:t>Key Criteria</a:t>
            </a:r>
            <a:endParaRPr lang="en-CA" dirty="0"/>
          </a:p>
        </p:txBody>
      </p:sp>
      <p:sp>
        <p:nvSpPr>
          <p:cNvPr id="6" name="Content Placeholder 5"/>
          <p:cNvSpPr>
            <a:spLocks noGrp="1"/>
          </p:cNvSpPr>
          <p:nvPr>
            <p:ph idx="1"/>
          </p:nvPr>
        </p:nvSpPr>
        <p:spPr/>
        <p:txBody>
          <a:bodyPr/>
          <a:lstStyle/>
          <a:p>
            <a:pPr marL="0" indent="0">
              <a:buNone/>
            </a:pPr>
            <a:r>
              <a:rPr lang="en-CA" dirty="0" smtClean="0"/>
              <a:t>#1: Timeliness – be on schedule!!</a:t>
            </a:r>
          </a:p>
          <a:p>
            <a:r>
              <a:rPr lang="en-CA" dirty="0" smtClean="0"/>
              <a:t>Track record of publishing regularly – each one has a requirement for minimum number of consecutive issues or years</a:t>
            </a:r>
          </a:p>
          <a:p>
            <a:r>
              <a:rPr lang="en-CA" dirty="0" smtClean="0"/>
              <a:t>Peer-reviewed</a:t>
            </a:r>
          </a:p>
          <a:p>
            <a:r>
              <a:rPr lang="en-CA" dirty="0" smtClean="0"/>
              <a:t>ISSN</a:t>
            </a:r>
          </a:p>
          <a:p>
            <a:r>
              <a:rPr lang="en-CA" dirty="0" smtClean="0"/>
              <a:t>English-language</a:t>
            </a:r>
          </a:p>
          <a:p>
            <a:r>
              <a:rPr lang="en-CA" dirty="0" smtClean="0"/>
              <a:t>Publishing standards, ethics</a:t>
            </a:r>
          </a:p>
          <a:p>
            <a:pPr marL="0" indent="0">
              <a:buNone/>
            </a:pPr>
            <a:r>
              <a:rPr lang="en-CA" dirty="0" smtClean="0"/>
              <a:t>Western’s librarians can help advise and guide you with respect to these elements, but meeting the criteria is up to you.</a:t>
            </a:r>
            <a:endParaRPr lang="en-CA" dirty="0"/>
          </a:p>
        </p:txBody>
      </p:sp>
    </p:spTree>
    <p:extLst>
      <p:ext uri="{BB962C8B-B14F-4D97-AF65-F5344CB8AC3E}">
        <p14:creationId xmlns:p14="http://schemas.microsoft.com/office/powerpoint/2010/main" val="160840979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ISSN</a:t>
            </a:r>
            <a:endParaRPr lang="en-CA" dirty="0"/>
          </a:p>
        </p:txBody>
      </p:sp>
      <p:sp>
        <p:nvSpPr>
          <p:cNvPr id="3" name="Content Placeholder 2"/>
          <p:cNvSpPr>
            <a:spLocks noGrp="1"/>
          </p:cNvSpPr>
          <p:nvPr>
            <p:ph idx="1"/>
          </p:nvPr>
        </p:nvSpPr>
        <p:spPr/>
        <p:txBody>
          <a:bodyPr/>
          <a:lstStyle/>
          <a:p>
            <a:pPr marL="0" indent="0">
              <a:buNone/>
            </a:pPr>
            <a:r>
              <a:rPr lang="en-CA" dirty="0" smtClean="0"/>
              <a:t>International Serial Standard Number</a:t>
            </a:r>
          </a:p>
          <a:p>
            <a:pPr marL="0" indent="0">
              <a:buNone/>
            </a:pPr>
            <a:r>
              <a:rPr lang="en-CA" dirty="0">
                <a:hlinkClick r:id="rId3"/>
              </a:rPr>
              <a:t>http://</a:t>
            </a:r>
            <a:r>
              <a:rPr lang="en-CA" dirty="0" smtClean="0">
                <a:hlinkClick r:id="rId3"/>
              </a:rPr>
              <a:t>www.bac-lac.gc.ca/eng/services/issn-canada/Pages/issn-canada.aspx</a:t>
            </a:r>
            <a:endParaRPr lang="en-CA" dirty="0" smtClean="0"/>
          </a:p>
          <a:p>
            <a:r>
              <a:rPr lang="en-CA" dirty="0" smtClean="0"/>
              <a:t>Unique identifier for each serial (i.e., journal)</a:t>
            </a:r>
          </a:p>
          <a:p>
            <a:r>
              <a:rPr lang="en-CA" dirty="0" smtClean="0"/>
              <a:t>Efficient way to communicate data about serials between publishers, database providers, libraries, etc.</a:t>
            </a:r>
          </a:p>
          <a:p>
            <a:r>
              <a:rPr lang="en-CA" dirty="0"/>
              <a:t>ISSN: </a:t>
            </a:r>
            <a:r>
              <a:rPr lang="en-CA" dirty="0" smtClean="0"/>
              <a:t>1918-2902</a:t>
            </a:r>
          </a:p>
          <a:p>
            <a:r>
              <a:rPr lang="en-CA" dirty="0" smtClean="0"/>
              <a:t>A new title requires a new ISSN (including a title change!)</a:t>
            </a:r>
            <a:endParaRPr lang="en-CA" dirty="0"/>
          </a:p>
        </p:txBody>
      </p:sp>
    </p:spTree>
    <p:extLst>
      <p:ext uri="{BB962C8B-B14F-4D97-AF65-F5344CB8AC3E}">
        <p14:creationId xmlns:p14="http://schemas.microsoft.com/office/powerpoint/2010/main" val="818680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Two more good practices: DOI, ORCID </a:t>
            </a:r>
            <a:r>
              <a:rPr lang="en-CA" dirty="0" err="1" smtClean="0"/>
              <a:t>iDs</a:t>
            </a:r>
            <a:endParaRPr lang="en-CA" dirty="0"/>
          </a:p>
        </p:txBody>
      </p:sp>
      <p:sp>
        <p:nvSpPr>
          <p:cNvPr id="3" name="Content Placeholder 2"/>
          <p:cNvSpPr>
            <a:spLocks noGrp="1"/>
          </p:cNvSpPr>
          <p:nvPr>
            <p:ph idx="1"/>
          </p:nvPr>
        </p:nvSpPr>
        <p:spPr>
          <a:xfrm>
            <a:off x="838200" y="1837981"/>
            <a:ext cx="10515600" cy="4351338"/>
          </a:xfrm>
        </p:spPr>
        <p:txBody>
          <a:bodyPr/>
          <a:lstStyle/>
          <a:p>
            <a:pPr marL="0" indent="0">
              <a:buNone/>
            </a:pPr>
            <a:r>
              <a:rPr lang="en-CA" dirty="0" smtClean="0"/>
              <a:t>DOI: Digital Object Identifier</a:t>
            </a:r>
          </a:p>
          <a:p>
            <a:pPr marL="0" indent="0">
              <a:buNone/>
            </a:pPr>
            <a:r>
              <a:rPr lang="en-CA" dirty="0" smtClean="0"/>
              <a:t>Persistent identifier for digital objects – more stable than a URL</a:t>
            </a:r>
          </a:p>
          <a:p>
            <a:pPr marL="0" indent="0">
              <a:buNone/>
            </a:pPr>
            <a:r>
              <a:rPr lang="en-CA" b="1" dirty="0"/>
              <a:t>DOI:</a:t>
            </a:r>
            <a:r>
              <a:rPr lang="en-CA" dirty="0"/>
              <a:t> 10.18584/iipj.2012.3.3.3 </a:t>
            </a:r>
          </a:p>
          <a:p>
            <a:pPr marL="0" indent="0">
              <a:buNone/>
            </a:pPr>
            <a:r>
              <a:rPr lang="en-CA" dirty="0" smtClean="0"/>
              <a:t>http://dx.doi.org/10.18584/iipj.2012.3.3.3</a:t>
            </a:r>
          </a:p>
          <a:p>
            <a:pPr marL="0" indent="0">
              <a:buNone/>
            </a:pPr>
            <a:endParaRPr lang="en-CA" dirty="0"/>
          </a:p>
          <a:p>
            <a:pPr marL="0" indent="0">
              <a:buNone/>
            </a:pPr>
            <a:r>
              <a:rPr lang="en-CA" dirty="0" smtClean="0"/>
              <a:t>ORCID identifier: unique, permanent researcher ID</a:t>
            </a:r>
          </a:p>
          <a:p>
            <a:pPr marL="0" indent="0">
              <a:buNone/>
            </a:pPr>
            <a:r>
              <a:rPr lang="en-CA" dirty="0" smtClean="0"/>
              <a:t>    http://orcid.org/0000-0003-2672-6371</a:t>
            </a:r>
          </a:p>
          <a:p>
            <a:pPr marL="0" indent="0">
              <a:buNone/>
            </a:pPr>
            <a:endParaRPr lang="en-CA" dirty="0"/>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75271" y="4922114"/>
            <a:ext cx="378940" cy="378940"/>
          </a:xfrm>
          <a:prstGeom prst="rect">
            <a:avLst/>
          </a:prstGeom>
        </p:spPr>
      </p:pic>
    </p:spTree>
    <p:extLst>
      <p:ext uri="{BB962C8B-B14F-4D97-AF65-F5344CB8AC3E}">
        <p14:creationId xmlns:p14="http://schemas.microsoft.com/office/powerpoint/2010/main" val="33428899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228</TotalTime>
  <Words>981</Words>
  <Application>Microsoft Office PowerPoint</Application>
  <PresentationFormat>Widescreen</PresentationFormat>
  <Paragraphs>147</Paragraphs>
  <Slides>10</Slides>
  <Notes>10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10</vt:i4>
      </vt:variant>
    </vt:vector>
  </HeadingPairs>
  <TitlesOfParts>
    <vt:vector size="15" baseType="lpstr">
      <vt:lpstr>Arial</vt:lpstr>
      <vt:lpstr>Calibri</vt:lpstr>
      <vt:lpstr>Gill Sans MT</vt:lpstr>
      <vt:lpstr>Wingdings</vt:lpstr>
      <vt:lpstr>Office Theme</vt:lpstr>
      <vt:lpstr>Indexing (and other good ideas)</vt:lpstr>
      <vt:lpstr>Why should your journal be indexed?</vt:lpstr>
      <vt:lpstr>Where should your journal be indexed?</vt:lpstr>
      <vt:lpstr>How do journals get indexed?</vt:lpstr>
      <vt:lpstr>How do journals get indexed?</vt:lpstr>
      <vt:lpstr>How do journals get indexed?</vt:lpstr>
      <vt:lpstr>Key Criteria</vt:lpstr>
      <vt:lpstr>ISSN</vt:lpstr>
      <vt:lpstr>Two more good practices: DOI, ORCID iDs</vt:lpstr>
      <vt:lpstr>How do journals get indexed?</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Indexing</dc:title>
  <dc:creator>Kristin Hoffmann</dc:creator>
  <cp:lastModifiedBy>Melissa Seelye</cp:lastModifiedBy>
  <cp:revision>23</cp:revision>
  <dcterms:created xsi:type="dcterms:W3CDTF">2017-03-23T18:45:58Z</dcterms:created>
  <dcterms:modified xsi:type="dcterms:W3CDTF">2017-04-20T17:45:37Z</dcterms:modified>
</cp:coreProperties>
</file>