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9"/>
  </p:notesMasterIdLst>
  <p:sldIdLst>
    <p:sldId id="256" r:id="rId2"/>
    <p:sldId id="257" r:id="rId3"/>
    <p:sldId id="258" r:id="rId4"/>
    <p:sldId id="259" r:id="rId5"/>
    <p:sldId id="260" r:id="rId6"/>
    <p:sldId id="265" r:id="rId7"/>
    <p:sldId id="266" r:id="rId8"/>
    <p:sldId id="267" r:id="rId9"/>
    <p:sldId id="268" r:id="rId10"/>
    <p:sldId id="269" r:id="rId11"/>
    <p:sldId id="270" r:id="rId12"/>
    <p:sldId id="261" r:id="rId13"/>
    <p:sldId id="271" r:id="rId14"/>
    <p:sldId id="272" r:id="rId15"/>
    <p:sldId id="273" r:id="rId16"/>
    <p:sldId id="262" r:id="rId17"/>
    <p:sldId id="274" r:id="rId18"/>
    <p:sldId id="278" r:id="rId19"/>
    <p:sldId id="276" r:id="rId20"/>
    <p:sldId id="275" r:id="rId21"/>
    <p:sldId id="277" r:id="rId22"/>
    <p:sldId id="263" r:id="rId23"/>
    <p:sldId id="279" r:id="rId24"/>
    <p:sldId id="282" r:id="rId25"/>
    <p:sldId id="283" r:id="rId26"/>
    <p:sldId id="281" r:id="rId27"/>
    <p:sldId id="264" r:id="rId2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2939"/>
    <a:srgbClr val="0065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37303B11-5EFE-4A3B-B7C0-4ADE873E5104}" type="datetimeFigureOut">
              <a:rPr lang="fi-FI" smtClean="0"/>
              <a:pPr/>
              <a:t>20.6.2010</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B605DA8A-5216-4F63-A012-E5BD46E625C2}" type="slidenum">
              <a:rPr lang="fi-FI" smtClean="0"/>
              <a:pPr/>
              <a:t>‹#›</a:t>
            </a:fld>
            <a:endParaRPr lang="fi-FI"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A7B212-D960-4D9E-8F70-5FC3877C5BA2}" type="slidenum">
              <a:rPr lang="fi-FI" smtClean="0"/>
              <a:pPr/>
              <a:t>24</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A7B212-D960-4D9E-8F70-5FC3877C5BA2}" type="slidenum">
              <a:rPr lang="fi-FI" smtClean="0"/>
              <a:pPr/>
              <a:t>25</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Orange">
    <p:spTree>
      <p:nvGrpSpPr>
        <p:cNvPr id="1" name=""/>
        <p:cNvGrpSpPr/>
        <p:nvPr/>
      </p:nvGrpSpPr>
      <p:grpSpPr>
        <a:xfrm>
          <a:off x="0" y="0"/>
          <a:ext cx="0" cy="0"/>
          <a:chOff x="0" y="0"/>
          <a:chExt cx="0" cy="0"/>
        </a:xfrm>
      </p:grpSpPr>
      <p:sp>
        <p:nvSpPr>
          <p:cNvPr id="8" name="Rectangle 7"/>
          <p:cNvSpPr/>
          <p:nvPr userDrawn="1"/>
        </p:nvSpPr>
        <p:spPr>
          <a:xfrm>
            <a:off x="406800" y="1713600"/>
            <a:ext cx="8326800" cy="3920400"/>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2862000" y="5961600"/>
            <a:ext cx="2026800" cy="176400"/>
          </a:xfrm>
        </p:spPr>
        <p:txBody>
          <a:bodyPr wrap="none" lIns="0" tIns="0" rIns="0" bIns="0"/>
          <a:lstStyle>
            <a:lvl1pPr>
              <a:defRPr sz="1200">
                <a:solidFill>
                  <a:schemeClr val="bg2"/>
                </a:solidFill>
              </a:defRPr>
            </a:lvl1pPr>
          </a:lstStyle>
          <a:p>
            <a:fld id="{3622CD5A-A9CA-4187-8D1C-14CBA696F3D0}" type="datetime1">
              <a:rPr lang="en-US" noProof="0" smtClean="0"/>
              <a:pPr/>
              <a:t>6/20/2010</a:t>
            </a:fld>
            <a:endParaRPr lang="en-US" noProof="0"/>
          </a:p>
        </p:txBody>
      </p:sp>
      <p:sp>
        <p:nvSpPr>
          <p:cNvPr id="10" name="Text Placeholder 9"/>
          <p:cNvSpPr>
            <a:spLocks noGrp="1"/>
          </p:cNvSpPr>
          <p:nvPr>
            <p:ph type="body" sz="quarter" idx="11"/>
          </p:nvPr>
        </p:nvSpPr>
        <p:spPr>
          <a:xfrm>
            <a:off x="5144400" y="5961600"/>
            <a:ext cx="1962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3" name="Text Placeholder 9"/>
          <p:cNvSpPr>
            <a:spLocks noGrp="1"/>
          </p:cNvSpPr>
          <p:nvPr>
            <p:ph type="body" sz="quarter" idx="12"/>
          </p:nvPr>
        </p:nvSpPr>
        <p:spPr>
          <a:xfrm>
            <a:off x="7426800" y="5961600"/>
            <a:ext cx="1134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4" name="Text Placeholder 9"/>
          <p:cNvSpPr>
            <a:spLocks noGrp="1"/>
          </p:cNvSpPr>
          <p:nvPr>
            <p:ph type="body" sz="quarter" idx="13"/>
          </p:nvPr>
        </p:nvSpPr>
        <p:spPr>
          <a:xfrm>
            <a:off x="2862000" y="6138000"/>
            <a:ext cx="20268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5" name="Text Placeholder 9"/>
          <p:cNvSpPr>
            <a:spLocks noGrp="1"/>
          </p:cNvSpPr>
          <p:nvPr>
            <p:ph type="body" sz="quarter" idx="14"/>
          </p:nvPr>
        </p:nvSpPr>
        <p:spPr>
          <a:xfrm>
            <a:off x="572400" y="6138000"/>
            <a:ext cx="20484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6" name="Text Placeholder 9"/>
          <p:cNvSpPr>
            <a:spLocks noGrp="1"/>
          </p:cNvSpPr>
          <p:nvPr>
            <p:ph type="body" sz="quarter" idx="15"/>
          </p:nvPr>
        </p:nvSpPr>
        <p:spPr>
          <a:xfrm>
            <a:off x="572400" y="5961600"/>
            <a:ext cx="2048400" cy="176400"/>
          </a:xfrm>
        </p:spPr>
        <p:txBody>
          <a:bodyPr wrap="none" lIns="0" tIns="0" rIns="0" bIns="0"/>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p:txBody>
      </p:sp>
      <p:pic>
        <p:nvPicPr>
          <p:cNvPr id="12" name="Picture 11" descr="aalto_HSE_eng.jpg"/>
          <p:cNvPicPr>
            <a:picLocks noChangeAspect="1"/>
          </p:cNvPicPr>
          <p:nvPr userDrawn="1"/>
        </p:nvPicPr>
        <p:blipFill>
          <a:blip r:embed="rId2" cstate="print"/>
          <a:stretch>
            <a:fillRect/>
          </a:stretch>
        </p:blipFill>
        <p:spPr>
          <a:xfrm>
            <a:off x="0" y="0"/>
            <a:ext cx="2121408" cy="163068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C68ABA70-3711-4040-B033-8C7B0100C4FF}" type="datetime1">
              <a:rPr lang="en-US" noProof="0" smtClean="0"/>
              <a:pPr/>
              <a:t>6/20/2010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1"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 name="Date Placeholder 4"/>
          <p:cNvSpPr>
            <a:spLocks noGrp="1"/>
          </p:cNvSpPr>
          <p:nvPr>
            <p:ph type="dt" sz="half" idx="10"/>
          </p:nvPr>
        </p:nvSpPr>
        <p:spPr/>
        <p:txBody>
          <a:bodyPr/>
          <a:lstStyle/>
          <a:p>
            <a:fld id="{1F49AE3A-323C-4559-B1BA-656B962F825F}" type="datetime1">
              <a:rPr lang="en-US" noProof="0" smtClean="0"/>
              <a:pPr/>
              <a:t>6/20/2010</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1"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fld id="{158E9B31-C8A9-4E24-941C-E3996421D5FD}" type="datetime1">
              <a:rPr lang="en-US" noProof="0" smtClean="0"/>
              <a:pPr/>
              <a:t>6/20/2010</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1"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B6F0E-CBD3-4E99-91AB-A949DAD71055}" type="datetime1">
              <a:rPr lang="en-US" noProof="0" smtClean="0"/>
              <a:pPr/>
              <a:t>6/20/2010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9"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0"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idx="1"/>
          </p:nvPr>
        </p:nvSpPr>
        <p:spPr>
          <a:xfrm>
            <a:off x="572400" y="1584000"/>
            <a:ext cx="6285600" cy="4136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C68ABA70-3711-4040-B033-8C7B0100C4FF}" type="datetime1">
              <a:rPr lang="en-US" noProof="0" smtClean="0"/>
              <a:pPr/>
              <a:t>6/20/2010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a:p>
        </p:txBody>
      </p:sp>
      <p:sp>
        <p:nvSpPr>
          <p:cNvPr id="11" name="Date Placeholder 3"/>
          <p:cNvSpPr>
            <a:spLocks noGrp="1"/>
          </p:cNvSpPr>
          <p:nvPr>
            <p:ph type="dt" sz="half" idx="10"/>
          </p:nvPr>
        </p:nvSpPr>
        <p:spPr>
          <a:xfrm>
            <a:off x="2862000" y="5961600"/>
            <a:ext cx="2026800" cy="176400"/>
          </a:xfrm>
        </p:spPr>
        <p:txBody>
          <a:bodyPr wrap="none" lIns="0" tIns="0" rIns="0" bIns="0"/>
          <a:lstStyle>
            <a:lvl1pPr>
              <a:defRPr sz="1200">
                <a:solidFill>
                  <a:schemeClr val="bg2"/>
                </a:solidFill>
              </a:defRPr>
            </a:lvl1pPr>
          </a:lstStyle>
          <a:p>
            <a:fld id="{3622CD5A-A9CA-4187-8D1C-14CBA696F3D0}" type="datetime1">
              <a:rPr lang="en-US" noProof="0" smtClean="0"/>
              <a:pPr/>
              <a:t>6/20/2010</a:t>
            </a:fld>
            <a:endParaRPr lang="en-US" noProof="0"/>
          </a:p>
        </p:txBody>
      </p:sp>
      <p:sp>
        <p:nvSpPr>
          <p:cNvPr id="12" name="Text Placeholder 9"/>
          <p:cNvSpPr>
            <a:spLocks noGrp="1"/>
          </p:cNvSpPr>
          <p:nvPr>
            <p:ph type="body" sz="quarter" idx="11"/>
          </p:nvPr>
        </p:nvSpPr>
        <p:spPr>
          <a:xfrm>
            <a:off x="5144400" y="5961600"/>
            <a:ext cx="1962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7" name="Text Placeholder 9"/>
          <p:cNvSpPr>
            <a:spLocks noGrp="1"/>
          </p:cNvSpPr>
          <p:nvPr>
            <p:ph type="body" sz="quarter" idx="12"/>
          </p:nvPr>
        </p:nvSpPr>
        <p:spPr>
          <a:xfrm>
            <a:off x="7426800" y="5961600"/>
            <a:ext cx="1134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8" name="Text Placeholder 9"/>
          <p:cNvSpPr>
            <a:spLocks noGrp="1"/>
          </p:cNvSpPr>
          <p:nvPr>
            <p:ph type="body" sz="quarter" idx="13"/>
          </p:nvPr>
        </p:nvSpPr>
        <p:spPr>
          <a:xfrm>
            <a:off x="2862000" y="6138000"/>
            <a:ext cx="20268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19" name="Text Placeholder 9"/>
          <p:cNvSpPr>
            <a:spLocks noGrp="1"/>
          </p:cNvSpPr>
          <p:nvPr>
            <p:ph type="body" sz="quarter" idx="14"/>
          </p:nvPr>
        </p:nvSpPr>
        <p:spPr>
          <a:xfrm>
            <a:off x="572400" y="6138000"/>
            <a:ext cx="20484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p:txBody>
      </p:sp>
      <p:sp>
        <p:nvSpPr>
          <p:cNvPr id="20" name="Text Placeholder 9"/>
          <p:cNvSpPr>
            <a:spLocks noGrp="1"/>
          </p:cNvSpPr>
          <p:nvPr>
            <p:ph type="body" sz="quarter" idx="15"/>
          </p:nvPr>
        </p:nvSpPr>
        <p:spPr>
          <a:xfrm>
            <a:off x="572400" y="5961600"/>
            <a:ext cx="2048400" cy="176400"/>
          </a:xfrm>
        </p:spPr>
        <p:txBody>
          <a:bodyPr wrap="none" lIns="0" tIns="0" rIns="0" bIns="0"/>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smtClean="0"/>
              <a:t>Click to edit Master text styles</a:t>
            </a:r>
          </a:p>
        </p:txBody>
      </p:sp>
      <p:pic>
        <p:nvPicPr>
          <p:cNvPr id="13" name="Picture 12" descr="aalto_HSE_eng.jpg"/>
          <p:cNvPicPr>
            <a:picLocks noChangeAspect="1"/>
          </p:cNvPicPr>
          <p:nvPr userDrawn="1"/>
        </p:nvPicPr>
        <p:blipFill>
          <a:blip r:embed="rId2" cstate="print"/>
          <a:stretch>
            <a:fillRect/>
          </a:stretch>
        </p:blipFill>
        <p:spPr>
          <a:xfrm>
            <a:off x="0" y="0"/>
            <a:ext cx="2121408" cy="16306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 orange">
    <p:spTree>
      <p:nvGrpSpPr>
        <p:cNvPr id="1" name=""/>
        <p:cNvGrpSpPr/>
        <p:nvPr/>
      </p:nvGrpSpPr>
      <p:grpSpPr>
        <a:xfrm>
          <a:off x="0" y="0"/>
          <a:ext cx="0" cy="0"/>
          <a:chOff x="0" y="0"/>
          <a:chExt cx="0" cy="0"/>
        </a:xfrm>
      </p:grpSpPr>
      <p:sp>
        <p:nvSpPr>
          <p:cNvPr id="10" name="Rectangle 9"/>
          <p:cNvSpPr/>
          <p:nvPr userDrawn="1"/>
        </p:nvSpPr>
        <p:spPr>
          <a:xfrm>
            <a:off x="406800" y="406800"/>
            <a:ext cx="8326800" cy="5472000"/>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572400" y="547200"/>
            <a:ext cx="7772400" cy="2206800"/>
          </a:xfrm>
        </p:spPr>
        <p:txBody>
          <a:bodyPr/>
          <a:lstStyle>
            <a:lvl1pPr>
              <a:defRPr>
                <a:solidFill>
                  <a:schemeClr val="bg1"/>
                </a:solidFill>
              </a:defRPr>
            </a:lvl1p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C68ABA70-3711-4040-B033-8C7B0100C4FF}" type="datetime1">
              <a:rPr lang="en-US" noProof="0" smtClean="0"/>
              <a:pPr/>
              <a:t>6/20/2010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1"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smtClean="0"/>
              <a:t>Click to edit Master text styles</a:t>
            </a:r>
          </a:p>
        </p:txBody>
      </p:sp>
      <p:pic>
        <p:nvPicPr>
          <p:cNvPr id="13" name="Picture 12" descr="aalto_HSE_eng_alakulma.jpg"/>
          <p:cNvPicPr>
            <a:picLocks noChangeAspect="1"/>
          </p:cNvPicPr>
          <p:nvPr userDrawn="1"/>
        </p:nvPicPr>
        <p:blipFill>
          <a:blip r:embed="rId2" cstate="print"/>
          <a:stretch>
            <a:fillRect/>
          </a:stretch>
        </p:blipFill>
        <p:spPr>
          <a:xfrm>
            <a:off x="0" y="5958840"/>
            <a:ext cx="2880360" cy="8991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F27EF812-CA25-43FB-9D15-9DF8C9A5127B}" type="datetimeFigureOut">
              <a:rPr lang="fi-FI" smtClean="0"/>
              <a:pPr/>
              <a:t>20.6.2010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BAB9A33-7581-4C9C-A27D-83EBA52A6A7F}"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2400" y="489600"/>
            <a:ext cx="7988400" cy="1080000"/>
          </a:xfrm>
          <a:prstGeom prst="rect">
            <a:avLst/>
          </a:prstGeom>
        </p:spPr>
        <p:txBody>
          <a:bodyPr vert="horz" lIns="0" tIns="0" rIns="0" bIns="0" rtlCol="0" anchor="t" anchorCtr="0">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572400" y="1584000"/>
            <a:ext cx="7988400" cy="4136400"/>
          </a:xfrm>
          <a:prstGeom prst="rect">
            <a:avLst/>
          </a:prstGeom>
        </p:spPr>
        <p:txBody>
          <a:bodyPr vert="horz" lIns="0" tIns="0" rIns="0" bIns="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 name="Date Placeholder 3"/>
          <p:cNvSpPr>
            <a:spLocks noGrp="1"/>
          </p:cNvSpPr>
          <p:nvPr>
            <p:ph type="dt" sz="half" idx="2"/>
          </p:nvPr>
        </p:nvSpPr>
        <p:spPr>
          <a:xfrm>
            <a:off x="3430800" y="62748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7EE6C06D-47AC-41E9-B6F8-74CFCE12D955}" type="datetime1">
              <a:rPr lang="en-US" noProof="0" smtClean="0"/>
              <a:pPr/>
              <a:t>6/20/2010</a:t>
            </a:fld>
            <a:endParaRPr lang="en-US" noProof="0"/>
          </a:p>
        </p:txBody>
      </p:sp>
      <p:sp>
        <p:nvSpPr>
          <p:cNvPr id="5" name="Footer Placeholder 4"/>
          <p:cNvSpPr>
            <a:spLocks noGrp="1"/>
          </p:cNvSpPr>
          <p:nvPr>
            <p:ph type="ftr" sz="quarter" idx="3"/>
          </p:nvPr>
        </p:nvSpPr>
        <p:spPr>
          <a:xfrm>
            <a:off x="3430800" y="61452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endParaRPr lang="en-US" noProof="0"/>
          </a:p>
        </p:txBody>
      </p:sp>
      <p:sp>
        <p:nvSpPr>
          <p:cNvPr id="6" name="Slide Number Placeholder 5"/>
          <p:cNvSpPr>
            <a:spLocks noGrp="1"/>
          </p:cNvSpPr>
          <p:nvPr>
            <p:ph type="sldNum" sz="quarter" idx="4"/>
          </p:nvPr>
        </p:nvSpPr>
        <p:spPr>
          <a:xfrm>
            <a:off x="3430800" y="64008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52384017-E4DF-4A7A-8FA6-2DC68C3EB4D0}" type="slidenum">
              <a:rPr lang="en-US" noProof="0" smtClean="0"/>
              <a:pPr/>
              <a:t>‹#›</a:t>
            </a:fld>
            <a:endParaRPr lang="en-US" noProof="0"/>
          </a:p>
        </p:txBody>
      </p:sp>
      <p:sp>
        <p:nvSpPr>
          <p:cNvPr id="10" name="Rectangle 9"/>
          <p:cNvSpPr/>
          <p:nvPr/>
        </p:nvSpPr>
        <p:spPr>
          <a:xfrm>
            <a:off x="571472" y="5814000"/>
            <a:ext cx="7988400" cy="64800"/>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pic>
        <p:nvPicPr>
          <p:cNvPr id="11" name="Picture 10" descr="aalto_HSE_eng_alakulma.jpg"/>
          <p:cNvPicPr>
            <a:picLocks noChangeAspect="1"/>
          </p:cNvPicPr>
          <p:nvPr/>
        </p:nvPicPr>
        <p:blipFill>
          <a:blip r:embed="rId11" cstate="print"/>
          <a:stretch>
            <a:fillRect/>
          </a:stretch>
        </p:blipFill>
        <p:spPr>
          <a:xfrm>
            <a:off x="0" y="5958840"/>
            <a:ext cx="2880360" cy="899160"/>
          </a:xfrm>
          <a:prstGeom prst="rect">
            <a:avLst/>
          </a:prstGeom>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50" r:id="rId6"/>
    <p:sldLayoutId id="2147483662" r:id="rId7"/>
    <p:sldLayoutId id="2147483663" r:id="rId8"/>
    <p:sldLayoutId id="2147483664" r:id="rId9"/>
  </p:sldLayoutIdLst>
  <p:hf sldNum="0" hdr="0" ftr="0" dt="0"/>
  <p:txStyles>
    <p:titleStyle>
      <a:lvl1pPr algn="l" defTabSz="914400" rtl="0" eaLnBrk="1" latinLnBrk="0" hangingPunct="1">
        <a:spcBef>
          <a:spcPct val="0"/>
        </a:spcBef>
        <a:buNone/>
        <a:defRPr sz="3200" b="1" kern="1200">
          <a:solidFill>
            <a:srgbClr val="ED2939"/>
          </a:solidFill>
          <a:latin typeface="+mj-lt"/>
          <a:ea typeface="+mj-ea"/>
          <a:cs typeface="+mj-cs"/>
        </a:defRPr>
      </a:lvl1pPr>
    </p:titleStyle>
    <p:bodyStyle>
      <a:lvl1pPr marL="342900" indent="-342900" algn="l" defTabSz="914400" rtl="0" eaLnBrk="1" latinLnBrk="0" hangingPunct="1">
        <a:spcBef>
          <a:spcPts val="6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4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ts val="4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ts val="4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3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Normative Approaches to Values in Science</a:t>
            </a:r>
            <a:endParaRPr lang="en-US" dirty="0"/>
          </a:p>
        </p:txBody>
      </p:sp>
      <p:sp>
        <p:nvSpPr>
          <p:cNvPr id="3" name="Subtitle 2"/>
          <p:cNvSpPr>
            <a:spLocks noGrp="1"/>
          </p:cNvSpPr>
          <p:nvPr>
            <p:ph type="subTitle" idx="1"/>
          </p:nvPr>
        </p:nvSpPr>
        <p:spPr/>
        <p:txBody>
          <a:bodyPr>
            <a:normAutofit/>
          </a:bodyPr>
          <a:lstStyle/>
          <a:p>
            <a:endParaRPr lang="en-US" dirty="0" smtClean="0"/>
          </a:p>
          <a:p>
            <a:endParaRPr lang="en-US" dirty="0" smtClean="0"/>
          </a:p>
          <a:p>
            <a:endParaRPr lang="en-US" dirty="0" smtClean="0"/>
          </a:p>
          <a:p>
            <a:endParaRPr lang="en-US" dirty="0" smtClean="0"/>
          </a:p>
          <a:p>
            <a:r>
              <a:rPr lang="en-US" dirty="0" smtClean="0"/>
              <a:t>Kristina Rolin</a:t>
            </a:r>
            <a:endParaRPr lang="en-US" dirty="0"/>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2"/>
          </p:nvPr>
        </p:nvSpPr>
        <p:spPr/>
        <p:txBody>
          <a:bodyPr/>
          <a:lstStyle/>
          <a:p>
            <a:r>
              <a:rPr lang="en-US" dirty="0" smtClean="0"/>
              <a:t>June 27</a:t>
            </a:r>
            <a:r>
              <a:rPr lang="en-US" baseline="30000" dirty="0" smtClean="0"/>
              <a:t>th</a:t>
            </a:r>
            <a:r>
              <a:rPr lang="en-US" dirty="0" smtClean="0"/>
              <a:t>, 2010</a:t>
            </a:r>
            <a:endParaRPr lang="en-US" dirty="0"/>
          </a:p>
        </p:txBody>
      </p:sp>
      <p:sp>
        <p:nvSpPr>
          <p:cNvPr id="6" name="Text Placeholder 5"/>
          <p:cNvSpPr>
            <a:spLocks noGrp="1"/>
          </p:cNvSpPr>
          <p:nvPr>
            <p:ph type="body" sz="quarter" idx="13"/>
          </p:nvPr>
        </p:nvSpPr>
        <p:spPr/>
        <p:txBody>
          <a:bodyPr/>
          <a:lstStyle/>
          <a:p>
            <a:endParaRPr lang="en-US" dirty="0"/>
          </a:p>
        </p:txBody>
      </p:sp>
      <p:sp>
        <p:nvSpPr>
          <p:cNvPr id="7" name="Text Placeholder 6"/>
          <p:cNvSpPr>
            <a:spLocks noGrp="1"/>
          </p:cNvSpPr>
          <p:nvPr>
            <p:ph type="body" sz="quarter" idx="14"/>
          </p:nvPr>
        </p:nvSpPr>
        <p:spPr/>
        <p:txBody>
          <a:bodyPr/>
          <a:lstStyle/>
          <a:p>
            <a:r>
              <a:rPr lang="en-US" dirty="0" smtClean="0"/>
              <a:t>Feminism, Science, and</a:t>
            </a:r>
          </a:p>
          <a:p>
            <a:r>
              <a:rPr lang="en-US" dirty="0" smtClean="0"/>
              <a:t>Values</a:t>
            </a:r>
          </a:p>
          <a:p>
            <a:endParaRPr lang="en-US" dirty="0"/>
          </a:p>
        </p:txBody>
      </p:sp>
      <p:sp>
        <p:nvSpPr>
          <p:cNvPr id="8" name="Text Placeholder 7"/>
          <p:cNvSpPr>
            <a:spLocks noGrp="1"/>
          </p:cNvSpPr>
          <p:nvPr>
            <p:ph type="body" sz="quarter" idx="15"/>
          </p:nvPr>
        </p:nvSpPr>
        <p:spPr/>
        <p:txBody>
          <a:bodyPr>
            <a:normAutofit lnSpcReduction="10000"/>
          </a:bodyPr>
          <a:lstStyle/>
          <a:p>
            <a:r>
              <a:rPr lang="en-US" dirty="0" smtClean="0"/>
              <a:t>IAPH 2010: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 #1</a:t>
            </a:r>
            <a:endParaRPr lang="en-US" dirty="0"/>
          </a:p>
        </p:txBody>
      </p:sp>
      <p:sp>
        <p:nvSpPr>
          <p:cNvPr id="3" name="Content Placeholder 2"/>
          <p:cNvSpPr>
            <a:spLocks noGrp="1"/>
          </p:cNvSpPr>
          <p:nvPr>
            <p:ph idx="1"/>
          </p:nvPr>
        </p:nvSpPr>
        <p:spPr/>
        <p:txBody>
          <a:bodyPr>
            <a:normAutofit lnSpcReduction="10000"/>
          </a:bodyPr>
          <a:lstStyle/>
          <a:p>
            <a:r>
              <a:rPr lang="en-US" dirty="0" smtClean="0"/>
              <a:t>Even if it is the case that non-empirical decision vectors </a:t>
            </a:r>
            <a:r>
              <a:rPr lang="en-US" dirty="0" smtClean="0"/>
              <a:t>can play </a:t>
            </a:r>
            <a:r>
              <a:rPr lang="en-US" dirty="0" smtClean="0"/>
              <a:t>a rational role in science, it does not follow that a normative theory should not set any constraints on non-empirical decision vectors in individual scientists’ reasoning and decision-making. </a:t>
            </a:r>
          </a:p>
          <a:p>
            <a:r>
              <a:rPr lang="en-US" dirty="0" smtClean="0"/>
              <a:t>In order for Solomon’s argument to be valid, she would have to make the stronger claim that non-empirical decision vectors </a:t>
            </a:r>
            <a:r>
              <a:rPr lang="en-US" i="1" dirty="0" smtClean="0"/>
              <a:t>always</a:t>
            </a:r>
            <a:r>
              <a:rPr lang="en-US" dirty="0" smtClean="0"/>
              <a:t> function in a rational way in scientific inquiry. This claim, however, is false.</a:t>
            </a:r>
          </a:p>
          <a:p>
            <a:r>
              <a:rPr lang="en-US" dirty="0" smtClean="0"/>
              <a:t>Whether non-empirical decision vectors function in a rational way in science is to be decided on a case by case basis.</a:t>
            </a:r>
            <a:endParaRPr lang="fi-FI" dirty="0" smtClean="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not coherent to suggest, as Solomon does, that epistemic responsibility </a:t>
            </a:r>
            <a:r>
              <a:rPr lang="en-US" dirty="0" smtClean="0"/>
              <a:t>should</a:t>
            </a:r>
            <a:r>
              <a:rPr lang="en-US" dirty="0" smtClean="0"/>
              <a:t> </a:t>
            </a:r>
            <a:r>
              <a:rPr lang="en-US" dirty="0" smtClean="0"/>
              <a:t>be located in scientific communities and not in individual scientists. </a:t>
            </a:r>
          </a:p>
          <a:p>
            <a:r>
              <a:rPr lang="en-US" dirty="0" smtClean="0"/>
              <a:t>An individual scientist is </a:t>
            </a:r>
            <a:r>
              <a:rPr lang="en-US" dirty="0" err="1" smtClean="0"/>
              <a:t>epistemically</a:t>
            </a:r>
            <a:r>
              <a:rPr lang="en-US" dirty="0" smtClean="0"/>
              <a:t> responsible in making a claim when she provides sufficient evidence in its support - or at least adopts it with a “defense commitment.” </a:t>
            </a:r>
          </a:p>
          <a:p>
            <a:r>
              <a:rPr lang="en-US" dirty="0" smtClean="0"/>
              <a:t>A group is </a:t>
            </a:r>
            <a:r>
              <a:rPr lang="en-US" dirty="0" err="1" smtClean="0"/>
              <a:t>epistemically</a:t>
            </a:r>
            <a:r>
              <a:rPr lang="en-US" dirty="0" smtClean="0"/>
              <a:t> responsible in its view when at least one member of the group provides evidence for the group’s view or carries out the </a:t>
            </a:r>
            <a:r>
              <a:rPr lang="en-US" dirty="0" smtClean="0"/>
              <a:t>duties </a:t>
            </a:r>
            <a:r>
              <a:rPr lang="en-US" dirty="0" smtClean="0"/>
              <a:t>involved in a defense commitment. </a:t>
            </a:r>
          </a:p>
          <a:p>
            <a:r>
              <a:rPr lang="en-US" dirty="0" smtClean="0"/>
              <a:t>Therefore, it is impossible for a group’s epistemic responsibility to emerge from a group where all individuals are </a:t>
            </a:r>
            <a:r>
              <a:rPr lang="en-US" dirty="0" err="1" smtClean="0"/>
              <a:t>epistemically</a:t>
            </a:r>
            <a:r>
              <a:rPr lang="en-US" dirty="0" smtClean="0"/>
              <a:t> irresponsible. </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Heather Douglas’s conception of scientific integrity</a:t>
            </a:r>
            <a:endParaRPr lang="fi-FI" dirty="0"/>
          </a:p>
        </p:txBody>
      </p:sp>
      <p:sp>
        <p:nvSpPr>
          <p:cNvPr id="3" name="Text Placeholder 2"/>
          <p:cNvSpPr>
            <a:spLocks noGrp="1"/>
          </p:cNvSpPr>
          <p:nvPr>
            <p:ph type="body" sz="quarter" idx="13"/>
          </p:nvPr>
        </p:nvSpPr>
        <p:spPr/>
        <p:txBody>
          <a:bodyPr/>
          <a:lstStyle/>
          <a:p>
            <a:endParaRPr lang="fi-FI"/>
          </a:p>
        </p:txBody>
      </p:sp>
      <p:sp>
        <p:nvSpPr>
          <p:cNvPr id="4" name="Text Placeholder 3"/>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Scientific integrity</a:t>
            </a:r>
            <a:endParaRPr lang="en-US" dirty="0"/>
          </a:p>
        </p:txBody>
      </p:sp>
      <p:sp>
        <p:nvSpPr>
          <p:cNvPr id="6" name="Content Placeholder 5"/>
          <p:cNvSpPr>
            <a:spLocks noGrp="1"/>
          </p:cNvSpPr>
          <p:nvPr>
            <p:ph idx="1"/>
          </p:nvPr>
        </p:nvSpPr>
        <p:spPr/>
        <p:txBody>
          <a:bodyPr/>
          <a:lstStyle/>
          <a:p>
            <a:r>
              <a:rPr lang="en-US" dirty="0" smtClean="0"/>
              <a:t>Scientific integrity consists in keeping social and moral values to their proper roles in scientific reasoning, not in keeping them out of scientific reasoning. </a:t>
            </a:r>
          </a:p>
          <a:p>
            <a:r>
              <a:rPr lang="en-US" dirty="0" smtClean="0"/>
              <a:t>Values play a </a:t>
            </a:r>
            <a:r>
              <a:rPr lang="en-US" u="sng" dirty="0" smtClean="0"/>
              <a:t>direct</a:t>
            </a:r>
            <a:r>
              <a:rPr lang="en-US" dirty="0" smtClean="0"/>
              <a:t> role when they act as reasons to accept a hypothesis or a theory and an </a:t>
            </a:r>
            <a:r>
              <a:rPr lang="en-US" u="sng" dirty="0" smtClean="0"/>
              <a:t>indirect</a:t>
            </a:r>
            <a:r>
              <a:rPr lang="en-US" dirty="0" smtClean="0"/>
              <a:t> role when they act as reasons to accept a certain level of uncertainty. </a:t>
            </a:r>
          </a:p>
          <a:p>
            <a:r>
              <a:rPr lang="en-US" dirty="0" smtClean="0"/>
              <a:t>Social and moral values are </a:t>
            </a:r>
            <a:r>
              <a:rPr lang="en-US" u="sng" dirty="0" smtClean="0"/>
              <a:t>not allowed </a:t>
            </a:r>
            <a:r>
              <a:rPr lang="en-US" dirty="0" smtClean="0"/>
              <a:t>to play a direct role in scientific reasoning but they </a:t>
            </a:r>
            <a:r>
              <a:rPr lang="en-US" u="sng" dirty="0" smtClean="0"/>
              <a:t>can legitimately</a:t>
            </a:r>
            <a:r>
              <a:rPr lang="en-US" dirty="0" smtClean="0"/>
              <a:t> play an indirect role. </a:t>
            </a:r>
            <a:endParaRPr lang="fi-FI" dirty="0"/>
          </a:p>
        </p:txBody>
      </p:sp>
      <p:sp>
        <p:nvSpPr>
          <p:cNvPr id="7" name="Text Placeholder 6"/>
          <p:cNvSpPr>
            <a:spLocks noGrp="1"/>
          </p:cNvSpPr>
          <p:nvPr>
            <p:ph type="body" sz="quarter" idx="13"/>
          </p:nvPr>
        </p:nvSpPr>
        <p:spPr/>
        <p:txBody>
          <a:bodyPr/>
          <a:lstStyle/>
          <a:p>
            <a:endParaRPr lang="fi-FI"/>
          </a:p>
        </p:txBody>
      </p:sp>
      <p:sp>
        <p:nvSpPr>
          <p:cNvPr id="8" name="Text Placeholder 7"/>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direct role is not acceptable because it would undermine the value of science itself, its basic integrity and authority. </a:t>
            </a:r>
          </a:p>
          <a:p>
            <a:r>
              <a:rPr lang="en-US" dirty="0" smtClean="0"/>
              <a:t>An indirect role is acceptable because scientists are morally responsible for the potential harm caused by their making overly strong knowledge claims and downplaying the risk of error. Scientists </a:t>
            </a:r>
            <a:r>
              <a:rPr lang="en-US" u="sng" dirty="0" smtClean="0"/>
              <a:t>should</a:t>
            </a:r>
            <a:r>
              <a:rPr lang="en-US" dirty="0" smtClean="0"/>
              <a:t> make value judgments concerning the acceptable level of uncertainty, and these judgments require social and moral values. </a:t>
            </a:r>
          </a:p>
          <a:p>
            <a:r>
              <a:rPr lang="en-US" dirty="0" smtClean="0"/>
              <a:t>Value judgments should be made as explicit as possible because the public has a right to understand the social and moral values behind scientists’ assessment of the acceptable level of uncertainty.</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Social and moral values can play other roles in scientific reasoning besides </a:t>
            </a:r>
            <a:r>
              <a:rPr lang="en-US" dirty="0" smtClean="0"/>
              <a:t>direct </a:t>
            </a:r>
            <a:r>
              <a:rPr lang="en-US" dirty="0" smtClean="0"/>
              <a:t>and indirect </a:t>
            </a:r>
            <a:r>
              <a:rPr lang="en-US" dirty="0" smtClean="0"/>
              <a:t>roles. </a:t>
            </a:r>
          </a:p>
          <a:p>
            <a:r>
              <a:rPr lang="en-US" dirty="0" smtClean="0"/>
              <a:t>S</a:t>
            </a:r>
            <a:r>
              <a:rPr lang="en-US" dirty="0" smtClean="0"/>
              <a:t>ocial </a:t>
            </a:r>
            <a:r>
              <a:rPr lang="en-US" dirty="0" smtClean="0"/>
              <a:t>and moral values can be “encoded” in background assumptions that are necessary to establish the relevance of evidence for a hypothesis or a theory (</a:t>
            </a:r>
            <a:r>
              <a:rPr lang="en-US" dirty="0" err="1" smtClean="0"/>
              <a:t>Longino</a:t>
            </a:r>
            <a:r>
              <a:rPr lang="en-US" dirty="0" smtClean="0"/>
              <a:t> 1990). </a:t>
            </a:r>
            <a:endParaRPr lang="en-US" dirty="0" smtClean="0"/>
          </a:p>
          <a:p>
            <a:r>
              <a:rPr lang="en-US" dirty="0" smtClean="0"/>
              <a:t>Insofar </a:t>
            </a:r>
            <a:r>
              <a:rPr lang="en-US" dirty="0" smtClean="0"/>
              <a:t>as social and moral values enter into scientific reasoning via background assumptions, their role is not direct because they do not act as evidence in scientific reasoning. </a:t>
            </a:r>
            <a:r>
              <a:rPr lang="en-US" dirty="0" smtClean="0"/>
              <a:t>Also</a:t>
            </a:r>
            <a:r>
              <a:rPr lang="en-US" dirty="0" smtClean="0"/>
              <a:t>, their role is not indirect because they do not concern the question of how much evidence is sufficient to render the risk of error acceptable. </a:t>
            </a:r>
            <a:endParaRPr lang="en-US" dirty="0" smtClean="0"/>
          </a:p>
          <a:p>
            <a:r>
              <a:rPr lang="en-US" dirty="0" smtClean="0"/>
              <a:t>Douglas’s </a:t>
            </a:r>
            <a:r>
              <a:rPr lang="en-US" dirty="0" smtClean="0"/>
              <a:t>normative theory of values in science </a:t>
            </a:r>
            <a:r>
              <a:rPr lang="en-US" dirty="0" smtClean="0"/>
              <a:t>does </a:t>
            </a:r>
            <a:r>
              <a:rPr lang="en-US" dirty="0" smtClean="0"/>
              <a:t>not provide </a:t>
            </a:r>
            <a:r>
              <a:rPr lang="en-US" dirty="0" smtClean="0"/>
              <a:t>guidance </a:t>
            </a:r>
            <a:r>
              <a:rPr lang="en-US" dirty="0" smtClean="0"/>
              <a:t>for such a situation. </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Helen </a:t>
            </a:r>
            <a:r>
              <a:rPr lang="en-US" dirty="0" err="1" smtClean="0"/>
              <a:t>Longino’s</a:t>
            </a:r>
            <a:r>
              <a:rPr lang="en-US" dirty="0" smtClean="0"/>
              <a:t> social </a:t>
            </a:r>
            <a:r>
              <a:rPr lang="en-US" dirty="0" smtClean="0"/>
              <a:t>account </a:t>
            </a:r>
            <a:r>
              <a:rPr lang="en-US" dirty="0" smtClean="0"/>
              <a:t>of objectivity</a:t>
            </a:r>
            <a:endParaRPr lang="fi-FI" dirty="0"/>
          </a:p>
        </p:txBody>
      </p:sp>
      <p:sp>
        <p:nvSpPr>
          <p:cNvPr id="3" name="Text Placeholder 2"/>
          <p:cNvSpPr>
            <a:spLocks noGrp="1"/>
          </p:cNvSpPr>
          <p:nvPr>
            <p:ph type="body" sz="quarter" idx="13"/>
          </p:nvPr>
        </p:nvSpPr>
        <p:spPr/>
        <p:txBody>
          <a:bodyPr/>
          <a:lstStyle/>
          <a:p>
            <a:endParaRPr lang="fi-FI"/>
          </a:p>
        </p:txBody>
      </p:sp>
      <p:sp>
        <p:nvSpPr>
          <p:cNvPr id="4" name="Text Placeholder 3"/>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a:t>
            </a:r>
            <a:r>
              <a:rPr lang="en-US" dirty="0" smtClean="0"/>
              <a:t>ndividual level</a:t>
            </a:r>
            <a:endParaRPr lang="en-US" dirty="0"/>
          </a:p>
        </p:txBody>
      </p:sp>
      <p:sp>
        <p:nvSpPr>
          <p:cNvPr id="6" name="Content Placeholder 5"/>
          <p:cNvSpPr>
            <a:spLocks noGrp="1"/>
          </p:cNvSpPr>
          <p:nvPr>
            <p:ph idx="1"/>
          </p:nvPr>
        </p:nvSpPr>
        <p:spPr/>
        <p:txBody>
          <a:bodyPr>
            <a:normAutofit/>
          </a:bodyPr>
          <a:lstStyle/>
          <a:p>
            <a:r>
              <a:rPr lang="en-US" dirty="0" smtClean="0"/>
              <a:t>Social </a:t>
            </a:r>
            <a:r>
              <a:rPr lang="en-US" dirty="0" smtClean="0"/>
              <a:t>and moral values can legitimately play a role in individual scientists’ choice of background </a:t>
            </a:r>
            <a:r>
              <a:rPr lang="en-US" dirty="0" smtClean="0"/>
              <a:t>assumptions.</a:t>
            </a:r>
          </a:p>
          <a:p>
            <a:r>
              <a:rPr lang="en-US" dirty="0" smtClean="0"/>
              <a:t>Objectivity </a:t>
            </a:r>
            <a:r>
              <a:rPr lang="en-US" dirty="0" smtClean="0"/>
              <a:t>cannot be </a:t>
            </a:r>
            <a:r>
              <a:rPr lang="en-US" dirty="0" smtClean="0"/>
              <a:t>realized in </a:t>
            </a:r>
            <a:r>
              <a:rPr lang="en-US" dirty="0" smtClean="0"/>
              <a:t>an individual scientist’s reasoning and decision-making because both the status of observation reports as empirical </a:t>
            </a:r>
            <a:r>
              <a:rPr lang="en-US" dirty="0" smtClean="0"/>
              <a:t>evidence, </a:t>
            </a:r>
            <a:r>
              <a:rPr lang="en-US" dirty="0" smtClean="0"/>
              <a:t>as well as the plausibility of evidential reasoning is dependent on a context of background assumptions which may include assumptions encoding moral and social </a:t>
            </a:r>
            <a:r>
              <a:rPr lang="en-US" dirty="0" smtClean="0"/>
              <a:t>values.</a:t>
            </a:r>
          </a:p>
          <a:p>
            <a:r>
              <a:rPr lang="en-US" dirty="0" smtClean="0"/>
              <a:t>Individual scientists are not always capable of identifying such assumptions on their own.</a:t>
            </a:r>
          </a:p>
        </p:txBody>
      </p:sp>
      <p:sp>
        <p:nvSpPr>
          <p:cNvPr id="7" name="Text Placeholder 6"/>
          <p:cNvSpPr>
            <a:spLocks noGrp="1"/>
          </p:cNvSpPr>
          <p:nvPr>
            <p:ph type="body" sz="quarter" idx="13"/>
          </p:nvPr>
        </p:nvSpPr>
        <p:spPr/>
        <p:txBody>
          <a:bodyPr/>
          <a:lstStyle/>
          <a:p>
            <a:endParaRPr lang="fi-FI"/>
          </a:p>
        </p:txBody>
      </p:sp>
      <p:sp>
        <p:nvSpPr>
          <p:cNvPr id="8" name="Text Placeholder 7"/>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r>
              <a:rPr lang="en-US" dirty="0" smtClean="0"/>
              <a:t>ommunity </a:t>
            </a:r>
            <a:r>
              <a:rPr lang="en-US" dirty="0" smtClean="0"/>
              <a:t>level</a:t>
            </a:r>
            <a:endParaRPr lang="fi-FI" dirty="0"/>
          </a:p>
        </p:txBody>
      </p:sp>
      <p:sp>
        <p:nvSpPr>
          <p:cNvPr id="3" name="Content Placeholder 2"/>
          <p:cNvSpPr>
            <a:spLocks noGrp="1"/>
          </p:cNvSpPr>
          <p:nvPr>
            <p:ph idx="1"/>
          </p:nvPr>
        </p:nvSpPr>
        <p:spPr/>
        <p:txBody>
          <a:bodyPr/>
          <a:lstStyle/>
          <a:p>
            <a:r>
              <a:rPr lang="en-US" dirty="0" smtClean="0"/>
              <a:t>A social account of </a:t>
            </a:r>
            <a:r>
              <a:rPr lang="en-US" dirty="0" smtClean="0"/>
              <a:t>objectivity </a:t>
            </a:r>
            <a:r>
              <a:rPr lang="en-US" dirty="0" smtClean="0"/>
              <a:t>is needed because “there are no formal rules, guidelines, or processes that can guarantee that social values will not permeate evidential relations” (2002, 50). </a:t>
            </a:r>
            <a:endParaRPr lang="en-US" dirty="0" smtClean="0"/>
          </a:p>
          <a:p>
            <a:r>
              <a:rPr lang="en-US" dirty="0" smtClean="0"/>
              <a:t>A </a:t>
            </a:r>
            <a:r>
              <a:rPr lang="en-US" dirty="0" smtClean="0"/>
              <a:t>social account of objectivity is needed to make sure that background assumptions as well as the social and moral values that have motivated their choice can be criticized. </a:t>
            </a:r>
            <a:endParaRPr lang="fi-FI" dirty="0" smtClean="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Norms for social practice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There </a:t>
            </a:r>
            <a:r>
              <a:rPr lang="en-US" dirty="0" smtClean="0"/>
              <a:t>are at least four norms that are aptly included in the social account of objectivity because they facilitate </a:t>
            </a:r>
            <a:r>
              <a:rPr lang="en-US" dirty="0" smtClean="0"/>
              <a:t>“transformative criticism.” </a:t>
            </a:r>
          </a:p>
          <a:p>
            <a:pPr>
              <a:buNone/>
            </a:pPr>
            <a:r>
              <a:rPr lang="en-US" dirty="0" smtClean="0"/>
              <a:t>	(</a:t>
            </a:r>
            <a:r>
              <a:rPr lang="en-US" dirty="0" smtClean="0"/>
              <a:t>1) Public criticism: There must be publicly recognized forums for the criticism of evidence, of methods, and of assumptions and reasoning. </a:t>
            </a:r>
            <a:endParaRPr lang="en-US" dirty="0" smtClean="0"/>
          </a:p>
          <a:p>
            <a:pPr>
              <a:buNone/>
            </a:pPr>
            <a:r>
              <a:rPr lang="en-US" dirty="0" smtClean="0"/>
              <a:t>	(</a:t>
            </a:r>
            <a:r>
              <a:rPr lang="en-US" dirty="0" smtClean="0"/>
              <a:t>2) Uptake of criticism: There must be uptake of criticism. </a:t>
            </a:r>
            <a:endParaRPr lang="en-US" dirty="0" smtClean="0"/>
          </a:p>
          <a:p>
            <a:pPr>
              <a:buNone/>
            </a:pPr>
            <a:r>
              <a:rPr lang="en-US" dirty="0" smtClean="0"/>
              <a:t>	(</a:t>
            </a:r>
            <a:r>
              <a:rPr lang="en-US" dirty="0" smtClean="0"/>
              <a:t>3) Shared standards: There must be publicly recognized standards by which theories, hypotheses, and observational practices are evaluated and by appeal to which criticism is made relevant to the goals of the inquiring community</a:t>
            </a:r>
            <a:r>
              <a:rPr lang="en-US" dirty="0" smtClean="0"/>
              <a:t>. </a:t>
            </a:r>
          </a:p>
          <a:p>
            <a:pPr>
              <a:buNone/>
            </a:pPr>
            <a:r>
              <a:rPr lang="en-US" dirty="0" smtClean="0"/>
              <a:t>	(</a:t>
            </a:r>
            <a:r>
              <a:rPr lang="en-US" dirty="0" smtClean="0"/>
              <a:t>4) Tempered equality of intellectual authority: Communities must be characterized by the equality of intellectual authority. </a:t>
            </a:r>
            <a:endParaRPr lang="fi-FI" dirty="0" smtClean="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traditional ideal of value-free science</a:t>
            </a:r>
            <a:endParaRPr lang="fi-FI" dirty="0"/>
          </a:p>
        </p:txBody>
      </p:sp>
      <p:sp>
        <p:nvSpPr>
          <p:cNvPr id="3" name="Content Placeholder 2"/>
          <p:cNvSpPr>
            <a:spLocks noGrp="1"/>
          </p:cNvSpPr>
          <p:nvPr>
            <p:ph idx="1"/>
          </p:nvPr>
        </p:nvSpPr>
        <p:spPr/>
        <p:txBody>
          <a:bodyPr/>
          <a:lstStyle/>
          <a:p>
            <a:r>
              <a:rPr lang="en-US" dirty="0" smtClean="0"/>
              <a:t>Social and moral values are not allowed to play any role in the reasoning and decision-making that scientists are engaged in when they decide to accept something as scientific knowledge, either individually or collectively. </a:t>
            </a:r>
          </a:p>
          <a:p>
            <a:r>
              <a:rPr lang="en-US" dirty="0" smtClean="0"/>
              <a:t>Whereas feminist philosophers of science seem to be unanimous about the need to replace the traditional ideal of value-free science, their views diverge on the question of what the successor to the traditional ideal should be. </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Longino’s</a:t>
            </a:r>
            <a:r>
              <a:rPr lang="en-US" dirty="0" smtClean="0"/>
              <a:t> approach vs. other approaches</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Longino’s</a:t>
            </a:r>
            <a:r>
              <a:rPr lang="en-US" dirty="0" smtClean="0"/>
              <a:t> </a:t>
            </a:r>
            <a:r>
              <a:rPr lang="en-US" dirty="0" smtClean="0"/>
              <a:t>approach differs from Douglas’s approach in that it does not assume that individual scientists are capable of realizing the ideal of </a:t>
            </a:r>
            <a:r>
              <a:rPr lang="en-US" dirty="0" smtClean="0"/>
              <a:t>objectivity on their own. </a:t>
            </a:r>
          </a:p>
          <a:p>
            <a:r>
              <a:rPr lang="en-US" dirty="0" err="1" smtClean="0"/>
              <a:t>Longino’s</a:t>
            </a:r>
            <a:r>
              <a:rPr lang="en-US" dirty="0" smtClean="0"/>
              <a:t> </a:t>
            </a:r>
            <a:r>
              <a:rPr lang="en-US" dirty="0" smtClean="0"/>
              <a:t>approach differs from Solomon’s approach in that it does not assume that scientific communities are capable of realizing the ideal of objectivity without assigning epistemic </a:t>
            </a:r>
            <a:r>
              <a:rPr lang="en-US" dirty="0" smtClean="0"/>
              <a:t>rights and obligations </a:t>
            </a:r>
            <a:r>
              <a:rPr lang="en-US" dirty="0" smtClean="0"/>
              <a:t>to individual </a:t>
            </a:r>
            <a:r>
              <a:rPr lang="en-US" dirty="0" smtClean="0"/>
              <a:t>scientists. </a:t>
            </a:r>
            <a:r>
              <a:rPr lang="en-US" i="1" dirty="0" smtClean="0"/>
              <a:t>The four norms imply epistemic rights and obligations for individual scientists</a:t>
            </a:r>
            <a:r>
              <a:rPr lang="en-US" dirty="0" smtClean="0"/>
              <a:t>.</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Kourany’s</a:t>
            </a:r>
            <a:r>
              <a:rPr lang="en-US" dirty="0" smtClean="0"/>
              <a:t> criticism</a:t>
            </a:r>
            <a:endParaRPr lang="en-US" dirty="0"/>
          </a:p>
        </p:txBody>
      </p:sp>
      <p:sp>
        <p:nvSpPr>
          <p:cNvPr id="3" name="Content Placeholder 2"/>
          <p:cNvSpPr>
            <a:spLocks noGrp="1"/>
          </p:cNvSpPr>
          <p:nvPr>
            <p:ph idx="1"/>
          </p:nvPr>
        </p:nvSpPr>
        <p:spPr/>
        <p:txBody>
          <a:bodyPr/>
          <a:lstStyle/>
          <a:p>
            <a:r>
              <a:rPr lang="en-US" dirty="0" err="1" smtClean="0"/>
              <a:t>Longino’s</a:t>
            </a:r>
            <a:r>
              <a:rPr lang="en-US" dirty="0" smtClean="0"/>
              <a:t> ideal of “social value management” is not sufficiently normative to count as a </a:t>
            </a:r>
            <a:r>
              <a:rPr lang="en-US" i="1" dirty="0" smtClean="0"/>
              <a:t>feminist</a:t>
            </a:r>
            <a:r>
              <a:rPr lang="en-US" dirty="0" smtClean="0"/>
              <a:t> philosophy of science. </a:t>
            </a:r>
            <a:endParaRPr lang="en-US" dirty="0" smtClean="0"/>
          </a:p>
          <a:p>
            <a:r>
              <a:rPr lang="en-US" dirty="0" smtClean="0"/>
              <a:t>I</a:t>
            </a:r>
            <a:r>
              <a:rPr lang="en-US" dirty="0" smtClean="0"/>
              <a:t>t </a:t>
            </a:r>
            <a:r>
              <a:rPr lang="en-US" dirty="0" smtClean="0"/>
              <a:t>is not sufficient to recommend that scientific communities be inclusive of feminist scientists. </a:t>
            </a:r>
            <a:endParaRPr lang="en-US" dirty="0" smtClean="0"/>
          </a:p>
          <a:p>
            <a:r>
              <a:rPr lang="en-US" dirty="0" smtClean="0"/>
              <a:t>Feminist </a:t>
            </a:r>
            <a:r>
              <a:rPr lang="en-US" dirty="0" smtClean="0"/>
              <a:t>philosophy of science should recommend the ideal of </a:t>
            </a:r>
            <a:r>
              <a:rPr lang="en-US" dirty="0" smtClean="0"/>
              <a:t>“socially </a:t>
            </a:r>
            <a:r>
              <a:rPr lang="en-US" dirty="0" smtClean="0"/>
              <a:t>responsible </a:t>
            </a:r>
            <a:r>
              <a:rPr lang="en-US" dirty="0" smtClean="0"/>
              <a:t>science” </a:t>
            </a:r>
            <a:r>
              <a:rPr lang="en-US" dirty="0" smtClean="0"/>
              <a:t>that directs all scientists to include only specific social values in </a:t>
            </a:r>
            <a:r>
              <a:rPr lang="en-US" dirty="0" smtClean="0"/>
              <a:t>science. </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Janet </a:t>
            </a:r>
            <a:r>
              <a:rPr lang="en-US" dirty="0" err="1" smtClean="0"/>
              <a:t>Kourany’s</a:t>
            </a:r>
            <a:r>
              <a:rPr lang="en-US" dirty="0" smtClean="0"/>
              <a:t> ideal of socially responsible science</a:t>
            </a:r>
            <a:endParaRPr lang="fi-FI" dirty="0"/>
          </a:p>
        </p:txBody>
      </p:sp>
      <p:sp>
        <p:nvSpPr>
          <p:cNvPr id="3" name="Text Placeholder 2"/>
          <p:cNvSpPr>
            <a:spLocks noGrp="1"/>
          </p:cNvSpPr>
          <p:nvPr>
            <p:ph type="body" sz="quarter" idx="13"/>
          </p:nvPr>
        </p:nvSpPr>
        <p:spPr/>
        <p:txBody>
          <a:bodyPr/>
          <a:lstStyle/>
          <a:p>
            <a:endParaRPr lang="fi-FI"/>
          </a:p>
        </p:txBody>
      </p:sp>
      <p:sp>
        <p:nvSpPr>
          <p:cNvPr id="4" name="Text Placeholder 3"/>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Socially responsible science</a:t>
            </a:r>
            <a:endParaRPr lang="en-US" dirty="0"/>
          </a:p>
        </p:txBody>
      </p:sp>
      <p:sp>
        <p:nvSpPr>
          <p:cNvPr id="6" name="Content Placeholder 5"/>
          <p:cNvSpPr>
            <a:spLocks noGrp="1"/>
          </p:cNvSpPr>
          <p:nvPr>
            <p:ph idx="1"/>
          </p:nvPr>
        </p:nvSpPr>
        <p:spPr/>
        <p:txBody>
          <a:bodyPr/>
          <a:lstStyle/>
          <a:p>
            <a:pPr>
              <a:buNone/>
            </a:pPr>
            <a:r>
              <a:rPr lang="en-US" dirty="0" smtClean="0"/>
              <a:t>	</a:t>
            </a:r>
            <a:r>
              <a:rPr lang="en-US" dirty="0" smtClean="0"/>
              <a:t>“Rather </a:t>
            </a:r>
            <a:r>
              <a:rPr lang="en-US" dirty="0" smtClean="0"/>
              <a:t>than strive to exclude all social values from science, as the ideal of value-free science directs scientists to do, or to include all social values in science but subject them all to criticism, as </a:t>
            </a:r>
            <a:r>
              <a:rPr lang="en-US" dirty="0" err="1" smtClean="0"/>
              <a:t>Longino’s</a:t>
            </a:r>
            <a:r>
              <a:rPr lang="en-US" dirty="0" smtClean="0"/>
              <a:t> social value management ideal of science directs scientists to do, the ideal of socially responsible science directs scientists to </a:t>
            </a:r>
            <a:r>
              <a:rPr lang="en-US" i="1" dirty="0" smtClean="0"/>
              <a:t>include only specific social values in science, namely the ones that meet the needs of society</a:t>
            </a:r>
            <a:r>
              <a:rPr lang="en-US" dirty="0" smtClean="0"/>
              <a:t>” (2008, 95; italics mine).</a:t>
            </a:r>
            <a:endParaRPr lang="fi-FI" dirty="0"/>
          </a:p>
        </p:txBody>
      </p:sp>
      <p:sp>
        <p:nvSpPr>
          <p:cNvPr id="7" name="Text Placeholder 6"/>
          <p:cNvSpPr>
            <a:spLocks noGrp="1"/>
          </p:cNvSpPr>
          <p:nvPr>
            <p:ph type="body" sz="quarter" idx="13"/>
          </p:nvPr>
        </p:nvSpPr>
        <p:spPr/>
        <p:txBody>
          <a:bodyPr/>
          <a:lstStyle/>
          <a:p>
            <a:endParaRPr lang="fi-FI"/>
          </a:p>
        </p:txBody>
      </p:sp>
      <p:sp>
        <p:nvSpPr>
          <p:cNvPr id="8" name="Text Placeholder 7"/>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needs of society?</a:t>
            </a:r>
            <a:endParaRPr lang="en-US" dirty="0"/>
          </a:p>
        </p:txBody>
      </p:sp>
      <p:sp>
        <p:nvSpPr>
          <p:cNvPr id="3" name="Content Placeholder 2"/>
          <p:cNvSpPr>
            <a:spLocks noGrp="1"/>
          </p:cNvSpPr>
          <p:nvPr>
            <p:ph sz="half" idx="1"/>
          </p:nvPr>
        </p:nvSpPr>
        <p:spPr>
          <a:xfrm>
            <a:off x="571472" y="1214423"/>
            <a:ext cx="3924328" cy="2643205"/>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pPr>
              <a:buNone/>
            </a:pPr>
            <a:r>
              <a:rPr lang="en-US" dirty="0" smtClean="0"/>
              <a:t>	</a:t>
            </a:r>
          </a:p>
          <a:p>
            <a:pPr>
              <a:buNone/>
            </a:pPr>
            <a:r>
              <a:rPr lang="en-US" dirty="0" smtClean="0"/>
              <a:t>	</a:t>
            </a:r>
            <a:r>
              <a:rPr lang="en-US" sz="8000" dirty="0" smtClean="0"/>
              <a:t>The </a:t>
            </a:r>
            <a:r>
              <a:rPr lang="en-US" sz="8000" dirty="0"/>
              <a:t>market </a:t>
            </a:r>
            <a:r>
              <a:rPr lang="en-US" sz="8000" dirty="0" smtClean="0"/>
              <a:t>model: </a:t>
            </a:r>
          </a:p>
          <a:p>
            <a:pPr>
              <a:buNone/>
            </a:pPr>
            <a:r>
              <a:rPr lang="en-US" sz="8000" dirty="0"/>
              <a:t>	</a:t>
            </a:r>
            <a:endParaRPr lang="en-US" sz="8000" dirty="0" smtClean="0"/>
          </a:p>
          <a:p>
            <a:pPr>
              <a:buNone/>
            </a:pPr>
            <a:r>
              <a:rPr lang="en-US" sz="8000" dirty="0"/>
              <a:t>	</a:t>
            </a:r>
            <a:r>
              <a:rPr lang="en-US" sz="8000" dirty="0" smtClean="0"/>
              <a:t>The </a:t>
            </a:r>
            <a:r>
              <a:rPr lang="en-US" sz="8000" dirty="0"/>
              <a:t>market is the best place to find out about the needs of society and a socially responsible scientific community should aim to respond to the demand in the market. </a:t>
            </a:r>
            <a:endParaRPr lang="en-US" sz="8000" dirty="0" smtClean="0"/>
          </a:p>
          <a:p>
            <a:pPr>
              <a:buNone/>
            </a:pPr>
            <a:endParaRPr lang="en-US" sz="6200" dirty="0"/>
          </a:p>
          <a:p>
            <a:pPr>
              <a:buNone/>
            </a:pPr>
            <a:r>
              <a:rPr lang="en-US" sz="6200" dirty="0" smtClean="0"/>
              <a:t>	</a:t>
            </a:r>
            <a:endParaRPr lang="en-US" sz="6200" dirty="0"/>
          </a:p>
        </p:txBody>
      </p:sp>
      <p:sp>
        <p:nvSpPr>
          <p:cNvPr id="4" name="Content Placeholder 3"/>
          <p:cNvSpPr>
            <a:spLocks noGrp="1"/>
          </p:cNvSpPr>
          <p:nvPr>
            <p:ph sz="half" idx="2"/>
          </p:nvPr>
        </p:nvSpPr>
        <p:spPr>
          <a:xfrm>
            <a:off x="4648200" y="1214423"/>
            <a:ext cx="3924328" cy="2643206"/>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pPr>
              <a:buNone/>
            </a:pPr>
            <a:r>
              <a:rPr lang="en-US" dirty="0" smtClean="0"/>
              <a:t>	</a:t>
            </a:r>
          </a:p>
          <a:p>
            <a:pPr>
              <a:buNone/>
            </a:pPr>
            <a:r>
              <a:rPr lang="en-US" dirty="0" smtClean="0"/>
              <a:t>	</a:t>
            </a:r>
            <a:r>
              <a:rPr lang="en-US" sz="8000" dirty="0" smtClean="0"/>
              <a:t>The political model: </a:t>
            </a:r>
          </a:p>
          <a:p>
            <a:endParaRPr lang="en-US" sz="8000" dirty="0"/>
          </a:p>
          <a:p>
            <a:pPr>
              <a:buNone/>
            </a:pPr>
            <a:r>
              <a:rPr lang="en-US" sz="8000" dirty="0" smtClean="0"/>
              <a:t>	Politicians and policy makers are in the best position to articulate the needs of society (at least in liberal democratic societies</a:t>
            </a:r>
            <a:r>
              <a:rPr lang="en-US" sz="8000" dirty="0" smtClean="0"/>
              <a:t>).</a:t>
            </a:r>
            <a:endParaRPr lang="en-US" sz="8000" dirty="0" smtClean="0"/>
          </a:p>
          <a:p>
            <a:pPr>
              <a:buNone/>
            </a:pPr>
            <a:endParaRPr lang="en-US" sz="8000" dirty="0" smtClean="0"/>
          </a:p>
          <a:p>
            <a:pPr>
              <a:buNone/>
            </a:pPr>
            <a:endParaRPr lang="en-US" sz="8000" dirty="0"/>
          </a:p>
          <a:p>
            <a:pPr>
              <a:buNone/>
            </a:pPr>
            <a:r>
              <a:rPr lang="en-US" sz="8000" dirty="0" smtClean="0"/>
              <a:t>	</a:t>
            </a:r>
            <a:endParaRPr lang="en-US" sz="8000" dirty="0"/>
          </a:p>
        </p:txBody>
      </p:sp>
      <p:sp>
        <p:nvSpPr>
          <p:cNvPr id="6" name="Rectangle 5"/>
          <p:cNvSpPr/>
          <p:nvPr/>
        </p:nvSpPr>
        <p:spPr>
          <a:xfrm>
            <a:off x="2143108" y="4000504"/>
            <a:ext cx="4857784" cy="18573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ct val="80000"/>
              </a:lnSpc>
            </a:pPr>
            <a:r>
              <a:rPr lang="en-US" sz="2000" dirty="0" smtClean="0"/>
              <a:t>The hybrid model: </a:t>
            </a:r>
          </a:p>
          <a:p>
            <a:pPr>
              <a:lnSpc>
                <a:spcPct val="80000"/>
              </a:lnSpc>
            </a:pPr>
            <a:endParaRPr lang="en-US" sz="2000" dirty="0" smtClean="0"/>
          </a:p>
          <a:p>
            <a:pPr>
              <a:lnSpc>
                <a:spcPct val="80000"/>
              </a:lnSpc>
            </a:pPr>
            <a:r>
              <a:rPr lang="en-US" sz="2000" dirty="0" smtClean="0"/>
              <a:t>Collaboration between corporations and publicly funded research </a:t>
            </a:r>
            <a:r>
              <a:rPr lang="en-US" sz="2000" dirty="0" smtClean="0"/>
              <a:t>groups</a:t>
            </a:r>
            <a:r>
              <a:rPr lang="en-US" sz="2000" dirty="0" smtClean="0"/>
              <a:t> </a:t>
            </a:r>
            <a:r>
              <a:rPr lang="en-US" sz="2000" dirty="0" smtClean="0"/>
              <a:t>is the best way to pool information about the needs of society.</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 and a solution?</a:t>
            </a:r>
            <a:endParaRPr lang="en-US" dirty="0"/>
          </a:p>
        </p:txBody>
      </p:sp>
      <p:sp>
        <p:nvSpPr>
          <p:cNvPr id="3" name="Content Placeholder 2"/>
          <p:cNvSpPr>
            <a:spLocks noGrp="1"/>
          </p:cNvSpPr>
          <p:nvPr>
            <p:ph sz="half" idx="1"/>
          </p:nvPr>
        </p:nvSpPr>
        <p:spPr>
          <a:xfrm>
            <a:off x="571472" y="1214423"/>
            <a:ext cx="3924328" cy="2643205"/>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pPr>
              <a:buNone/>
            </a:pPr>
            <a:r>
              <a:rPr lang="en-US" dirty="0" smtClean="0"/>
              <a:t>	</a:t>
            </a:r>
          </a:p>
          <a:p>
            <a:pPr>
              <a:buNone/>
            </a:pPr>
            <a:r>
              <a:rPr lang="en-US" dirty="0" smtClean="0"/>
              <a:t>	</a:t>
            </a:r>
            <a:r>
              <a:rPr lang="en-US" sz="8000" dirty="0" smtClean="0"/>
              <a:t>The </a:t>
            </a:r>
            <a:r>
              <a:rPr lang="en-US" sz="8000" dirty="0"/>
              <a:t>market </a:t>
            </a:r>
            <a:r>
              <a:rPr lang="en-US" sz="8000" dirty="0" smtClean="0"/>
              <a:t>model</a:t>
            </a:r>
            <a:r>
              <a:rPr lang="en-US" sz="8000" dirty="0" smtClean="0"/>
              <a:t>:</a:t>
            </a:r>
          </a:p>
          <a:p>
            <a:pPr>
              <a:buNone/>
            </a:pPr>
            <a:endParaRPr lang="en-US" sz="8000" dirty="0" smtClean="0"/>
          </a:p>
          <a:p>
            <a:pPr>
              <a:buNone/>
            </a:pPr>
            <a:r>
              <a:rPr lang="en-US" sz="8000" dirty="0" smtClean="0"/>
              <a:t>	The </a:t>
            </a:r>
            <a:r>
              <a:rPr lang="en-US" sz="8000" dirty="0" smtClean="0"/>
              <a:t>flaw in </a:t>
            </a:r>
            <a:r>
              <a:rPr lang="en-US" sz="8000" dirty="0" smtClean="0"/>
              <a:t>the market </a:t>
            </a:r>
            <a:r>
              <a:rPr lang="en-US" sz="8000" dirty="0" smtClean="0"/>
              <a:t>model is in the assumption that the market is the best place to find out about the needs of society. </a:t>
            </a:r>
            <a:endParaRPr lang="fi-FI" sz="8000" dirty="0" smtClean="0"/>
          </a:p>
          <a:p>
            <a:pPr>
              <a:buNone/>
            </a:pPr>
            <a:r>
              <a:rPr lang="en-US" sz="8000" dirty="0" smtClean="0"/>
              <a:t> </a:t>
            </a:r>
            <a:endParaRPr lang="en-US" sz="8000" dirty="0" smtClean="0"/>
          </a:p>
          <a:p>
            <a:pPr>
              <a:buNone/>
            </a:pPr>
            <a:r>
              <a:rPr lang="en-US" sz="8000" dirty="0"/>
              <a:t>	</a:t>
            </a:r>
            <a:endParaRPr lang="en-US" sz="8000" dirty="0" smtClean="0"/>
          </a:p>
          <a:p>
            <a:pPr>
              <a:buNone/>
            </a:pPr>
            <a:r>
              <a:rPr lang="en-US" sz="8000" dirty="0"/>
              <a:t>	</a:t>
            </a:r>
            <a:endParaRPr lang="en-US" sz="6200" dirty="0"/>
          </a:p>
          <a:p>
            <a:pPr>
              <a:buNone/>
            </a:pPr>
            <a:r>
              <a:rPr lang="en-US" sz="6200" dirty="0" smtClean="0"/>
              <a:t>	</a:t>
            </a:r>
            <a:endParaRPr lang="en-US" sz="6200" dirty="0"/>
          </a:p>
        </p:txBody>
      </p:sp>
      <p:sp>
        <p:nvSpPr>
          <p:cNvPr id="4" name="Content Placeholder 3"/>
          <p:cNvSpPr>
            <a:spLocks noGrp="1"/>
          </p:cNvSpPr>
          <p:nvPr>
            <p:ph sz="half" idx="2"/>
          </p:nvPr>
        </p:nvSpPr>
        <p:spPr>
          <a:xfrm>
            <a:off x="4648200" y="1214423"/>
            <a:ext cx="3924328" cy="2643206"/>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pPr>
              <a:buNone/>
            </a:pPr>
            <a:r>
              <a:rPr lang="en-US" dirty="0" smtClean="0"/>
              <a:t>	</a:t>
            </a:r>
          </a:p>
          <a:p>
            <a:pPr>
              <a:buNone/>
            </a:pPr>
            <a:r>
              <a:rPr lang="en-US" dirty="0" smtClean="0"/>
              <a:t>	</a:t>
            </a:r>
            <a:r>
              <a:rPr lang="en-US" sz="8000" dirty="0" smtClean="0"/>
              <a:t>The political model: </a:t>
            </a:r>
          </a:p>
          <a:p>
            <a:endParaRPr lang="en-US" sz="8000" dirty="0"/>
          </a:p>
          <a:p>
            <a:pPr>
              <a:buNone/>
            </a:pPr>
            <a:r>
              <a:rPr lang="en-US" sz="8000" dirty="0" smtClean="0"/>
              <a:t>	</a:t>
            </a:r>
            <a:r>
              <a:rPr lang="en-US" sz="8000" dirty="0" smtClean="0"/>
              <a:t>Even though the political model has advantages over the market model, it has its own short-comings. Politicians and policy makers have often merely a partial picture of what the needs of society are.</a:t>
            </a:r>
            <a:endParaRPr lang="fi-FI" sz="8000" dirty="0" smtClean="0"/>
          </a:p>
          <a:p>
            <a:pPr>
              <a:buNone/>
            </a:pPr>
            <a:endParaRPr lang="en-US" sz="8000" dirty="0" smtClean="0"/>
          </a:p>
          <a:p>
            <a:pPr>
              <a:buNone/>
            </a:pPr>
            <a:endParaRPr lang="en-US" sz="8000" dirty="0" smtClean="0"/>
          </a:p>
          <a:p>
            <a:pPr>
              <a:buNone/>
            </a:pPr>
            <a:endParaRPr lang="en-US" sz="8000" dirty="0"/>
          </a:p>
          <a:p>
            <a:pPr>
              <a:buNone/>
            </a:pPr>
            <a:r>
              <a:rPr lang="en-US" sz="8000" dirty="0" smtClean="0"/>
              <a:t>	</a:t>
            </a:r>
            <a:endParaRPr lang="en-US" sz="8000" dirty="0"/>
          </a:p>
        </p:txBody>
      </p:sp>
      <p:sp>
        <p:nvSpPr>
          <p:cNvPr id="6" name="Rectangle 5"/>
          <p:cNvSpPr/>
          <p:nvPr/>
        </p:nvSpPr>
        <p:spPr>
          <a:xfrm>
            <a:off x="2143108" y="4000504"/>
            <a:ext cx="4857784" cy="18573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ct val="80000"/>
              </a:lnSpc>
            </a:pPr>
            <a:r>
              <a:rPr lang="en-US" sz="2000" dirty="0" smtClean="0"/>
              <a:t>Science as t</a:t>
            </a:r>
            <a:r>
              <a:rPr lang="en-US" sz="2000" dirty="0" smtClean="0"/>
              <a:t>he </a:t>
            </a:r>
            <a:r>
              <a:rPr lang="en-US" sz="2000" dirty="0" smtClean="0"/>
              <a:t>third</a:t>
            </a:r>
            <a:r>
              <a:rPr lang="en-US" sz="2000" dirty="0" smtClean="0"/>
              <a:t> </a:t>
            </a:r>
            <a:r>
              <a:rPr lang="en-US" sz="2000" dirty="0" smtClean="0"/>
              <a:t>model: </a:t>
            </a:r>
          </a:p>
          <a:p>
            <a:pPr>
              <a:lnSpc>
                <a:spcPct val="80000"/>
              </a:lnSpc>
            </a:pPr>
            <a:endParaRPr lang="en-US" sz="2000" dirty="0" smtClean="0"/>
          </a:p>
          <a:p>
            <a:r>
              <a:rPr lang="en-US" sz="2000" dirty="0" smtClean="0"/>
              <a:t>Scientific </a:t>
            </a:r>
            <a:r>
              <a:rPr lang="en-US" sz="2000" dirty="0" smtClean="0"/>
              <a:t>research </a:t>
            </a:r>
            <a:r>
              <a:rPr lang="en-US" sz="2000" dirty="0" smtClean="0"/>
              <a:t>can </a:t>
            </a:r>
            <a:r>
              <a:rPr lang="en-US" sz="2000" dirty="0" smtClean="0"/>
              <a:t>compensate for the shortcomings of the market model and the political model.</a:t>
            </a:r>
            <a:endParaRPr lang="fi-FI"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a:t>
            </a:r>
            <a:endParaRPr lang="en-US" dirty="0"/>
          </a:p>
        </p:txBody>
      </p:sp>
      <p:sp>
        <p:nvSpPr>
          <p:cNvPr id="9" name="Content Placeholder 8"/>
          <p:cNvSpPr>
            <a:spLocks noGrp="1"/>
          </p:cNvSpPr>
          <p:nvPr>
            <p:ph idx="1"/>
          </p:nvPr>
        </p:nvSpPr>
        <p:spPr/>
        <p:txBody>
          <a:bodyPr>
            <a:normAutofit fontScale="92500" lnSpcReduction="10000"/>
          </a:bodyPr>
          <a:lstStyle/>
          <a:p>
            <a:r>
              <a:rPr lang="en-US" dirty="0" smtClean="0"/>
              <a:t>S</a:t>
            </a:r>
            <a:r>
              <a:rPr lang="en-US" dirty="0" smtClean="0"/>
              <a:t>cientists </a:t>
            </a:r>
            <a:r>
              <a:rPr lang="en-US" dirty="0" smtClean="0"/>
              <a:t>should be given the opportunity and resources to engage themselves in an on-going debate about the </a:t>
            </a:r>
            <a:r>
              <a:rPr lang="en-US" dirty="0" smtClean="0"/>
              <a:t>needs </a:t>
            </a:r>
            <a:r>
              <a:rPr lang="en-US" dirty="0" smtClean="0"/>
              <a:t>of </a:t>
            </a:r>
            <a:r>
              <a:rPr lang="en-US" dirty="0" smtClean="0"/>
              <a:t>society </a:t>
            </a:r>
            <a:r>
              <a:rPr lang="en-US" dirty="0" smtClean="0"/>
              <a:t>because both the market model and the political model </a:t>
            </a:r>
            <a:r>
              <a:rPr lang="en-US" dirty="0" smtClean="0"/>
              <a:t>(and the hybrid model) have </a:t>
            </a:r>
            <a:r>
              <a:rPr lang="en-US" dirty="0" smtClean="0"/>
              <a:t>their shortcomings. </a:t>
            </a:r>
            <a:endParaRPr lang="en-US" dirty="0" smtClean="0"/>
          </a:p>
          <a:p>
            <a:r>
              <a:rPr lang="en-US" dirty="0" smtClean="0"/>
              <a:t>Scientists </a:t>
            </a:r>
            <a:r>
              <a:rPr lang="en-US" dirty="0" smtClean="0"/>
              <a:t>should not be expected to take at face value the </a:t>
            </a:r>
            <a:r>
              <a:rPr lang="en-US" dirty="0" smtClean="0"/>
              <a:t>“needs” </a:t>
            </a:r>
            <a:r>
              <a:rPr lang="en-US" dirty="0" smtClean="0"/>
              <a:t>that are expressed in the market or articulated by politicians, policy makers, and non-governmental organizations. </a:t>
            </a:r>
            <a:endParaRPr lang="en-US" dirty="0" smtClean="0"/>
          </a:p>
          <a:p>
            <a:r>
              <a:rPr lang="en-US" dirty="0" err="1" smtClean="0"/>
              <a:t>Longino’s</a:t>
            </a:r>
            <a:r>
              <a:rPr lang="en-US" dirty="0" smtClean="0"/>
              <a:t> </a:t>
            </a:r>
            <a:r>
              <a:rPr lang="en-US" dirty="0" smtClean="0"/>
              <a:t>social value management ideal of science is capable of meeting the </a:t>
            </a:r>
            <a:r>
              <a:rPr lang="en-US" dirty="0" smtClean="0"/>
              <a:t>needs </a:t>
            </a:r>
            <a:r>
              <a:rPr lang="en-US" dirty="0" smtClean="0"/>
              <a:t>of </a:t>
            </a:r>
            <a:r>
              <a:rPr lang="en-US" dirty="0" smtClean="0"/>
              <a:t>society </a:t>
            </a:r>
            <a:r>
              <a:rPr lang="en-US" dirty="0" smtClean="0"/>
              <a:t>better than Kourany ideal because </a:t>
            </a:r>
            <a:r>
              <a:rPr lang="en-US" dirty="0" smtClean="0"/>
              <a:t>it does not accept different </a:t>
            </a:r>
            <a:r>
              <a:rPr lang="en-US" smtClean="0"/>
              <a:t>articulations </a:t>
            </a:r>
            <a:r>
              <a:rPr lang="en-US" smtClean="0"/>
              <a:t>of needs </a:t>
            </a:r>
            <a:r>
              <a:rPr lang="en-US" dirty="0" smtClean="0"/>
              <a:t>dogmatically</a:t>
            </a:r>
            <a:r>
              <a:rPr lang="en-US" dirty="0" smtClean="0"/>
              <a:t>; instead, they </a:t>
            </a:r>
            <a:r>
              <a:rPr lang="en-US" dirty="0" smtClean="0"/>
              <a:t>are subjected </a:t>
            </a:r>
            <a:r>
              <a:rPr lang="en-US" dirty="0" smtClean="0"/>
              <a:t>to critical scrutiny. </a:t>
            </a:r>
            <a:endParaRPr lang="fi-FI" dirty="0"/>
          </a:p>
        </p:txBody>
      </p:sp>
      <p:sp>
        <p:nvSpPr>
          <p:cNvPr id="10" name="Text Placeholder 9"/>
          <p:cNvSpPr>
            <a:spLocks noGrp="1"/>
          </p:cNvSpPr>
          <p:nvPr>
            <p:ph type="body" sz="quarter" idx="13"/>
          </p:nvPr>
        </p:nvSpPr>
        <p:spPr/>
        <p:txBody>
          <a:bodyPr/>
          <a:lstStyle/>
          <a:p>
            <a:endParaRPr lang="fi-FI"/>
          </a:p>
        </p:txBody>
      </p:sp>
      <p:sp>
        <p:nvSpPr>
          <p:cNvPr id="11" name="Text Placeholder 10"/>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dirty="0" smtClean="0"/>
              <a:t>Conclusions</a:t>
            </a:r>
            <a:r>
              <a:rPr lang="fi-FI" sz="2000" dirty="0" smtClean="0"/>
              <a:t/>
            </a:r>
            <a:br>
              <a:rPr lang="fi-FI" sz="2000" dirty="0" smtClean="0"/>
            </a:br>
            <a:r>
              <a:rPr lang="fi-FI" sz="2000" dirty="0" smtClean="0"/>
              <a:t/>
            </a:r>
            <a:br>
              <a:rPr lang="fi-FI" sz="2000" dirty="0" smtClean="0"/>
            </a:br>
            <a:r>
              <a:rPr lang="fi-FI" sz="2000" dirty="0" smtClean="0"/>
              <a:t/>
            </a:r>
            <a:br>
              <a:rPr lang="fi-FI" sz="2000" dirty="0" smtClean="0"/>
            </a:br>
            <a:r>
              <a:rPr lang="fi-FI" sz="2000" dirty="0" smtClean="0"/>
              <a:t/>
            </a:r>
            <a:br>
              <a:rPr lang="fi-FI" sz="2000" dirty="0" smtClean="0"/>
            </a:br>
            <a:r>
              <a:rPr lang="en-US" sz="2000" dirty="0" smtClean="0"/>
              <a:t>While I agree with Solomon that social and moral values can play a positive role in science by generating a distribution of research efforts, I do not believe that a normative theory of values in science should refrain from assigning epistemic responsibilities to individual scientists. </a:t>
            </a:r>
            <a:r>
              <a:rPr lang="en-US" sz="2000" dirty="0" smtClean="0"/>
              <a:t/>
            </a:r>
            <a:br>
              <a:rPr lang="en-US" sz="2000" dirty="0" smtClean="0"/>
            </a:br>
            <a:r>
              <a:rPr lang="en-US" sz="2000" dirty="0" smtClean="0"/>
              <a:t>While </a:t>
            </a:r>
            <a:r>
              <a:rPr lang="en-US" sz="2000" dirty="0" smtClean="0"/>
              <a:t>I agree with Douglas that a normative theory of values in science should include rules for the reasoning and </a:t>
            </a:r>
            <a:r>
              <a:rPr lang="en-US" sz="2000" dirty="0" smtClean="0"/>
              <a:t>decision- </a:t>
            </a:r>
            <a:r>
              <a:rPr lang="en-US" sz="2000" dirty="0" smtClean="0"/>
              <a:t>making of individual scientists, I do not believe that such rules are sufficient. </a:t>
            </a:r>
            <a:r>
              <a:rPr lang="en-US" sz="2000" dirty="0" smtClean="0"/>
              <a:t/>
            </a:r>
            <a:br>
              <a:rPr lang="en-US" sz="2000" dirty="0" smtClean="0"/>
            </a:br>
            <a:r>
              <a:rPr lang="en-US" sz="2000" dirty="0" smtClean="0"/>
              <a:t>I </a:t>
            </a:r>
            <a:r>
              <a:rPr lang="en-US" sz="2000" dirty="0" smtClean="0"/>
              <a:t>have </a:t>
            </a:r>
            <a:r>
              <a:rPr lang="en-US" sz="2000" dirty="0" smtClean="0"/>
              <a:t>raised concerns </a:t>
            </a:r>
            <a:r>
              <a:rPr lang="en-US" sz="2000" dirty="0" smtClean="0"/>
              <a:t>about </a:t>
            </a:r>
            <a:r>
              <a:rPr lang="en-US" sz="2000" dirty="0" err="1" smtClean="0"/>
              <a:t>Kourany’s</a:t>
            </a:r>
            <a:r>
              <a:rPr lang="en-US" sz="2000" dirty="0" smtClean="0"/>
              <a:t> </a:t>
            </a:r>
            <a:r>
              <a:rPr lang="en-US" sz="2000" dirty="0" smtClean="0"/>
              <a:t>attempt to </a:t>
            </a:r>
            <a:r>
              <a:rPr lang="en-US" sz="2000" dirty="0" smtClean="0"/>
              <a:t>defend certain values for all individual scientists.</a:t>
            </a:r>
            <a:endParaRPr lang="fi-FI" sz="2000" dirty="0"/>
          </a:p>
        </p:txBody>
      </p:sp>
      <p:sp>
        <p:nvSpPr>
          <p:cNvPr id="9" name="Text Placeholder 8"/>
          <p:cNvSpPr>
            <a:spLocks noGrp="1"/>
          </p:cNvSpPr>
          <p:nvPr>
            <p:ph type="body" sz="quarter" idx="13"/>
          </p:nvPr>
        </p:nvSpPr>
        <p:spPr/>
        <p:txBody>
          <a:bodyPr/>
          <a:lstStyle/>
          <a:p>
            <a:endParaRPr lang="fi-FI"/>
          </a:p>
        </p:txBody>
      </p:sp>
      <p:sp>
        <p:nvSpPr>
          <p:cNvPr id="10" name="Text Placeholder 9"/>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traditional ideal is inadequate?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Social </a:t>
            </a:r>
            <a:r>
              <a:rPr lang="en-US" dirty="0" smtClean="0"/>
              <a:t>and moral values can legitimately play a role in the acceptance of hypotheses insofar as they enter into the evaluation of the </a:t>
            </a:r>
            <a:r>
              <a:rPr lang="en-US" u="sng" dirty="0" smtClean="0"/>
              <a:t>consequences</a:t>
            </a:r>
            <a:r>
              <a:rPr lang="en-US" dirty="0" smtClean="0"/>
              <a:t> of making knowledge claims. Social and moral values should be allowed to play such a role because scientists are morally responsible for the consequences of the errors they may make when they accept hypotheses. </a:t>
            </a:r>
            <a:endParaRPr lang="fi-FI" dirty="0" smtClean="0"/>
          </a:p>
          <a:p>
            <a:r>
              <a:rPr lang="en-US" dirty="0" smtClean="0"/>
              <a:t>Social </a:t>
            </a:r>
            <a:r>
              <a:rPr lang="en-US" dirty="0" smtClean="0"/>
              <a:t>and moral values can legitimately play a role in the acceptance of hypotheses and theories insofar as they are “encoded” in the </a:t>
            </a:r>
            <a:r>
              <a:rPr lang="en-US" u="sng" dirty="0" smtClean="0"/>
              <a:t>background assumptions</a:t>
            </a:r>
            <a:r>
              <a:rPr lang="en-US" dirty="0" smtClean="0"/>
              <a:t> that are necessary in evidential reasoning. While background assumptions may not always encode social and moral values, they often do and it is difficult to see how evidential relations can be established without such assumptions. </a:t>
            </a:r>
            <a:endParaRPr lang="fi-FI" dirty="0" smtClean="0"/>
          </a:p>
          <a:p>
            <a:r>
              <a:rPr lang="en-US" dirty="0" smtClean="0"/>
              <a:t>Social </a:t>
            </a:r>
            <a:r>
              <a:rPr lang="en-US" dirty="0" smtClean="0"/>
              <a:t>and moral values can legitimately play a role in the acceptance of theories insofar as they enter into the choice of </a:t>
            </a:r>
            <a:r>
              <a:rPr lang="en-US" u="sng" dirty="0" smtClean="0"/>
              <a:t>epistemic values</a:t>
            </a:r>
            <a:r>
              <a:rPr lang="en-US" dirty="0" smtClean="0"/>
              <a:t>. Social and moral values can enter into such choices because epistemic values are multiple and they cannot be realized at the same time. </a:t>
            </a:r>
            <a:endParaRPr lang="fi-FI" dirty="0" smtClean="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aim to argue that…</a:t>
            </a:r>
            <a:endParaRPr lang="en-US" dirty="0"/>
          </a:p>
        </p:txBody>
      </p:sp>
      <p:sp>
        <p:nvSpPr>
          <p:cNvPr id="3" name="Content Placeholder 2"/>
          <p:cNvSpPr>
            <a:spLocks noGrp="1"/>
          </p:cNvSpPr>
          <p:nvPr>
            <p:ph idx="1"/>
          </p:nvPr>
        </p:nvSpPr>
        <p:spPr/>
        <p:txBody>
          <a:bodyPr/>
          <a:lstStyle/>
          <a:p>
            <a:r>
              <a:rPr lang="en-US" dirty="0" smtClean="0"/>
              <a:t>…there is a tension between those normative approaches to values in science that are concerned with the norms that guide the reasoning and decision-making of individual scientists (Douglas and Kourany), and those normative approaches that are concerned with social practices in science (Solomon and </a:t>
            </a:r>
            <a:r>
              <a:rPr lang="en-US" dirty="0" err="1" smtClean="0"/>
              <a:t>Longino</a:t>
            </a:r>
            <a:r>
              <a:rPr lang="en-US" dirty="0" smtClean="0"/>
              <a:t>). </a:t>
            </a:r>
          </a:p>
          <a:p>
            <a:r>
              <a:rPr lang="en-US" dirty="0" smtClean="0"/>
              <a:t>…we need a better understanding of how norms concerning social practices are related to norms concerning individual scientists’ reasoning and decision-making.</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Miriam Solomon’s social empiricism </a:t>
            </a:r>
            <a:r>
              <a:rPr lang="fi-FI" dirty="0" smtClean="0"/>
              <a:t/>
            </a:r>
            <a:br>
              <a:rPr lang="fi-FI" dirty="0" smtClean="0"/>
            </a:br>
            <a:endParaRPr lang="fi-FI" dirty="0"/>
          </a:p>
        </p:txBody>
      </p:sp>
      <p:sp>
        <p:nvSpPr>
          <p:cNvPr id="7" name="Text Placeholder 6"/>
          <p:cNvSpPr>
            <a:spLocks noGrp="1"/>
          </p:cNvSpPr>
          <p:nvPr>
            <p:ph type="body" sz="quarter" idx="13"/>
          </p:nvPr>
        </p:nvSpPr>
        <p:spPr/>
        <p:txBody>
          <a:bodyPr/>
          <a:lstStyle/>
          <a:p>
            <a:endParaRPr lang="fi-FI"/>
          </a:p>
        </p:txBody>
      </p:sp>
      <p:sp>
        <p:nvSpPr>
          <p:cNvPr id="8" name="Text Placeholder 7"/>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Epistemic and non-epistemic values: </a:t>
            </a:r>
            <a:br>
              <a:rPr lang="en-US" dirty="0" smtClean="0"/>
            </a:br>
            <a:r>
              <a:rPr lang="en-US" dirty="0" smtClean="0"/>
              <a:t>a novel approach</a:t>
            </a:r>
            <a:endParaRPr lang="en-US" dirty="0"/>
          </a:p>
        </p:txBody>
      </p:sp>
      <p:sp>
        <p:nvSpPr>
          <p:cNvPr id="6" name="Content Placeholder 5"/>
          <p:cNvSpPr>
            <a:spLocks noGrp="1"/>
          </p:cNvSpPr>
          <p:nvPr>
            <p:ph idx="1"/>
          </p:nvPr>
        </p:nvSpPr>
        <p:spPr/>
        <p:txBody>
          <a:bodyPr>
            <a:normAutofit/>
          </a:bodyPr>
          <a:lstStyle/>
          <a:p>
            <a:endParaRPr lang="en-US" dirty="0" smtClean="0"/>
          </a:p>
          <a:p>
            <a:r>
              <a:rPr lang="en-US" dirty="0" smtClean="0"/>
              <a:t>Traditionally</a:t>
            </a:r>
            <a:r>
              <a:rPr lang="en-US" dirty="0" smtClean="0"/>
              <a:t>, epistemic values are thought to be constitutive of science, and include such values as accuracy, consistency, scope, simplicity, and fruitfulness.</a:t>
            </a:r>
          </a:p>
          <a:p>
            <a:r>
              <a:rPr lang="en-US" dirty="0" smtClean="0"/>
              <a:t>Non-epistemic values are thought to include scientists’ personal preferences as well as social and moral values that are shared by groups in the society. </a:t>
            </a:r>
          </a:p>
          <a:p>
            <a:r>
              <a:rPr lang="en-US" dirty="0" smtClean="0"/>
              <a:t>Instead of taking the epistemic/non-epistemic distinction at face value, we should adopt an </a:t>
            </a:r>
            <a:r>
              <a:rPr lang="en-US" i="1" dirty="0" smtClean="0"/>
              <a:t>instrumental</a:t>
            </a:r>
            <a:r>
              <a:rPr lang="en-US" dirty="0" smtClean="0"/>
              <a:t> approach to the distinction.</a:t>
            </a:r>
            <a:endParaRPr lang="fi-FI" dirty="0"/>
          </a:p>
        </p:txBody>
      </p:sp>
      <p:sp>
        <p:nvSpPr>
          <p:cNvPr id="7" name="Text Placeholder 6"/>
          <p:cNvSpPr>
            <a:spLocks noGrp="1"/>
          </p:cNvSpPr>
          <p:nvPr>
            <p:ph type="body" sz="quarter" idx="13"/>
          </p:nvPr>
        </p:nvSpPr>
        <p:spPr/>
        <p:txBody>
          <a:bodyPr/>
          <a:lstStyle/>
          <a:p>
            <a:endParaRPr lang="fi-FI"/>
          </a:p>
        </p:txBody>
      </p:sp>
      <p:sp>
        <p:nvSpPr>
          <p:cNvPr id="8" name="Text Placeholder 7"/>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Non-epistemic values: a re-evaluation</a:t>
            </a:r>
            <a:endParaRPr lang="en-US" dirty="0"/>
          </a:p>
        </p:txBody>
      </p:sp>
      <p:sp>
        <p:nvSpPr>
          <p:cNvPr id="3" name="Content Placeholder 2"/>
          <p:cNvSpPr>
            <a:spLocks noGrp="1"/>
          </p:cNvSpPr>
          <p:nvPr>
            <p:ph idx="1"/>
          </p:nvPr>
        </p:nvSpPr>
        <p:spPr/>
        <p:txBody>
          <a:bodyPr>
            <a:normAutofit lnSpcReduction="10000"/>
          </a:bodyPr>
          <a:lstStyle/>
          <a:p>
            <a:r>
              <a:rPr lang="en-US" dirty="0" smtClean="0"/>
              <a:t>Any scientific practice that leads to empirical success or truth deserves to be called scientifically rational.</a:t>
            </a:r>
          </a:p>
          <a:p>
            <a:r>
              <a:rPr lang="en-US" dirty="0" smtClean="0"/>
              <a:t>Given an instrumental perspective, even those values that have traditionally been conceived as non-epistemic can play a </a:t>
            </a:r>
            <a:r>
              <a:rPr lang="en-US" i="1" dirty="0" smtClean="0"/>
              <a:t>rational</a:t>
            </a:r>
            <a:r>
              <a:rPr lang="en-US" dirty="0" smtClean="0"/>
              <a:t> role in science. They can play a rational role by distributing research efforts in the community among those theories that have some empirical successes.</a:t>
            </a:r>
            <a:endParaRPr lang="fi-FI" dirty="0" smtClean="0"/>
          </a:p>
          <a:p>
            <a:r>
              <a:rPr lang="en-US" dirty="0" smtClean="0"/>
              <a:t>It is possible to make a distinction between two types of “decision vectors,” </a:t>
            </a:r>
            <a:r>
              <a:rPr lang="en-US" i="1" dirty="0" smtClean="0"/>
              <a:t>empirical</a:t>
            </a:r>
            <a:r>
              <a:rPr lang="en-US" dirty="0" smtClean="0"/>
              <a:t> and </a:t>
            </a:r>
            <a:r>
              <a:rPr lang="en-US" i="1" dirty="0" smtClean="0"/>
              <a:t>non-empirical</a:t>
            </a:r>
            <a:r>
              <a:rPr lang="en-US" dirty="0" smtClean="0"/>
              <a:t>, on </a:t>
            </a:r>
            <a:r>
              <a:rPr lang="en-US" i="1" dirty="0" smtClean="0"/>
              <a:t>a priori</a:t>
            </a:r>
            <a:r>
              <a:rPr lang="en-US" dirty="0" smtClean="0"/>
              <a:t> grounds.</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Solomon’s normative theory of values in science: </a:t>
            </a:r>
            <a:r>
              <a:rPr lang="en-US" dirty="0" smtClean="0"/>
              <a:t>individual level</a:t>
            </a:r>
            <a:endParaRPr lang="fi-FI"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A </a:t>
            </a:r>
            <a:r>
              <a:rPr lang="en-US" dirty="0" smtClean="0"/>
              <a:t>normative theory of values in science should </a:t>
            </a:r>
            <a:r>
              <a:rPr lang="en-US" u="sng" dirty="0" smtClean="0"/>
              <a:t>not</a:t>
            </a:r>
            <a:r>
              <a:rPr lang="en-US" dirty="0" smtClean="0"/>
              <a:t> discourage the influence of non-empirical decision vectors at the individual level in determining a scientist’s choice of one theory over another. </a:t>
            </a:r>
          </a:p>
          <a:p>
            <a:r>
              <a:rPr lang="en-US" dirty="0" smtClean="0"/>
              <a:t>For an individual scientist, social empiricism gives only one guideline. A scientist should work with empirically successful theories. </a:t>
            </a:r>
          </a:p>
          <a:p>
            <a:r>
              <a:rPr lang="en-US" dirty="0" smtClean="0"/>
              <a:t>We should accept such a minimally constraining policy with respect to individual scientists’ reasoning and decision-making because non-empirical decision vectors can play a rational role in science. </a:t>
            </a:r>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Solomon’s normative theory of values in science: </a:t>
            </a:r>
            <a:r>
              <a:rPr lang="en-US" dirty="0" smtClean="0"/>
              <a:t>community level</a:t>
            </a:r>
            <a:endParaRPr lang="fi-FI"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A </a:t>
            </a:r>
            <a:r>
              <a:rPr lang="en-US" dirty="0" smtClean="0"/>
              <a:t>community of scientists should distribute research efforts when different theories have different empirical successes and none of the theories has all available empirical successes in a domain of inquiry. </a:t>
            </a:r>
          </a:p>
          <a:p>
            <a:r>
              <a:rPr lang="en-US" dirty="0" smtClean="0"/>
              <a:t>A rational distribution of research effort requires two things: (1) </a:t>
            </a:r>
            <a:r>
              <a:rPr lang="en-US" u="sng" dirty="0" smtClean="0"/>
              <a:t>empirical</a:t>
            </a:r>
            <a:r>
              <a:rPr lang="en-US" dirty="0" smtClean="0"/>
              <a:t> decision vectors be </a:t>
            </a:r>
            <a:r>
              <a:rPr lang="en-US" i="1" dirty="0" smtClean="0"/>
              <a:t>equitably</a:t>
            </a:r>
            <a:r>
              <a:rPr lang="en-US" dirty="0" smtClean="0"/>
              <a:t> distributed in proportion to the empirical successes of the various theories under consideration, and (2) </a:t>
            </a:r>
            <a:r>
              <a:rPr lang="en-US" u="sng" dirty="0" smtClean="0"/>
              <a:t>non-empirical</a:t>
            </a:r>
            <a:r>
              <a:rPr lang="en-US" dirty="0" smtClean="0"/>
              <a:t> decision vectors be </a:t>
            </a:r>
            <a:r>
              <a:rPr lang="en-US" i="1" dirty="0" smtClean="0"/>
              <a:t>equally</a:t>
            </a:r>
            <a:r>
              <a:rPr lang="en-US" dirty="0" smtClean="0"/>
              <a:t> distributed among those theories that have some empirical successes.</a:t>
            </a:r>
            <a:endParaRPr lang="fi-FI" dirty="0" smtClean="0"/>
          </a:p>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alto_economics">
  <a:themeElements>
    <a:clrScheme name="Custom 1">
      <a:dk1>
        <a:sysClr val="windowText" lastClr="000000"/>
      </a:dk1>
      <a:lt1>
        <a:sysClr val="window" lastClr="FFFFFF"/>
      </a:lt1>
      <a:dk2>
        <a:srgbClr val="1F497D"/>
      </a:dk2>
      <a:lt2>
        <a:srgbClr val="928B81"/>
      </a:lt2>
      <a:accent1>
        <a:srgbClr val="009B3A"/>
      </a:accent1>
      <a:accent2>
        <a:srgbClr val="FF7900"/>
      </a:accent2>
      <a:accent3>
        <a:srgbClr val="0065BD"/>
      </a:accent3>
      <a:accent4>
        <a:srgbClr val="ED2939"/>
      </a:accent4>
      <a:accent5>
        <a:srgbClr val="FECB00"/>
      </a:accent5>
      <a:accent6>
        <a:srgbClr val="6639B7"/>
      </a:accent6>
      <a:hlink>
        <a:srgbClr val="0065BD"/>
      </a:hlink>
      <a:folHlink>
        <a:srgbClr val="ED2939"/>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aalto_economics</Template>
  <TotalTime>193</TotalTime>
  <Words>1746</Words>
  <Application>Microsoft Office PowerPoint</Application>
  <PresentationFormat>On-screen Show (4:3)</PresentationFormat>
  <Paragraphs>131</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aalto_economics</vt:lpstr>
      <vt:lpstr>Normative Approaches to Values in Science</vt:lpstr>
      <vt:lpstr>The traditional ideal of value-free science</vt:lpstr>
      <vt:lpstr>Why the traditional ideal is inadequate?</vt:lpstr>
      <vt:lpstr>I aim to argue that…</vt:lpstr>
      <vt:lpstr>Miriam Solomon’s social empiricism  </vt:lpstr>
      <vt:lpstr>Epistemic and non-epistemic values:  a novel approach</vt:lpstr>
      <vt:lpstr>Non-epistemic values: a re-evaluation</vt:lpstr>
      <vt:lpstr>Solomon’s normative theory of values in science: individual level</vt:lpstr>
      <vt:lpstr>Solomon’s normative theory of values in science: community level</vt:lpstr>
      <vt:lpstr>Criticism #1</vt:lpstr>
      <vt:lpstr>Criticism #2</vt:lpstr>
      <vt:lpstr>Heather Douglas’s conception of scientific integrity</vt:lpstr>
      <vt:lpstr>Scientific integrity</vt:lpstr>
      <vt:lpstr>Arguments</vt:lpstr>
      <vt:lpstr>Criticism</vt:lpstr>
      <vt:lpstr>Helen Longino’s social account of objectivity</vt:lpstr>
      <vt:lpstr>Individual level</vt:lpstr>
      <vt:lpstr>Community level</vt:lpstr>
      <vt:lpstr>Norms for social practice</vt:lpstr>
      <vt:lpstr>Longino’s approach vs. other approaches</vt:lpstr>
      <vt:lpstr>Kourany’s criticism</vt:lpstr>
      <vt:lpstr>Janet Kourany’s ideal of socially responsible science</vt:lpstr>
      <vt:lpstr>Socially responsible science</vt:lpstr>
      <vt:lpstr>The needs of society?</vt:lpstr>
      <vt:lpstr>Limitations – and a solution?</vt:lpstr>
      <vt:lpstr>Criticism</vt:lpstr>
      <vt:lpstr>Conclusions    While I agree with Solomon that social and moral values can play a positive role in science by generating a distribution of research efforts, I do not believe that a normative theory of values in science should refrain from assigning epistemic responsibilities to individual scientists.  While I agree with Douglas that a normative theory of values in science should include rules for the reasoning and decision- making of individual scientists, I do not believe that such rules are sufficient.  I have raised concerns about Kourany’s attempt to defend certain values for all individual scientists.</vt:lpstr>
    </vt:vector>
  </TitlesOfParts>
  <Company>HSE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laukkohe</dc:creator>
  <cp:lastModifiedBy>rolin</cp:lastModifiedBy>
  <cp:revision>76</cp:revision>
  <dcterms:created xsi:type="dcterms:W3CDTF">2010-02-10T08:18:30Z</dcterms:created>
  <dcterms:modified xsi:type="dcterms:W3CDTF">2010-06-20T13:23:55Z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001</vt:lpwstr>
  </property>
</Properties>
</file>