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265" r:id="rId2"/>
    <p:sldId id="256" r:id="rId3"/>
    <p:sldId id="257" r:id="rId4"/>
    <p:sldId id="258" r:id="rId5"/>
    <p:sldId id="267" r:id="rId6"/>
    <p:sldId id="266" r:id="rId7"/>
    <p:sldId id="351" r:id="rId8"/>
    <p:sldId id="260" r:id="rId9"/>
    <p:sldId id="353" r:id="rId10"/>
    <p:sldId id="354" r:id="rId11"/>
    <p:sldId id="355" r:id="rId12"/>
    <p:sldId id="357" r:id="rId13"/>
    <p:sldId id="35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307"/>
    <p:restoredTop sz="77523"/>
  </p:normalViewPr>
  <p:slideViewPr>
    <p:cSldViewPr snapToGrid="0">
      <p:cViewPr varScale="1">
        <p:scale>
          <a:sx n="80" d="100"/>
          <a:sy n="80" d="100"/>
        </p:scale>
        <p:origin x="20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EF4727-7364-5E4F-97AD-8FDF67B33069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9176F738-1B2F-D944-B543-42B39C3E44F2}">
      <dgm:prSet phldrT="[Texte]" custT="1"/>
      <dgm:spPr>
        <a:xfrm>
          <a:off x="3341387" y="3089188"/>
          <a:ext cx="2471710" cy="2471710"/>
        </a:xfrm>
        <a:prstGeom prst="ellipse">
          <a:avLst/>
        </a:prstGeom>
        <a:solidFill>
          <a:sysClr val="windowText" lastClr="000000"/>
        </a:solidFill>
        <a:ln>
          <a:noFill/>
        </a:ln>
        <a:effectLst/>
      </dgm:spPr>
      <dgm:t>
        <a:bodyPr/>
        <a:lstStyle/>
        <a:p>
          <a:pPr>
            <a:buNone/>
          </a:pPr>
          <a:r>
            <a:rPr lang="fr-FR" sz="20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C-</a:t>
          </a:r>
          <a:r>
            <a:rPr lang="fr-FR" sz="2000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Dem</a:t>
          </a:r>
          <a:r>
            <a:rPr lang="fr-FR" sz="20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Network</a:t>
          </a:r>
        </a:p>
        <a:p>
          <a:pPr>
            <a:buNone/>
          </a:pPr>
          <a:r>
            <a:rPr lang="fr-FR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Est. March 28, 2019</a:t>
          </a:r>
        </a:p>
      </dgm:t>
    </dgm:pt>
    <dgm:pt modelId="{F62362D7-4E82-704D-BDA6-1ED77D6D4EB7}" type="parTrans" cxnId="{53F089A6-4D29-CC43-8ABB-1AAD95709F61}">
      <dgm:prSet/>
      <dgm:spPr/>
      <dgm:t>
        <a:bodyPr/>
        <a:lstStyle/>
        <a:p>
          <a:endParaRPr lang="fr-FR" sz="1400"/>
        </a:p>
      </dgm:t>
    </dgm:pt>
    <dgm:pt modelId="{B42D6044-4ACF-DC46-AABB-67BBBC225C59}" type="sibTrans" cxnId="{53F089A6-4D29-CC43-8ABB-1AAD95709F61}">
      <dgm:prSet/>
      <dgm:spPr/>
      <dgm:t>
        <a:bodyPr/>
        <a:lstStyle/>
        <a:p>
          <a:endParaRPr lang="fr-FR" sz="1400"/>
        </a:p>
      </dgm:t>
    </dgm:pt>
    <dgm:pt modelId="{D503EB63-97CD-DF47-938E-CE3E6D34B00C}">
      <dgm:prSet phldrT="[Texte]" custT="1"/>
      <dgm:spPr>
        <a:xfrm>
          <a:off x="0" y="2584959"/>
          <a:ext cx="2348125" cy="3170044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</dgm:spPr>
      <dgm:t>
        <a:bodyPr/>
        <a:lstStyle/>
        <a:p>
          <a:pPr>
            <a:buNone/>
          </a:pPr>
          <a:r>
            <a:rPr lang="fr-FR" sz="1200" b="1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Academic</a:t>
          </a:r>
          <a:r>
            <a:rPr lang="fr-FR" sz="12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</a:p>
        <a:p>
          <a:pPr>
            <a:buNone/>
          </a:pPr>
          <a:r>
            <a:rPr lang="en-CA" sz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Western University, UQAM, Toronto Metropolitan University, Munk School of Global Affairs, CSDC, CORA, IIGR, </a:t>
          </a:r>
          <a:r>
            <a:rPr lang="en-CA" sz="12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LISPOP, LAPOP Lab, Electoral Integrity Project</a:t>
          </a:r>
          <a:endParaRPr lang="fr-FR" sz="1200" b="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FED86048-F729-CC41-867C-9EA7CB2A8716}" type="parTrans" cxnId="{16A56C76-2177-F246-A55E-41EA06ACFC3C}">
      <dgm:prSet/>
      <dgm:spPr>
        <a:xfrm rot="10956529">
          <a:off x="1172999" y="3864450"/>
          <a:ext cx="2051458" cy="70443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472C4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</dgm:spPr>
      <dgm:t>
        <a:bodyPr/>
        <a:lstStyle/>
        <a:p>
          <a:endParaRPr lang="fr-FR" sz="1400"/>
        </a:p>
      </dgm:t>
    </dgm:pt>
    <dgm:pt modelId="{C24CCB20-9B63-144D-990D-D7BFDEE5968F}" type="sibTrans" cxnId="{16A56C76-2177-F246-A55E-41EA06ACFC3C}">
      <dgm:prSet/>
      <dgm:spPr/>
      <dgm:t>
        <a:bodyPr/>
        <a:lstStyle/>
        <a:p>
          <a:endParaRPr lang="fr-FR" sz="1400"/>
        </a:p>
      </dgm:t>
    </dgm:pt>
    <dgm:pt modelId="{EB6925B2-9C40-6243-8955-6369260BB1C5}">
      <dgm:prSet phldrT="[Texte]" custT="1"/>
      <dgm:spPr>
        <a:xfrm>
          <a:off x="0" y="194106"/>
          <a:ext cx="4454699" cy="1878500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</dgm:spPr>
      <dgm:t>
        <a:bodyPr/>
        <a:lstStyle/>
        <a:p>
          <a:pPr>
            <a:buNone/>
          </a:pPr>
          <a:r>
            <a:rPr lang="fr-FR" sz="1200" b="1" dirty="0">
              <a:solidFill>
                <a:srgbClr val="000000"/>
              </a:solidFill>
              <a:latin typeface="Calibri"/>
              <a:ea typeface="+mn-ea"/>
              <a:cs typeface="+mn-cs"/>
            </a:rPr>
            <a:t>Electoral Management Bodies</a:t>
          </a:r>
        </a:p>
        <a:p>
          <a:pPr>
            <a:buNone/>
          </a:pPr>
          <a:r>
            <a:rPr lang="en-CA" sz="1200" dirty="0">
              <a:solidFill>
                <a:srgbClr val="000000"/>
              </a:solidFill>
              <a:latin typeface="Calibri"/>
              <a:ea typeface="+mn-ea"/>
              <a:cs typeface="+mn-cs"/>
            </a:rPr>
            <a:t>Elections BC, Elections Manitoba, Elections Saskatchewan, Elections Ontario, Elections PEI, </a:t>
          </a:r>
          <a:r>
            <a:rPr lang="en-CA" sz="12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Elections NB</a:t>
          </a:r>
          <a:endParaRPr lang="fr-FR" sz="1200" b="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  <a:p>
          <a:pPr>
            <a:buNone/>
          </a:pPr>
          <a:r>
            <a:rPr lang="fr-FR" sz="1200" b="0" i="1" dirty="0" err="1">
              <a:solidFill>
                <a:srgbClr val="000000"/>
              </a:solidFill>
              <a:latin typeface="Calibri"/>
              <a:ea typeface="+mn-ea"/>
              <a:cs typeface="+mn-cs"/>
            </a:rPr>
            <a:t>Stakeholders</a:t>
          </a:r>
          <a:r>
            <a:rPr lang="fr-FR" sz="1200" b="0" i="1" dirty="0">
              <a:solidFill>
                <a:srgbClr val="000000"/>
              </a:solidFill>
              <a:latin typeface="Calibri"/>
              <a:ea typeface="+mn-ea"/>
              <a:cs typeface="+mn-cs"/>
            </a:rPr>
            <a:t>: Elections Canada, Élections Québec</a:t>
          </a:r>
        </a:p>
      </dgm:t>
    </dgm:pt>
    <dgm:pt modelId="{0FFE61C1-A948-A14E-8A1D-37B4E8FDCEF5}" type="parTrans" cxnId="{81C07805-5572-3E4B-8B11-32B88C369EBF}">
      <dgm:prSet/>
      <dgm:spPr>
        <a:xfrm rot="14018249">
          <a:off x="1702675" y="1818972"/>
          <a:ext cx="2577568" cy="70443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472C4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</dgm:spPr>
      <dgm:t>
        <a:bodyPr/>
        <a:lstStyle/>
        <a:p>
          <a:endParaRPr lang="fr-FR" sz="1400"/>
        </a:p>
      </dgm:t>
    </dgm:pt>
    <dgm:pt modelId="{97803FCE-A1C8-8648-88F7-6552C1B01001}" type="sibTrans" cxnId="{81C07805-5572-3E4B-8B11-32B88C369EBF}">
      <dgm:prSet/>
      <dgm:spPr/>
      <dgm:t>
        <a:bodyPr/>
        <a:lstStyle/>
        <a:p>
          <a:endParaRPr lang="fr-FR" sz="1400"/>
        </a:p>
      </dgm:t>
    </dgm:pt>
    <dgm:pt modelId="{C7DDA55E-F6B2-3D4F-90FE-F441677A44B8}">
      <dgm:prSet phldrT="[Texte]" custT="1"/>
      <dgm:spPr>
        <a:xfrm>
          <a:off x="4740733" y="194105"/>
          <a:ext cx="4413747" cy="1878500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</dgm:spPr>
      <dgm:t>
        <a:bodyPr/>
        <a:lstStyle/>
        <a:p>
          <a:pPr>
            <a:buNone/>
          </a:pPr>
          <a:r>
            <a:rPr lang="fr-FR" sz="1200" b="1" dirty="0">
              <a:solidFill>
                <a:srgbClr val="000000"/>
              </a:solidFill>
              <a:latin typeface="Calibri"/>
              <a:ea typeface="+mn-ea"/>
              <a:cs typeface="+mn-cs"/>
            </a:rPr>
            <a:t>Civil Society </a:t>
          </a:r>
          <a:r>
            <a:rPr lang="fr-FR" sz="1200" b="1" dirty="0" err="1">
              <a:solidFill>
                <a:srgbClr val="000000"/>
              </a:solidFill>
              <a:latin typeface="Calibri"/>
              <a:ea typeface="+mn-ea"/>
              <a:cs typeface="+mn-cs"/>
            </a:rPr>
            <a:t>Organizations</a:t>
          </a:r>
          <a:endParaRPr lang="fr-FR" sz="1200" b="1" dirty="0">
            <a:solidFill>
              <a:srgbClr val="000000"/>
            </a:solidFill>
            <a:latin typeface="Calibri"/>
            <a:ea typeface="+mn-ea"/>
            <a:cs typeface="+mn-cs"/>
          </a:endParaRPr>
        </a:p>
        <a:p>
          <a:pPr>
            <a:buNone/>
          </a:pPr>
          <a:r>
            <a:rPr lang="en-CA" sz="1200" dirty="0">
              <a:solidFill>
                <a:srgbClr val="000000"/>
              </a:solidFill>
              <a:latin typeface="Calibri"/>
              <a:ea typeface="+mn-ea"/>
              <a:cs typeface="+mn-cs"/>
            </a:rPr>
            <a:t>Samara Canada, CIVIX, Forum of Young Canadians, Apathy is Boring, Global Centre for Pluralism, </a:t>
          </a:r>
          <a:r>
            <a:rPr lang="en-CA" sz="12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GLOCAL</a:t>
          </a:r>
          <a:endParaRPr lang="fr-FR" sz="1200" b="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D391FAEC-01FB-A444-B473-B5557B4FAEB9}" type="parTrans" cxnId="{7F14BA12-6AFD-7C4E-9E3D-789C729FF7C7}">
      <dgm:prSet/>
      <dgm:spPr>
        <a:xfrm rot="18396006">
          <a:off x="4881235" y="1820411"/>
          <a:ext cx="2589071" cy="70443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472C4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</dgm:spPr>
      <dgm:t>
        <a:bodyPr/>
        <a:lstStyle/>
        <a:p>
          <a:endParaRPr lang="fr-FR" sz="1400"/>
        </a:p>
      </dgm:t>
    </dgm:pt>
    <dgm:pt modelId="{398B3984-12C9-894B-AFC7-9D4E8B6EAA7E}" type="sibTrans" cxnId="{7F14BA12-6AFD-7C4E-9E3D-789C729FF7C7}">
      <dgm:prSet/>
      <dgm:spPr/>
      <dgm:t>
        <a:bodyPr/>
        <a:lstStyle/>
        <a:p>
          <a:endParaRPr lang="fr-FR" sz="1400"/>
        </a:p>
      </dgm:t>
    </dgm:pt>
    <dgm:pt modelId="{06BD3A1E-69BE-5249-BA02-0431B77A15F2}">
      <dgm:prSet phldrT="[Texte]" custT="1"/>
      <dgm:spPr>
        <a:xfrm>
          <a:off x="6806348" y="2249910"/>
          <a:ext cx="2348125" cy="3505093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</dgm:spPr>
      <dgm:t>
        <a:bodyPr/>
        <a:lstStyle/>
        <a:p>
          <a:pPr>
            <a:buNone/>
          </a:pPr>
          <a:r>
            <a:rPr lang="fr-FR" sz="1200" b="1" dirty="0" err="1">
              <a:solidFill>
                <a:srgbClr val="000000"/>
              </a:solidFill>
              <a:latin typeface="Calibri"/>
              <a:ea typeface="+mn-ea"/>
              <a:cs typeface="+mn-cs"/>
            </a:rPr>
            <a:t>Other</a:t>
          </a:r>
          <a:endParaRPr lang="fr-FR" sz="1200" b="1" dirty="0">
            <a:solidFill>
              <a:srgbClr val="000000"/>
            </a:solidFill>
            <a:latin typeface="Calibri"/>
            <a:ea typeface="+mn-ea"/>
            <a:cs typeface="+mn-cs"/>
          </a:endParaRPr>
        </a:p>
        <a:p>
          <a:pPr>
            <a:buNone/>
          </a:pPr>
          <a:r>
            <a:rPr lang="en-CA" sz="1200" dirty="0">
              <a:solidFill>
                <a:srgbClr val="000000"/>
              </a:solidFill>
              <a:latin typeface="Calibri"/>
              <a:ea typeface="+mn-ea"/>
              <a:cs typeface="+mn-cs"/>
            </a:rPr>
            <a:t>IRCC, Democratic Reform Group, Tłıc̨ho Government</a:t>
          </a:r>
        </a:p>
        <a:p>
          <a:pPr>
            <a:buNone/>
          </a:pPr>
          <a:r>
            <a:rPr lang="en-CA" sz="1200" dirty="0">
              <a:solidFill>
                <a:srgbClr val="000000"/>
              </a:solidFill>
              <a:latin typeface="Calibri"/>
              <a:ea typeface="+mn-ea"/>
              <a:cs typeface="+mn-cs"/>
            </a:rPr>
            <a:t>Innovative Research Group</a:t>
          </a:r>
        </a:p>
        <a:p>
          <a:pPr>
            <a:buNone/>
          </a:pPr>
          <a:r>
            <a:rPr lang="en-CA" sz="1200" dirty="0">
              <a:solidFill>
                <a:srgbClr val="000000"/>
              </a:solidFill>
              <a:latin typeface="Calibri"/>
              <a:ea typeface="+mn-ea"/>
              <a:cs typeface="+mn-cs"/>
            </a:rPr>
            <a:t>Institute for Research on Public Policy</a:t>
          </a:r>
        </a:p>
        <a:p>
          <a:pPr>
            <a:buNone/>
          </a:pPr>
          <a:r>
            <a:rPr lang="en-CA" sz="1200" b="1" dirty="0">
              <a:solidFill>
                <a:srgbClr val="000000"/>
              </a:solidFill>
              <a:latin typeface="Calibri"/>
              <a:ea typeface="+mn-ea"/>
              <a:cs typeface="+mn-cs"/>
            </a:rPr>
            <a:t>Vox Pop Lab </a:t>
          </a:r>
          <a:endParaRPr lang="fr-FR" sz="1200" b="1" dirty="0">
            <a:solidFill>
              <a:srgbClr val="000000"/>
            </a:solidFill>
            <a:latin typeface="Calibri"/>
            <a:ea typeface="+mn-ea"/>
            <a:cs typeface="+mn-cs"/>
          </a:endParaRPr>
        </a:p>
      </dgm:t>
    </dgm:pt>
    <dgm:pt modelId="{9AEDE91C-B7C1-4B47-9486-E0D69A09162A}" type="parTrans" cxnId="{57B9F711-5C51-194C-B38B-25803488FE98}">
      <dgm:prSet/>
      <dgm:spPr>
        <a:xfrm rot="21275106">
          <a:off x="5922486" y="3747555"/>
          <a:ext cx="2062527" cy="70443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472C4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</dgm:spPr>
      <dgm:t>
        <a:bodyPr/>
        <a:lstStyle/>
        <a:p>
          <a:endParaRPr lang="fr-FR" sz="1400"/>
        </a:p>
      </dgm:t>
    </dgm:pt>
    <dgm:pt modelId="{90FC45DC-A120-3B4C-BFD8-0DB6D589A25F}" type="sibTrans" cxnId="{57B9F711-5C51-194C-B38B-25803488FE98}">
      <dgm:prSet/>
      <dgm:spPr/>
      <dgm:t>
        <a:bodyPr/>
        <a:lstStyle/>
        <a:p>
          <a:endParaRPr lang="fr-FR" sz="1400"/>
        </a:p>
      </dgm:t>
    </dgm:pt>
    <dgm:pt modelId="{60289E54-EF28-944A-B023-10E7971AF383}" type="pres">
      <dgm:prSet presAssocID="{98EF4727-7364-5E4F-97AD-8FDF67B33069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8A0FC03-C80C-7A47-B4AD-944505F3CC47}" type="pres">
      <dgm:prSet presAssocID="{9176F738-1B2F-D944-B543-42B39C3E44F2}" presName="centerShape" presStyleLbl="node0" presStyleIdx="0" presStyleCnt="1"/>
      <dgm:spPr/>
    </dgm:pt>
    <dgm:pt modelId="{63001879-65FF-9B4D-A431-EB1DC4A2F797}" type="pres">
      <dgm:prSet presAssocID="{FED86048-F729-CC41-867C-9EA7CB2A8716}" presName="parTrans" presStyleLbl="bgSibTrans2D1" presStyleIdx="0" presStyleCnt="4"/>
      <dgm:spPr/>
    </dgm:pt>
    <dgm:pt modelId="{847287FF-7F81-C647-B8D3-C74F09030FFC}" type="pres">
      <dgm:prSet presAssocID="{D503EB63-97CD-DF47-938E-CE3E6D34B00C}" presName="node" presStyleLbl="node1" presStyleIdx="0" presStyleCnt="4" custScaleX="143607" custScaleY="89996" custRadScaleRad="132706" custRadScaleInc="-28191">
        <dgm:presLayoutVars>
          <dgm:bulletEnabled val="1"/>
        </dgm:presLayoutVars>
      </dgm:prSet>
      <dgm:spPr/>
    </dgm:pt>
    <dgm:pt modelId="{84719870-E04E-F84C-8362-135746A68E3F}" type="pres">
      <dgm:prSet presAssocID="{0FFE61C1-A948-A14E-8A1D-37B4E8FDCEF5}" presName="parTrans" presStyleLbl="bgSibTrans2D1" presStyleIdx="1" presStyleCnt="4"/>
      <dgm:spPr/>
    </dgm:pt>
    <dgm:pt modelId="{72E48AF4-44BE-2E4E-A57E-ADFD6727412D}" type="pres">
      <dgm:prSet presAssocID="{EB6925B2-9C40-6243-8955-6369260BB1C5}" presName="node" presStyleLbl="node1" presStyleIdx="1" presStyleCnt="4" custScaleX="189713" custScaleY="89688" custRadScaleRad="123673" custRadScaleInc="-40445">
        <dgm:presLayoutVars>
          <dgm:bulletEnabled val="1"/>
        </dgm:presLayoutVars>
      </dgm:prSet>
      <dgm:spPr/>
    </dgm:pt>
    <dgm:pt modelId="{17F88AE8-29A3-BB4E-923A-1A68C4EEA05D}" type="pres">
      <dgm:prSet presAssocID="{D391FAEC-01FB-A444-B473-B5557B4FAEB9}" presName="parTrans" presStyleLbl="bgSibTrans2D1" presStyleIdx="2" presStyleCnt="4"/>
      <dgm:spPr/>
    </dgm:pt>
    <dgm:pt modelId="{52678C09-ED95-A647-BA31-0C92A7A2FA8C}" type="pres">
      <dgm:prSet presAssocID="{C7DDA55E-F6B2-3D4F-90FE-F441677A44B8}" presName="node" presStyleLbl="node1" presStyleIdx="2" presStyleCnt="4" custScaleX="187969" custScaleY="90148" custRadScaleRad="122732" custRadScaleInc="36445">
        <dgm:presLayoutVars>
          <dgm:bulletEnabled val="1"/>
        </dgm:presLayoutVars>
      </dgm:prSet>
      <dgm:spPr/>
    </dgm:pt>
    <dgm:pt modelId="{E99B2FAF-152A-C047-9385-4883A76B8B80}" type="pres">
      <dgm:prSet presAssocID="{9AEDE91C-B7C1-4B47-9486-E0D69A09162A}" presName="parTrans" presStyleLbl="bgSibTrans2D1" presStyleIdx="3" presStyleCnt="4"/>
      <dgm:spPr/>
    </dgm:pt>
    <dgm:pt modelId="{30695AAC-16A9-AC40-859C-10AAFB3B4EF4}" type="pres">
      <dgm:prSet presAssocID="{06BD3A1E-69BE-5249-BA02-0431B77A15F2}" presName="node" presStyleLbl="node1" presStyleIdx="3" presStyleCnt="4" custScaleX="148959" custScaleY="90892" custRadScaleRad="130734" custRadScaleInc="26441">
        <dgm:presLayoutVars>
          <dgm:bulletEnabled val="1"/>
        </dgm:presLayoutVars>
      </dgm:prSet>
      <dgm:spPr/>
    </dgm:pt>
  </dgm:ptLst>
  <dgm:cxnLst>
    <dgm:cxn modelId="{F2201000-941D-2E44-AD84-9884E1904932}" type="presOf" srcId="{D503EB63-97CD-DF47-938E-CE3E6D34B00C}" destId="{847287FF-7F81-C647-B8D3-C74F09030FFC}" srcOrd="0" destOrd="0" presId="urn:microsoft.com/office/officeart/2005/8/layout/radial4"/>
    <dgm:cxn modelId="{81C07805-5572-3E4B-8B11-32B88C369EBF}" srcId="{9176F738-1B2F-D944-B543-42B39C3E44F2}" destId="{EB6925B2-9C40-6243-8955-6369260BB1C5}" srcOrd="1" destOrd="0" parTransId="{0FFE61C1-A948-A14E-8A1D-37B4E8FDCEF5}" sibTransId="{97803FCE-A1C8-8648-88F7-6552C1B01001}"/>
    <dgm:cxn modelId="{57B9F711-5C51-194C-B38B-25803488FE98}" srcId="{9176F738-1B2F-D944-B543-42B39C3E44F2}" destId="{06BD3A1E-69BE-5249-BA02-0431B77A15F2}" srcOrd="3" destOrd="0" parTransId="{9AEDE91C-B7C1-4B47-9486-E0D69A09162A}" sibTransId="{90FC45DC-A120-3B4C-BFD8-0DB6D589A25F}"/>
    <dgm:cxn modelId="{7F14BA12-6AFD-7C4E-9E3D-789C729FF7C7}" srcId="{9176F738-1B2F-D944-B543-42B39C3E44F2}" destId="{C7DDA55E-F6B2-3D4F-90FE-F441677A44B8}" srcOrd="2" destOrd="0" parTransId="{D391FAEC-01FB-A444-B473-B5557B4FAEB9}" sibTransId="{398B3984-12C9-894B-AFC7-9D4E8B6EAA7E}"/>
    <dgm:cxn modelId="{8EE28931-617D-DA45-B41E-D36CAFB25FFA}" type="presOf" srcId="{0FFE61C1-A948-A14E-8A1D-37B4E8FDCEF5}" destId="{84719870-E04E-F84C-8362-135746A68E3F}" srcOrd="0" destOrd="0" presId="urn:microsoft.com/office/officeart/2005/8/layout/radial4"/>
    <dgm:cxn modelId="{82987A51-45E3-0C44-A847-95D3637FA1E2}" type="presOf" srcId="{EB6925B2-9C40-6243-8955-6369260BB1C5}" destId="{72E48AF4-44BE-2E4E-A57E-ADFD6727412D}" srcOrd="0" destOrd="0" presId="urn:microsoft.com/office/officeart/2005/8/layout/radial4"/>
    <dgm:cxn modelId="{4C4D126A-70D6-5F47-AF0F-4C865F94296D}" type="presOf" srcId="{FED86048-F729-CC41-867C-9EA7CB2A8716}" destId="{63001879-65FF-9B4D-A431-EB1DC4A2F797}" srcOrd="0" destOrd="0" presId="urn:microsoft.com/office/officeart/2005/8/layout/radial4"/>
    <dgm:cxn modelId="{16A56C76-2177-F246-A55E-41EA06ACFC3C}" srcId="{9176F738-1B2F-D944-B543-42B39C3E44F2}" destId="{D503EB63-97CD-DF47-938E-CE3E6D34B00C}" srcOrd="0" destOrd="0" parTransId="{FED86048-F729-CC41-867C-9EA7CB2A8716}" sibTransId="{C24CCB20-9B63-144D-990D-D7BFDEE5968F}"/>
    <dgm:cxn modelId="{D52BAB8A-5174-A740-89A6-55094DE49867}" type="presOf" srcId="{9176F738-1B2F-D944-B543-42B39C3E44F2}" destId="{38A0FC03-C80C-7A47-B4AD-944505F3CC47}" srcOrd="0" destOrd="0" presId="urn:microsoft.com/office/officeart/2005/8/layout/radial4"/>
    <dgm:cxn modelId="{A65E06A2-0D81-0140-8196-932D20266684}" type="presOf" srcId="{9AEDE91C-B7C1-4B47-9486-E0D69A09162A}" destId="{E99B2FAF-152A-C047-9385-4883A76B8B80}" srcOrd="0" destOrd="0" presId="urn:microsoft.com/office/officeart/2005/8/layout/radial4"/>
    <dgm:cxn modelId="{53F089A6-4D29-CC43-8ABB-1AAD95709F61}" srcId="{98EF4727-7364-5E4F-97AD-8FDF67B33069}" destId="{9176F738-1B2F-D944-B543-42B39C3E44F2}" srcOrd="0" destOrd="0" parTransId="{F62362D7-4E82-704D-BDA6-1ED77D6D4EB7}" sibTransId="{B42D6044-4ACF-DC46-AABB-67BBBC225C59}"/>
    <dgm:cxn modelId="{94BE09BC-F905-D04F-A1C8-293130ECB2BA}" type="presOf" srcId="{06BD3A1E-69BE-5249-BA02-0431B77A15F2}" destId="{30695AAC-16A9-AC40-859C-10AAFB3B4EF4}" srcOrd="0" destOrd="0" presId="urn:microsoft.com/office/officeart/2005/8/layout/radial4"/>
    <dgm:cxn modelId="{CD3C23BF-EF2B-384F-8422-EA8D7129372E}" type="presOf" srcId="{D391FAEC-01FB-A444-B473-B5557B4FAEB9}" destId="{17F88AE8-29A3-BB4E-923A-1A68C4EEA05D}" srcOrd="0" destOrd="0" presId="urn:microsoft.com/office/officeart/2005/8/layout/radial4"/>
    <dgm:cxn modelId="{059D2ACC-2090-FA4D-9C2E-2A5702F65981}" type="presOf" srcId="{C7DDA55E-F6B2-3D4F-90FE-F441677A44B8}" destId="{52678C09-ED95-A647-BA31-0C92A7A2FA8C}" srcOrd="0" destOrd="0" presId="urn:microsoft.com/office/officeart/2005/8/layout/radial4"/>
    <dgm:cxn modelId="{431476CD-9A11-1144-9602-15DB70F61F35}" type="presOf" srcId="{98EF4727-7364-5E4F-97AD-8FDF67B33069}" destId="{60289E54-EF28-944A-B023-10E7971AF383}" srcOrd="0" destOrd="0" presId="urn:microsoft.com/office/officeart/2005/8/layout/radial4"/>
    <dgm:cxn modelId="{222967DE-9BEA-1C44-8FE1-CF0F8906D3C8}" type="presParOf" srcId="{60289E54-EF28-944A-B023-10E7971AF383}" destId="{38A0FC03-C80C-7A47-B4AD-944505F3CC47}" srcOrd="0" destOrd="0" presId="urn:microsoft.com/office/officeart/2005/8/layout/radial4"/>
    <dgm:cxn modelId="{126E8E0E-3114-754E-868D-1F88CE435632}" type="presParOf" srcId="{60289E54-EF28-944A-B023-10E7971AF383}" destId="{63001879-65FF-9B4D-A431-EB1DC4A2F797}" srcOrd="1" destOrd="0" presId="urn:microsoft.com/office/officeart/2005/8/layout/radial4"/>
    <dgm:cxn modelId="{CE045460-7834-2F49-ADC3-55824B57EBFA}" type="presParOf" srcId="{60289E54-EF28-944A-B023-10E7971AF383}" destId="{847287FF-7F81-C647-B8D3-C74F09030FFC}" srcOrd="2" destOrd="0" presId="urn:microsoft.com/office/officeart/2005/8/layout/radial4"/>
    <dgm:cxn modelId="{E4E9C28E-BC12-0849-B779-217A0BF14B8D}" type="presParOf" srcId="{60289E54-EF28-944A-B023-10E7971AF383}" destId="{84719870-E04E-F84C-8362-135746A68E3F}" srcOrd="3" destOrd="0" presId="urn:microsoft.com/office/officeart/2005/8/layout/radial4"/>
    <dgm:cxn modelId="{B84E6A11-576F-4746-9D39-97880814F49A}" type="presParOf" srcId="{60289E54-EF28-944A-B023-10E7971AF383}" destId="{72E48AF4-44BE-2E4E-A57E-ADFD6727412D}" srcOrd="4" destOrd="0" presId="urn:microsoft.com/office/officeart/2005/8/layout/radial4"/>
    <dgm:cxn modelId="{21E40982-2860-0249-B390-6071539B7C56}" type="presParOf" srcId="{60289E54-EF28-944A-B023-10E7971AF383}" destId="{17F88AE8-29A3-BB4E-923A-1A68C4EEA05D}" srcOrd="5" destOrd="0" presId="urn:microsoft.com/office/officeart/2005/8/layout/radial4"/>
    <dgm:cxn modelId="{425E90A7-78B2-D94A-97D6-5A3D2AE244A3}" type="presParOf" srcId="{60289E54-EF28-944A-B023-10E7971AF383}" destId="{52678C09-ED95-A647-BA31-0C92A7A2FA8C}" srcOrd="6" destOrd="0" presId="urn:microsoft.com/office/officeart/2005/8/layout/radial4"/>
    <dgm:cxn modelId="{D5026A2F-7951-B24D-94D7-C4A15D30F9E3}" type="presParOf" srcId="{60289E54-EF28-944A-B023-10E7971AF383}" destId="{E99B2FAF-152A-C047-9385-4883A76B8B80}" srcOrd="7" destOrd="0" presId="urn:microsoft.com/office/officeart/2005/8/layout/radial4"/>
    <dgm:cxn modelId="{A90B9B78-7E37-214B-B5FB-10E3AC7CACAC}" type="presParOf" srcId="{60289E54-EF28-944A-B023-10E7971AF383}" destId="{30695AAC-16A9-AC40-859C-10AAFB3B4EF4}" srcOrd="8" destOrd="0" presId="urn:microsoft.com/office/officeart/2005/8/layout/radial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894FC7-0C44-4C6E-8D4A-675F961FE34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12AEBDD-D631-40F6-9398-A444A3B7DB0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CA" sz="2800" dirty="0"/>
            <a:t>What have we done well? </a:t>
          </a:r>
          <a:endParaRPr lang="en-US" sz="2800" dirty="0"/>
        </a:p>
      </dgm:t>
    </dgm:pt>
    <dgm:pt modelId="{9A37163A-7E5B-47DC-BD5F-18CC0DCA70C6}" type="parTrans" cxnId="{075621B7-DE47-4267-8D29-D1EB5334A326}">
      <dgm:prSet/>
      <dgm:spPr/>
      <dgm:t>
        <a:bodyPr/>
        <a:lstStyle/>
        <a:p>
          <a:endParaRPr lang="en-US"/>
        </a:p>
      </dgm:t>
    </dgm:pt>
    <dgm:pt modelId="{C29817E8-DA55-40C1-B1E3-3FA66FD5A26E}" type="sibTrans" cxnId="{075621B7-DE47-4267-8D29-D1EB5334A326}">
      <dgm:prSet/>
      <dgm:spPr/>
      <dgm:t>
        <a:bodyPr/>
        <a:lstStyle/>
        <a:p>
          <a:endParaRPr lang="en-US"/>
        </a:p>
      </dgm:t>
    </dgm:pt>
    <dgm:pt modelId="{F89848CB-2ED1-4B65-BE66-B14ACD9DD0C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CA" sz="2800" dirty="0"/>
            <a:t>What new things should we try? </a:t>
          </a:r>
          <a:endParaRPr lang="en-US" sz="2800" dirty="0"/>
        </a:p>
      </dgm:t>
    </dgm:pt>
    <dgm:pt modelId="{666C1C86-07ED-43B9-A617-E4C55E9DAA2B}" type="parTrans" cxnId="{10F2E23A-8B27-4953-8A93-0AE140CE6DE0}">
      <dgm:prSet/>
      <dgm:spPr/>
      <dgm:t>
        <a:bodyPr/>
        <a:lstStyle/>
        <a:p>
          <a:endParaRPr lang="en-US"/>
        </a:p>
      </dgm:t>
    </dgm:pt>
    <dgm:pt modelId="{8E60AD81-7925-4F16-8C7F-E78297A3A575}" type="sibTrans" cxnId="{10F2E23A-8B27-4953-8A93-0AE140CE6DE0}">
      <dgm:prSet/>
      <dgm:spPr/>
      <dgm:t>
        <a:bodyPr/>
        <a:lstStyle/>
        <a:p>
          <a:endParaRPr lang="en-US"/>
        </a:p>
      </dgm:t>
    </dgm:pt>
    <dgm:pt modelId="{0CA9958A-E6CE-46E0-8E5E-38F30B4AFC7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CA" sz="2800" dirty="0"/>
            <a:t>What should we do more of? </a:t>
          </a:r>
          <a:endParaRPr lang="en-US" sz="2800" dirty="0"/>
        </a:p>
      </dgm:t>
    </dgm:pt>
    <dgm:pt modelId="{B21FAE90-80E5-4218-82AF-FEFCC5582BAB}" type="parTrans" cxnId="{9B961996-DB62-4DE2-9667-C00452888F30}">
      <dgm:prSet/>
      <dgm:spPr/>
      <dgm:t>
        <a:bodyPr/>
        <a:lstStyle/>
        <a:p>
          <a:endParaRPr lang="en-US"/>
        </a:p>
      </dgm:t>
    </dgm:pt>
    <dgm:pt modelId="{F6E0EBCC-0FA2-4F3A-9F02-5CB55AB29090}" type="sibTrans" cxnId="{9B961996-DB62-4DE2-9667-C00452888F30}">
      <dgm:prSet/>
      <dgm:spPr/>
      <dgm:t>
        <a:bodyPr/>
        <a:lstStyle/>
        <a:p>
          <a:endParaRPr lang="en-US"/>
        </a:p>
      </dgm:t>
    </dgm:pt>
    <dgm:pt modelId="{02D5DA0C-A094-4106-96AB-712C63DF7CA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CA" sz="2800" dirty="0"/>
            <a:t>What can we do better?</a:t>
          </a:r>
          <a:endParaRPr lang="en-US" sz="2800" dirty="0"/>
        </a:p>
      </dgm:t>
    </dgm:pt>
    <dgm:pt modelId="{809A0AC9-CFE3-4EBF-9AB2-5741BED4AF4E}" type="parTrans" cxnId="{CF20F001-51A3-4DA7-AC5A-E390CC84CE6B}">
      <dgm:prSet/>
      <dgm:spPr/>
      <dgm:t>
        <a:bodyPr/>
        <a:lstStyle/>
        <a:p>
          <a:endParaRPr lang="en-US"/>
        </a:p>
      </dgm:t>
    </dgm:pt>
    <dgm:pt modelId="{E571B8CF-1569-4B3E-87E7-A09CE1876BB9}" type="sibTrans" cxnId="{CF20F001-51A3-4DA7-AC5A-E390CC84CE6B}">
      <dgm:prSet/>
      <dgm:spPr/>
      <dgm:t>
        <a:bodyPr/>
        <a:lstStyle/>
        <a:p>
          <a:endParaRPr lang="en-US"/>
        </a:p>
      </dgm:t>
    </dgm:pt>
    <dgm:pt modelId="{A56BB131-A2CC-4120-B565-03A03208DEF7}" type="pres">
      <dgm:prSet presAssocID="{EA894FC7-0C44-4C6E-8D4A-675F961FE346}" presName="root" presStyleCnt="0">
        <dgm:presLayoutVars>
          <dgm:dir/>
          <dgm:resizeHandles val="exact"/>
        </dgm:presLayoutVars>
      </dgm:prSet>
      <dgm:spPr/>
    </dgm:pt>
    <dgm:pt modelId="{14BDF4ED-93EE-44B1-AA52-2B357FB1CEB0}" type="pres">
      <dgm:prSet presAssocID="{712AEBDD-D631-40F6-9398-A444A3B7DB0C}" presName="compNode" presStyleCnt="0"/>
      <dgm:spPr/>
    </dgm:pt>
    <dgm:pt modelId="{A5D6A8AA-8846-4CCB-8B40-0F8536F91C9B}" type="pres">
      <dgm:prSet presAssocID="{712AEBDD-D631-40F6-9398-A444A3B7DB0C}" presName="bgRect" presStyleLbl="bgShp" presStyleIdx="0" presStyleCnt="4"/>
      <dgm:spPr/>
    </dgm:pt>
    <dgm:pt modelId="{77B437BD-8B65-4E35-A8A1-CBC911B8D61E}" type="pres">
      <dgm:prSet presAssocID="{712AEBDD-D631-40F6-9398-A444A3B7DB0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 with solid fill"/>
        </a:ext>
      </dgm:extLst>
    </dgm:pt>
    <dgm:pt modelId="{DDD92F65-8992-4287-BECF-AF9883A6E59E}" type="pres">
      <dgm:prSet presAssocID="{712AEBDD-D631-40F6-9398-A444A3B7DB0C}" presName="spaceRect" presStyleCnt="0"/>
      <dgm:spPr/>
    </dgm:pt>
    <dgm:pt modelId="{BB571C82-9F8E-41BD-A203-C79FD0E195D1}" type="pres">
      <dgm:prSet presAssocID="{712AEBDD-D631-40F6-9398-A444A3B7DB0C}" presName="parTx" presStyleLbl="revTx" presStyleIdx="0" presStyleCnt="4">
        <dgm:presLayoutVars>
          <dgm:chMax val="0"/>
          <dgm:chPref val="0"/>
        </dgm:presLayoutVars>
      </dgm:prSet>
      <dgm:spPr/>
    </dgm:pt>
    <dgm:pt modelId="{FF72E8C1-7562-4B23-9F41-A97F2C67B688}" type="pres">
      <dgm:prSet presAssocID="{C29817E8-DA55-40C1-B1E3-3FA66FD5A26E}" presName="sibTrans" presStyleCnt="0"/>
      <dgm:spPr/>
    </dgm:pt>
    <dgm:pt modelId="{7B29D7F0-E93F-4813-8BD9-D44FB2202F93}" type="pres">
      <dgm:prSet presAssocID="{F89848CB-2ED1-4B65-BE66-B14ACD9DD0CF}" presName="compNode" presStyleCnt="0"/>
      <dgm:spPr/>
    </dgm:pt>
    <dgm:pt modelId="{4F9B80C1-4CD3-40A4-9A90-CED1848E5F77}" type="pres">
      <dgm:prSet presAssocID="{F89848CB-2ED1-4B65-BE66-B14ACD9DD0CF}" presName="bgRect" presStyleLbl="bgShp" presStyleIdx="1" presStyleCnt="4"/>
      <dgm:spPr/>
    </dgm:pt>
    <dgm:pt modelId="{2C455F54-FCF9-49DF-BFCF-7335DF134971}" type="pres">
      <dgm:prSet presAssocID="{F89848CB-2ED1-4B65-BE66-B14ACD9DD0C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s On with solid fill"/>
        </a:ext>
      </dgm:extLst>
    </dgm:pt>
    <dgm:pt modelId="{92498CDA-19E3-44E9-A006-2503A32B0320}" type="pres">
      <dgm:prSet presAssocID="{F89848CB-2ED1-4B65-BE66-B14ACD9DD0CF}" presName="spaceRect" presStyleCnt="0"/>
      <dgm:spPr/>
    </dgm:pt>
    <dgm:pt modelId="{A7DC69A1-960F-4291-89DA-8116B0A5E341}" type="pres">
      <dgm:prSet presAssocID="{F89848CB-2ED1-4B65-BE66-B14ACD9DD0CF}" presName="parTx" presStyleLbl="revTx" presStyleIdx="1" presStyleCnt="4">
        <dgm:presLayoutVars>
          <dgm:chMax val="0"/>
          <dgm:chPref val="0"/>
        </dgm:presLayoutVars>
      </dgm:prSet>
      <dgm:spPr/>
    </dgm:pt>
    <dgm:pt modelId="{B0E05EFF-050F-434D-9E37-60C4D49ECDC9}" type="pres">
      <dgm:prSet presAssocID="{8E60AD81-7925-4F16-8C7F-E78297A3A575}" presName="sibTrans" presStyleCnt="0"/>
      <dgm:spPr/>
    </dgm:pt>
    <dgm:pt modelId="{A7A36B30-C801-4331-982F-558B9651BAD1}" type="pres">
      <dgm:prSet presAssocID="{0CA9958A-E6CE-46E0-8E5E-38F30B4AFC7F}" presName="compNode" presStyleCnt="0"/>
      <dgm:spPr/>
    </dgm:pt>
    <dgm:pt modelId="{3825EFBF-843B-4FFF-8F43-BF16DC67ABD2}" type="pres">
      <dgm:prSet presAssocID="{0CA9958A-E6CE-46E0-8E5E-38F30B4AFC7F}" presName="bgRect" presStyleLbl="bgShp" presStyleIdx="2" presStyleCnt="4"/>
      <dgm:spPr/>
    </dgm:pt>
    <dgm:pt modelId="{374F6045-BEA4-4FF4-85E5-28AD554C7C17}" type="pres">
      <dgm:prSet presAssocID="{0CA9958A-E6CE-46E0-8E5E-38F30B4AFC7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ought bubble with solid fill"/>
        </a:ext>
      </dgm:extLst>
    </dgm:pt>
    <dgm:pt modelId="{85638162-F3F0-4758-BDF7-5BE46472AC5D}" type="pres">
      <dgm:prSet presAssocID="{0CA9958A-E6CE-46E0-8E5E-38F30B4AFC7F}" presName="spaceRect" presStyleCnt="0"/>
      <dgm:spPr/>
    </dgm:pt>
    <dgm:pt modelId="{67AA658B-78B7-44FE-BBF1-99AC745A7A10}" type="pres">
      <dgm:prSet presAssocID="{0CA9958A-E6CE-46E0-8E5E-38F30B4AFC7F}" presName="parTx" presStyleLbl="revTx" presStyleIdx="2" presStyleCnt="4">
        <dgm:presLayoutVars>
          <dgm:chMax val="0"/>
          <dgm:chPref val="0"/>
        </dgm:presLayoutVars>
      </dgm:prSet>
      <dgm:spPr/>
    </dgm:pt>
    <dgm:pt modelId="{F73703B6-2245-4FD2-B6E3-C8AE1E57A1B8}" type="pres">
      <dgm:prSet presAssocID="{F6E0EBCC-0FA2-4F3A-9F02-5CB55AB29090}" presName="sibTrans" presStyleCnt="0"/>
      <dgm:spPr/>
    </dgm:pt>
    <dgm:pt modelId="{4656E724-9E94-4961-8CA3-2CF90097919C}" type="pres">
      <dgm:prSet presAssocID="{02D5DA0C-A094-4106-96AB-712C63DF7CA9}" presName="compNode" presStyleCnt="0"/>
      <dgm:spPr/>
    </dgm:pt>
    <dgm:pt modelId="{90AC9579-F781-4F09-87FB-C47B957D5151}" type="pres">
      <dgm:prSet presAssocID="{02D5DA0C-A094-4106-96AB-712C63DF7CA9}" presName="bgRect" presStyleLbl="bgShp" presStyleIdx="3" presStyleCnt="4"/>
      <dgm:spPr/>
    </dgm:pt>
    <dgm:pt modelId="{FADC53D8-DD7B-40A6-8325-C2999CF5756A}" type="pres">
      <dgm:prSet presAssocID="{02D5DA0C-A094-4106-96AB-712C63DF7CA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 with solid fill"/>
        </a:ext>
      </dgm:extLst>
    </dgm:pt>
    <dgm:pt modelId="{404D7994-9BE0-4369-BFA6-A33B7B169292}" type="pres">
      <dgm:prSet presAssocID="{02D5DA0C-A094-4106-96AB-712C63DF7CA9}" presName="spaceRect" presStyleCnt="0"/>
      <dgm:spPr/>
    </dgm:pt>
    <dgm:pt modelId="{D520E862-4462-4FF4-AF60-8F01C3AFFD7D}" type="pres">
      <dgm:prSet presAssocID="{02D5DA0C-A094-4106-96AB-712C63DF7CA9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CF20F001-51A3-4DA7-AC5A-E390CC84CE6B}" srcId="{EA894FC7-0C44-4C6E-8D4A-675F961FE346}" destId="{02D5DA0C-A094-4106-96AB-712C63DF7CA9}" srcOrd="3" destOrd="0" parTransId="{809A0AC9-CFE3-4EBF-9AB2-5741BED4AF4E}" sibTransId="{E571B8CF-1569-4B3E-87E7-A09CE1876BB9}"/>
    <dgm:cxn modelId="{10F2E23A-8B27-4953-8A93-0AE140CE6DE0}" srcId="{EA894FC7-0C44-4C6E-8D4A-675F961FE346}" destId="{F89848CB-2ED1-4B65-BE66-B14ACD9DD0CF}" srcOrd="1" destOrd="0" parTransId="{666C1C86-07ED-43B9-A617-E4C55E9DAA2B}" sibTransId="{8E60AD81-7925-4F16-8C7F-E78297A3A575}"/>
    <dgm:cxn modelId="{9B961996-DB62-4DE2-9667-C00452888F30}" srcId="{EA894FC7-0C44-4C6E-8D4A-675F961FE346}" destId="{0CA9958A-E6CE-46E0-8E5E-38F30B4AFC7F}" srcOrd="2" destOrd="0" parTransId="{B21FAE90-80E5-4218-82AF-FEFCC5582BAB}" sibTransId="{F6E0EBCC-0FA2-4F3A-9F02-5CB55AB29090}"/>
    <dgm:cxn modelId="{BB91E99C-ACCA-4519-8E61-DB0C39B9D1F0}" type="presOf" srcId="{EA894FC7-0C44-4C6E-8D4A-675F961FE346}" destId="{A56BB131-A2CC-4120-B565-03A03208DEF7}" srcOrd="0" destOrd="0" presId="urn:microsoft.com/office/officeart/2018/2/layout/IconVerticalSolidList"/>
    <dgm:cxn modelId="{075621B7-DE47-4267-8D29-D1EB5334A326}" srcId="{EA894FC7-0C44-4C6E-8D4A-675F961FE346}" destId="{712AEBDD-D631-40F6-9398-A444A3B7DB0C}" srcOrd="0" destOrd="0" parTransId="{9A37163A-7E5B-47DC-BD5F-18CC0DCA70C6}" sibTransId="{C29817E8-DA55-40C1-B1E3-3FA66FD5A26E}"/>
    <dgm:cxn modelId="{0EE8E7C3-C862-4202-9EBE-287784DDBF58}" type="presOf" srcId="{F89848CB-2ED1-4B65-BE66-B14ACD9DD0CF}" destId="{A7DC69A1-960F-4291-89DA-8116B0A5E341}" srcOrd="0" destOrd="0" presId="urn:microsoft.com/office/officeart/2018/2/layout/IconVerticalSolidList"/>
    <dgm:cxn modelId="{F3FADAEB-3778-4B5C-AE9B-714E8F9B58B5}" type="presOf" srcId="{0CA9958A-E6CE-46E0-8E5E-38F30B4AFC7F}" destId="{67AA658B-78B7-44FE-BBF1-99AC745A7A10}" srcOrd="0" destOrd="0" presId="urn:microsoft.com/office/officeart/2018/2/layout/IconVerticalSolidList"/>
    <dgm:cxn modelId="{1F7374F7-1A23-4101-AAA3-26F77E45B8C3}" type="presOf" srcId="{712AEBDD-D631-40F6-9398-A444A3B7DB0C}" destId="{BB571C82-9F8E-41BD-A203-C79FD0E195D1}" srcOrd="0" destOrd="0" presId="urn:microsoft.com/office/officeart/2018/2/layout/IconVerticalSolidList"/>
    <dgm:cxn modelId="{3788F4FD-DC3A-44A2-B4C8-5734F8CFAF22}" type="presOf" srcId="{02D5DA0C-A094-4106-96AB-712C63DF7CA9}" destId="{D520E862-4462-4FF4-AF60-8F01C3AFFD7D}" srcOrd="0" destOrd="0" presId="urn:microsoft.com/office/officeart/2018/2/layout/IconVerticalSolidList"/>
    <dgm:cxn modelId="{5375B788-8B13-46CD-B30D-6550A149B24B}" type="presParOf" srcId="{A56BB131-A2CC-4120-B565-03A03208DEF7}" destId="{14BDF4ED-93EE-44B1-AA52-2B357FB1CEB0}" srcOrd="0" destOrd="0" presId="urn:microsoft.com/office/officeart/2018/2/layout/IconVerticalSolidList"/>
    <dgm:cxn modelId="{D93F0E05-573C-4351-8EC6-8093C4B93041}" type="presParOf" srcId="{14BDF4ED-93EE-44B1-AA52-2B357FB1CEB0}" destId="{A5D6A8AA-8846-4CCB-8B40-0F8536F91C9B}" srcOrd="0" destOrd="0" presId="urn:microsoft.com/office/officeart/2018/2/layout/IconVerticalSolidList"/>
    <dgm:cxn modelId="{334ABBAE-3A03-4657-8560-6A162FCF1DBE}" type="presParOf" srcId="{14BDF4ED-93EE-44B1-AA52-2B357FB1CEB0}" destId="{77B437BD-8B65-4E35-A8A1-CBC911B8D61E}" srcOrd="1" destOrd="0" presId="urn:microsoft.com/office/officeart/2018/2/layout/IconVerticalSolidList"/>
    <dgm:cxn modelId="{913F2268-3DFD-48DC-9EE8-2C71158CFE54}" type="presParOf" srcId="{14BDF4ED-93EE-44B1-AA52-2B357FB1CEB0}" destId="{DDD92F65-8992-4287-BECF-AF9883A6E59E}" srcOrd="2" destOrd="0" presId="urn:microsoft.com/office/officeart/2018/2/layout/IconVerticalSolidList"/>
    <dgm:cxn modelId="{F6FA3216-1B9E-4E2F-B981-A18278F862D9}" type="presParOf" srcId="{14BDF4ED-93EE-44B1-AA52-2B357FB1CEB0}" destId="{BB571C82-9F8E-41BD-A203-C79FD0E195D1}" srcOrd="3" destOrd="0" presId="urn:microsoft.com/office/officeart/2018/2/layout/IconVerticalSolidList"/>
    <dgm:cxn modelId="{7CBDCC82-4141-44DC-B2F0-35F04D04470B}" type="presParOf" srcId="{A56BB131-A2CC-4120-B565-03A03208DEF7}" destId="{FF72E8C1-7562-4B23-9F41-A97F2C67B688}" srcOrd="1" destOrd="0" presId="urn:microsoft.com/office/officeart/2018/2/layout/IconVerticalSolidList"/>
    <dgm:cxn modelId="{48D801C6-19A7-45EA-9A4B-90AB173F3806}" type="presParOf" srcId="{A56BB131-A2CC-4120-B565-03A03208DEF7}" destId="{7B29D7F0-E93F-4813-8BD9-D44FB2202F93}" srcOrd="2" destOrd="0" presId="urn:microsoft.com/office/officeart/2018/2/layout/IconVerticalSolidList"/>
    <dgm:cxn modelId="{635A784D-920D-4D93-9C47-000CC5475DF9}" type="presParOf" srcId="{7B29D7F0-E93F-4813-8BD9-D44FB2202F93}" destId="{4F9B80C1-4CD3-40A4-9A90-CED1848E5F77}" srcOrd="0" destOrd="0" presId="urn:microsoft.com/office/officeart/2018/2/layout/IconVerticalSolidList"/>
    <dgm:cxn modelId="{40E0B326-71E8-4D47-B29D-C84894822696}" type="presParOf" srcId="{7B29D7F0-E93F-4813-8BD9-D44FB2202F93}" destId="{2C455F54-FCF9-49DF-BFCF-7335DF134971}" srcOrd="1" destOrd="0" presId="urn:microsoft.com/office/officeart/2018/2/layout/IconVerticalSolidList"/>
    <dgm:cxn modelId="{74F53F39-9CDA-4B6E-9BF0-F914DCD54B27}" type="presParOf" srcId="{7B29D7F0-E93F-4813-8BD9-D44FB2202F93}" destId="{92498CDA-19E3-44E9-A006-2503A32B0320}" srcOrd="2" destOrd="0" presId="urn:microsoft.com/office/officeart/2018/2/layout/IconVerticalSolidList"/>
    <dgm:cxn modelId="{A9BF5210-62D5-4D95-83C9-50EE72EF53ED}" type="presParOf" srcId="{7B29D7F0-E93F-4813-8BD9-D44FB2202F93}" destId="{A7DC69A1-960F-4291-89DA-8116B0A5E341}" srcOrd="3" destOrd="0" presId="urn:microsoft.com/office/officeart/2018/2/layout/IconVerticalSolidList"/>
    <dgm:cxn modelId="{CB196D45-F26D-4730-B8BB-118B732E7E2F}" type="presParOf" srcId="{A56BB131-A2CC-4120-B565-03A03208DEF7}" destId="{B0E05EFF-050F-434D-9E37-60C4D49ECDC9}" srcOrd="3" destOrd="0" presId="urn:microsoft.com/office/officeart/2018/2/layout/IconVerticalSolidList"/>
    <dgm:cxn modelId="{3D8216E8-204C-4070-96FD-7299BBC9C726}" type="presParOf" srcId="{A56BB131-A2CC-4120-B565-03A03208DEF7}" destId="{A7A36B30-C801-4331-982F-558B9651BAD1}" srcOrd="4" destOrd="0" presId="urn:microsoft.com/office/officeart/2018/2/layout/IconVerticalSolidList"/>
    <dgm:cxn modelId="{A77E27C0-802E-4A4F-BCA0-C0C4C6F41BE4}" type="presParOf" srcId="{A7A36B30-C801-4331-982F-558B9651BAD1}" destId="{3825EFBF-843B-4FFF-8F43-BF16DC67ABD2}" srcOrd="0" destOrd="0" presId="urn:microsoft.com/office/officeart/2018/2/layout/IconVerticalSolidList"/>
    <dgm:cxn modelId="{10DC5166-DE07-4597-A5E3-8A2BD33E1AD5}" type="presParOf" srcId="{A7A36B30-C801-4331-982F-558B9651BAD1}" destId="{374F6045-BEA4-4FF4-85E5-28AD554C7C17}" srcOrd="1" destOrd="0" presId="urn:microsoft.com/office/officeart/2018/2/layout/IconVerticalSolidList"/>
    <dgm:cxn modelId="{041E188D-3277-447C-A104-69BDFF7655EB}" type="presParOf" srcId="{A7A36B30-C801-4331-982F-558B9651BAD1}" destId="{85638162-F3F0-4758-BDF7-5BE46472AC5D}" srcOrd="2" destOrd="0" presId="urn:microsoft.com/office/officeart/2018/2/layout/IconVerticalSolidList"/>
    <dgm:cxn modelId="{FFDC00C3-064C-48DD-ABB8-7B3B2986B1F8}" type="presParOf" srcId="{A7A36B30-C801-4331-982F-558B9651BAD1}" destId="{67AA658B-78B7-44FE-BBF1-99AC745A7A10}" srcOrd="3" destOrd="0" presId="urn:microsoft.com/office/officeart/2018/2/layout/IconVerticalSolidList"/>
    <dgm:cxn modelId="{A04291C0-9975-4C9A-B6E0-6D0E45A6D68F}" type="presParOf" srcId="{A56BB131-A2CC-4120-B565-03A03208DEF7}" destId="{F73703B6-2245-4FD2-B6E3-C8AE1E57A1B8}" srcOrd="5" destOrd="0" presId="urn:microsoft.com/office/officeart/2018/2/layout/IconVerticalSolidList"/>
    <dgm:cxn modelId="{B4766D12-D596-436B-97A7-5731E9999A69}" type="presParOf" srcId="{A56BB131-A2CC-4120-B565-03A03208DEF7}" destId="{4656E724-9E94-4961-8CA3-2CF90097919C}" srcOrd="6" destOrd="0" presId="urn:microsoft.com/office/officeart/2018/2/layout/IconVerticalSolidList"/>
    <dgm:cxn modelId="{B4D16569-77F9-491C-B198-46BC448A837A}" type="presParOf" srcId="{4656E724-9E94-4961-8CA3-2CF90097919C}" destId="{90AC9579-F781-4F09-87FB-C47B957D5151}" srcOrd="0" destOrd="0" presId="urn:microsoft.com/office/officeart/2018/2/layout/IconVerticalSolidList"/>
    <dgm:cxn modelId="{142D5B34-790F-4350-BEF3-4CF7A2E2D972}" type="presParOf" srcId="{4656E724-9E94-4961-8CA3-2CF90097919C}" destId="{FADC53D8-DD7B-40A6-8325-C2999CF5756A}" srcOrd="1" destOrd="0" presId="urn:microsoft.com/office/officeart/2018/2/layout/IconVerticalSolidList"/>
    <dgm:cxn modelId="{48E4CE99-C83A-40F0-AF84-14DB7BF4412A}" type="presParOf" srcId="{4656E724-9E94-4961-8CA3-2CF90097919C}" destId="{404D7994-9BE0-4369-BFA6-A33B7B169292}" srcOrd="2" destOrd="0" presId="urn:microsoft.com/office/officeart/2018/2/layout/IconVerticalSolidList"/>
    <dgm:cxn modelId="{5E5232F5-2CAF-44D8-9BC9-0F450D7FA6BD}" type="presParOf" srcId="{4656E724-9E94-4961-8CA3-2CF90097919C}" destId="{D520E862-4462-4FF4-AF60-8F01C3AFFD7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A0FC03-C80C-7A47-B4AD-944505F3CC47}">
      <dsp:nvSpPr>
        <dsp:cNvPr id="0" name=""/>
        <dsp:cNvSpPr/>
      </dsp:nvSpPr>
      <dsp:spPr>
        <a:xfrm>
          <a:off x="4168871" y="2186535"/>
          <a:ext cx="2123863" cy="2123863"/>
        </a:xfrm>
        <a:prstGeom prst="ellipse">
          <a:avLst/>
        </a:prstGeom>
        <a:solidFill>
          <a:sysClr val="windowText" lastClr="0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C-</a:t>
          </a:r>
          <a:r>
            <a:rPr lang="fr-FR" sz="2000" kern="1200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Dem</a:t>
          </a:r>
          <a:r>
            <a:rPr lang="fr-FR" sz="20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Network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Est. March 28, 2019</a:t>
          </a:r>
        </a:p>
      </dsp:txBody>
      <dsp:txXfrm>
        <a:off x="4479904" y="2497568"/>
        <a:ext cx="1501797" cy="1501797"/>
      </dsp:txXfrm>
    </dsp:sp>
    <dsp:sp modelId="{63001879-65FF-9B4D-A431-EB1DC4A2F797}">
      <dsp:nvSpPr>
        <dsp:cNvPr id="0" name=""/>
        <dsp:cNvSpPr/>
      </dsp:nvSpPr>
      <dsp:spPr>
        <a:xfrm rot="10938843">
          <a:off x="1601476" y="2848215"/>
          <a:ext cx="2428051" cy="60530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472C4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7287FF-7F81-C647-B8D3-C74F09030FFC}">
      <dsp:nvSpPr>
        <dsp:cNvPr id="0" name=""/>
        <dsp:cNvSpPr/>
      </dsp:nvSpPr>
      <dsp:spPr>
        <a:xfrm>
          <a:off x="153708" y="2375518"/>
          <a:ext cx="2897516" cy="1452658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Academic</a:t>
          </a:r>
          <a:r>
            <a:rPr lang="fr-FR" sz="12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Western University, UQAM, Toronto Metropolitan University, Munk School of Global Affairs, CSDC, CORA, IIGR, </a:t>
          </a:r>
          <a:r>
            <a:rPr lang="en-CA" sz="12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LISPOP, LAPOP Lab, Electoral Integrity Project</a:t>
          </a:r>
          <a:endParaRPr lang="fr-FR" sz="1200" b="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196255" y="2418065"/>
        <a:ext cx="2812422" cy="1367564"/>
      </dsp:txXfrm>
    </dsp:sp>
    <dsp:sp modelId="{84719870-E04E-F84C-8362-135746A68E3F}">
      <dsp:nvSpPr>
        <dsp:cNvPr id="0" name=""/>
        <dsp:cNvSpPr/>
      </dsp:nvSpPr>
      <dsp:spPr>
        <a:xfrm rot="13607985">
          <a:off x="2568077" y="1278754"/>
          <a:ext cx="2194471" cy="60530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472C4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2E48AF4-44BE-2E4E-A57E-ADFD6727412D}">
      <dsp:nvSpPr>
        <dsp:cNvPr id="0" name=""/>
        <dsp:cNvSpPr/>
      </dsp:nvSpPr>
      <dsp:spPr>
        <a:xfrm>
          <a:off x="1000309" y="57714"/>
          <a:ext cx="3827783" cy="1447686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rgbClr val="000000"/>
              </a:solidFill>
              <a:latin typeface="Calibri"/>
              <a:ea typeface="+mn-ea"/>
              <a:cs typeface="+mn-cs"/>
            </a:rPr>
            <a:t>Electoral Management Bodies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Calibri"/>
              <a:ea typeface="+mn-ea"/>
              <a:cs typeface="+mn-cs"/>
            </a:rPr>
            <a:t>Elections BC, Elections Manitoba, Elections Saskatchewan, Elections Ontario, Elections PEI, </a:t>
          </a:r>
          <a:r>
            <a:rPr lang="en-CA" sz="12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Elections NB</a:t>
          </a:r>
          <a:endParaRPr lang="fr-FR" sz="1200" b="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0" i="1" kern="1200" dirty="0" err="1">
              <a:solidFill>
                <a:srgbClr val="000000"/>
              </a:solidFill>
              <a:latin typeface="Calibri"/>
              <a:ea typeface="+mn-ea"/>
              <a:cs typeface="+mn-cs"/>
            </a:rPr>
            <a:t>Stakeholders</a:t>
          </a:r>
          <a:r>
            <a:rPr lang="fr-FR" sz="1200" b="0" i="1" kern="1200" dirty="0">
              <a:solidFill>
                <a:srgbClr val="000000"/>
              </a:solidFill>
              <a:latin typeface="Calibri"/>
              <a:ea typeface="+mn-ea"/>
              <a:cs typeface="+mn-cs"/>
            </a:rPr>
            <a:t>: Elections Canada, Élections Québec</a:t>
          </a:r>
        </a:p>
      </dsp:txBody>
      <dsp:txXfrm>
        <a:off x="1042710" y="100115"/>
        <a:ext cx="3742981" cy="1362884"/>
      </dsp:txXfrm>
    </dsp:sp>
    <dsp:sp modelId="{17F88AE8-29A3-BB4E-923A-1A68C4EEA05D}">
      <dsp:nvSpPr>
        <dsp:cNvPr id="0" name=""/>
        <dsp:cNvSpPr/>
      </dsp:nvSpPr>
      <dsp:spPr>
        <a:xfrm rot="18684015">
          <a:off x="5649105" y="1240592"/>
          <a:ext cx="2170138" cy="60530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472C4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678C09-ED95-A647-BA31-0C92A7A2FA8C}">
      <dsp:nvSpPr>
        <dsp:cNvPr id="0" name=""/>
        <dsp:cNvSpPr/>
      </dsp:nvSpPr>
      <dsp:spPr>
        <a:xfrm>
          <a:off x="5555450" y="1767"/>
          <a:ext cx="3792595" cy="1455111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rgbClr val="000000"/>
              </a:solidFill>
              <a:latin typeface="Calibri"/>
              <a:ea typeface="+mn-ea"/>
              <a:cs typeface="+mn-cs"/>
            </a:rPr>
            <a:t>Civil Society </a:t>
          </a:r>
          <a:r>
            <a:rPr lang="fr-FR" sz="1200" b="1" kern="1200" dirty="0" err="1">
              <a:solidFill>
                <a:srgbClr val="000000"/>
              </a:solidFill>
              <a:latin typeface="Calibri"/>
              <a:ea typeface="+mn-ea"/>
              <a:cs typeface="+mn-cs"/>
            </a:rPr>
            <a:t>Organizations</a:t>
          </a:r>
          <a:endParaRPr lang="fr-FR" sz="1200" b="1" kern="1200" dirty="0">
            <a:solidFill>
              <a:srgbClr val="000000"/>
            </a:solidFill>
            <a:latin typeface="Calibri"/>
            <a:ea typeface="+mn-ea"/>
            <a:cs typeface="+mn-cs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Calibri"/>
              <a:ea typeface="+mn-ea"/>
              <a:cs typeface="+mn-cs"/>
            </a:rPr>
            <a:t>Samara Canada, CIVIX, Forum of Young Canadians, Apathy is Boring, Global Centre for Pluralism, </a:t>
          </a:r>
          <a:r>
            <a:rPr lang="en-CA" sz="12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GLOCAL</a:t>
          </a:r>
          <a:endParaRPr lang="fr-FR" sz="1200" b="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5598069" y="44386"/>
        <a:ext cx="3707357" cy="1369873"/>
      </dsp:txXfrm>
    </dsp:sp>
    <dsp:sp modelId="{E99B2FAF-152A-C047-9385-4883A76B8B80}">
      <dsp:nvSpPr>
        <dsp:cNvPr id="0" name=""/>
        <dsp:cNvSpPr/>
      </dsp:nvSpPr>
      <dsp:spPr>
        <a:xfrm rot="21413907">
          <a:off x="6427583" y="2816568"/>
          <a:ext cx="2377058" cy="60530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472C4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695AAC-16A9-AC40-859C-10AAFB3B4EF4}">
      <dsp:nvSpPr>
        <dsp:cNvPr id="0" name=""/>
        <dsp:cNvSpPr/>
      </dsp:nvSpPr>
      <dsp:spPr>
        <a:xfrm>
          <a:off x="7300149" y="2321352"/>
          <a:ext cx="3005501" cy="1467120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 err="1">
              <a:solidFill>
                <a:srgbClr val="000000"/>
              </a:solidFill>
              <a:latin typeface="Calibri"/>
              <a:ea typeface="+mn-ea"/>
              <a:cs typeface="+mn-cs"/>
            </a:rPr>
            <a:t>Other</a:t>
          </a:r>
          <a:endParaRPr lang="fr-FR" sz="1200" b="1" kern="1200" dirty="0">
            <a:solidFill>
              <a:srgbClr val="000000"/>
            </a:solidFill>
            <a:latin typeface="Calibri"/>
            <a:ea typeface="+mn-ea"/>
            <a:cs typeface="+mn-cs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Calibri"/>
              <a:ea typeface="+mn-ea"/>
              <a:cs typeface="+mn-cs"/>
            </a:rPr>
            <a:t>IRCC, Democratic Reform Group, Tłıc̨ho Government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Calibri"/>
              <a:ea typeface="+mn-ea"/>
              <a:cs typeface="+mn-cs"/>
            </a:rPr>
            <a:t>Innovative Research Group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>
              <a:solidFill>
                <a:srgbClr val="000000"/>
              </a:solidFill>
              <a:latin typeface="Calibri"/>
              <a:ea typeface="+mn-ea"/>
              <a:cs typeface="+mn-cs"/>
            </a:rPr>
            <a:t>Institute for Research on Public Policy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b="1" kern="1200" dirty="0">
              <a:solidFill>
                <a:srgbClr val="000000"/>
              </a:solidFill>
              <a:latin typeface="Calibri"/>
              <a:ea typeface="+mn-ea"/>
              <a:cs typeface="+mn-cs"/>
            </a:rPr>
            <a:t>Vox Pop Lab </a:t>
          </a:r>
          <a:endParaRPr lang="fr-FR" sz="1200" b="1" kern="1200" dirty="0">
            <a:solidFill>
              <a:srgbClr val="000000"/>
            </a:solidFill>
            <a:latin typeface="Calibri"/>
            <a:ea typeface="+mn-ea"/>
            <a:cs typeface="+mn-cs"/>
          </a:endParaRPr>
        </a:p>
      </dsp:txBody>
      <dsp:txXfrm>
        <a:off x="7343119" y="2364322"/>
        <a:ext cx="2919561" cy="13811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D6A8AA-8846-4CCB-8B40-0F8536F91C9B}">
      <dsp:nvSpPr>
        <dsp:cNvPr id="0" name=""/>
        <dsp:cNvSpPr/>
      </dsp:nvSpPr>
      <dsp:spPr>
        <a:xfrm>
          <a:off x="0" y="2288"/>
          <a:ext cx="6364224" cy="115984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B437BD-8B65-4E35-A8A1-CBC911B8D61E}">
      <dsp:nvSpPr>
        <dsp:cNvPr id="0" name=""/>
        <dsp:cNvSpPr/>
      </dsp:nvSpPr>
      <dsp:spPr>
        <a:xfrm>
          <a:off x="350852" y="263253"/>
          <a:ext cx="637913" cy="6379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571C82-9F8E-41BD-A203-C79FD0E195D1}">
      <dsp:nvSpPr>
        <dsp:cNvPr id="0" name=""/>
        <dsp:cNvSpPr/>
      </dsp:nvSpPr>
      <dsp:spPr>
        <a:xfrm>
          <a:off x="1339618" y="2288"/>
          <a:ext cx="5024605" cy="1159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750" tIns="122750" rIns="122750" bIns="12275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800" kern="1200" dirty="0"/>
            <a:t>What have we done well? </a:t>
          </a:r>
          <a:endParaRPr lang="en-US" sz="2800" kern="1200" dirty="0"/>
        </a:p>
      </dsp:txBody>
      <dsp:txXfrm>
        <a:off x="1339618" y="2288"/>
        <a:ext cx="5024605" cy="1159843"/>
      </dsp:txXfrm>
    </dsp:sp>
    <dsp:sp modelId="{4F9B80C1-4CD3-40A4-9A90-CED1848E5F77}">
      <dsp:nvSpPr>
        <dsp:cNvPr id="0" name=""/>
        <dsp:cNvSpPr/>
      </dsp:nvSpPr>
      <dsp:spPr>
        <a:xfrm>
          <a:off x="0" y="1452092"/>
          <a:ext cx="6364224" cy="115984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455F54-FCF9-49DF-BFCF-7335DF134971}">
      <dsp:nvSpPr>
        <dsp:cNvPr id="0" name=""/>
        <dsp:cNvSpPr/>
      </dsp:nvSpPr>
      <dsp:spPr>
        <a:xfrm>
          <a:off x="350852" y="1713057"/>
          <a:ext cx="637913" cy="63791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DC69A1-960F-4291-89DA-8116B0A5E341}">
      <dsp:nvSpPr>
        <dsp:cNvPr id="0" name=""/>
        <dsp:cNvSpPr/>
      </dsp:nvSpPr>
      <dsp:spPr>
        <a:xfrm>
          <a:off x="1339618" y="1452092"/>
          <a:ext cx="5024605" cy="1159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750" tIns="122750" rIns="122750" bIns="12275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800" kern="1200" dirty="0"/>
            <a:t>What new things should we try? </a:t>
          </a:r>
          <a:endParaRPr lang="en-US" sz="2800" kern="1200" dirty="0"/>
        </a:p>
      </dsp:txBody>
      <dsp:txXfrm>
        <a:off x="1339618" y="1452092"/>
        <a:ext cx="5024605" cy="1159843"/>
      </dsp:txXfrm>
    </dsp:sp>
    <dsp:sp modelId="{3825EFBF-843B-4FFF-8F43-BF16DC67ABD2}">
      <dsp:nvSpPr>
        <dsp:cNvPr id="0" name=""/>
        <dsp:cNvSpPr/>
      </dsp:nvSpPr>
      <dsp:spPr>
        <a:xfrm>
          <a:off x="0" y="2901896"/>
          <a:ext cx="6364224" cy="115984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4F6045-BEA4-4FF4-85E5-28AD554C7C17}">
      <dsp:nvSpPr>
        <dsp:cNvPr id="0" name=""/>
        <dsp:cNvSpPr/>
      </dsp:nvSpPr>
      <dsp:spPr>
        <a:xfrm>
          <a:off x="350852" y="3162861"/>
          <a:ext cx="637913" cy="63791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AA658B-78B7-44FE-BBF1-99AC745A7A10}">
      <dsp:nvSpPr>
        <dsp:cNvPr id="0" name=""/>
        <dsp:cNvSpPr/>
      </dsp:nvSpPr>
      <dsp:spPr>
        <a:xfrm>
          <a:off x="1339618" y="2901896"/>
          <a:ext cx="5024605" cy="1159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750" tIns="122750" rIns="122750" bIns="12275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800" kern="1200" dirty="0"/>
            <a:t>What should we do more of? </a:t>
          </a:r>
          <a:endParaRPr lang="en-US" sz="2800" kern="1200" dirty="0"/>
        </a:p>
      </dsp:txBody>
      <dsp:txXfrm>
        <a:off x="1339618" y="2901896"/>
        <a:ext cx="5024605" cy="1159843"/>
      </dsp:txXfrm>
    </dsp:sp>
    <dsp:sp modelId="{90AC9579-F781-4F09-87FB-C47B957D5151}">
      <dsp:nvSpPr>
        <dsp:cNvPr id="0" name=""/>
        <dsp:cNvSpPr/>
      </dsp:nvSpPr>
      <dsp:spPr>
        <a:xfrm>
          <a:off x="0" y="4351700"/>
          <a:ext cx="6364224" cy="115984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DC53D8-DD7B-40A6-8325-C2999CF5756A}">
      <dsp:nvSpPr>
        <dsp:cNvPr id="0" name=""/>
        <dsp:cNvSpPr/>
      </dsp:nvSpPr>
      <dsp:spPr>
        <a:xfrm>
          <a:off x="350852" y="4612665"/>
          <a:ext cx="637913" cy="63791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20E862-4462-4FF4-AF60-8F01C3AFFD7D}">
      <dsp:nvSpPr>
        <dsp:cNvPr id="0" name=""/>
        <dsp:cNvSpPr/>
      </dsp:nvSpPr>
      <dsp:spPr>
        <a:xfrm>
          <a:off x="1339618" y="4351700"/>
          <a:ext cx="5024605" cy="1159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750" tIns="122750" rIns="122750" bIns="12275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800" kern="1200" dirty="0"/>
            <a:t>What can we do better?</a:t>
          </a:r>
          <a:endParaRPr lang="en-US" sz="2800" kern="1200" dirty="0"/>
        </a:p>
      </dsp:txBody>
      <dsp:txXfrm>
        <a:off x="1339618" y="4351700"/>
        <a:ext cx="5024605" cy="11598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37886-6CA0-D84A-AF70-3CF43B0F72D8}" type="datetimeFigureOut">
              <a:rPr lang="fr-CA" smtClean="0"/>
              <a:t>2023-05-05</a:t>
            </a:fld>
            <a:endParaRPr lang="fr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781A2-BB9F-424F-A354-2CACD83A5A15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21370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17563" y="193675"/>
            <a:ext cx="5189537" cy="2919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sz="2000" dirty="0"/>
          </a:p>
          <a:p>
            <a:pPr algn="ctr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799AE-CA25-3644-ADE6-23469B5EBAF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13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Mention </a:t>
            </a:r>
            <a:r>
              <a:rPr lang="fr-CA" dirty="0" err="1"/>
              <a:t>successful</a:t>
            </a:r>
            <a:r>
              <a:rPr lang="fr-CA" dirty="0"/>
              <a:t> </a:t>
            </a:r>
            <a:r>
              <a:rPr lang="fr-CA" dirty="0" err="1"/>
              <a:t>mid-term</a:t>
            </a:r>
            <a:r>
              <a:rPr lang="fr-CA" dirty="0"/>
              <a:t> report – meeting </a:t>
            </a:r>
            <a:r>
              <a:rPr lang="fr-CA" dirty="0" err="1"/>
              <a:t>is</a:t>
            </a:r>
            <a:r>
              <a:rPr lang="fr-CA" dirty="0"/>
              <a:t> a key moment for discussion of second </a:t>
            </a:r>
            <a:r>
              <a:rPr lang="fr-CA" dirty="0" err="1"/>
              <a:t>half</a:t>
            </a:r>
            <a:r>
              <a:rPr lang="fr-CA" dirty="0"/>
              <a:t> of </a:t>
            </a:r>
            <a:r>
              <a:rPr lang="fr-CA" dirty="0" err="1"/>
              <a:t>our</a:t>
            </a:r>
            <a:r>
              <a:rPr lang="fr-CA" dirty="0"/>
              <a:t> mandate.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781A2-BB9F-424F-A354-2CACD83A5A15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37312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Goal of meeting </a:t>
            </a:r>
            <a:r>
              <a:rPr lang="fr-CA" dirty="0" err="1"/>
              <a:t>is</a:t>
            </a:r>
            <a:r>
              <a:rPr lang="fr-CA" dirty="0"/>
              <a:t> to help </a:t>
            </a:r>
            <a:r>
              <a:rPr lang="fr-CA" dirty="0" err="1"/>
              <a:t>provide</a:t>
            </a:r>
            <a:r>
              <a:rPr lang="fr-CA" dirty="0"/>
              <a:t> direction for the second </a:t>
            </a:r>
            <a:r>
              <a:rPr lang="fr-CA" dirty="0" err="1"/>
              <a:t>half</a:t>
            </a:r>
            <a:r>
              <a:rPr lang="fr-CA" dirty="0"/>
              <a:t> of </a:t>
            </a:r>
            <a:r>
              <a:rPr lang="fr-CA" dirty="0" err="1"/>
              <a:t>our</a:t>
            </a:r>
            <a:r>
              <a:rPr lang="fr-CA" dirty="0"/>
              <a:t> mandate.</a:t>
            </a:r>
          </a:p>
          <a:p>
            <a:endParaRPr lang="fr-CA" dirty="0"/>
          </a:p>
          <a:p>
            <a:r>
              <a:rPr lang="fr-CA" dirty="0"/>
              <a:t>-- note </a:t>
            </a:r>
            <a:r>
              <a:rPr lang="fr-CA" dirty="0" err="1"/>
              <a:t>we</a:t>
            </a:r>
            <a:r>
              <a:rPr lang="fr-CA" dirty="0"/>
              <a:t> </a:t>
            </a:r>
            <a:r>
              <a:rPr lang="fr-CA" dirty="0" err="1"/>
              <a:t>amended</a:t>
            </a:r>
            <a:r>
              <a:rPr lang="fr-CA" dirty="0"/>
              <a:t> agenda to </a:t>
            </a:r>
            <a:r>
              <a:rPr lang="fr-CA" dirty="0" err="1"/>
              <a:t>include</a:t>
            </a:r>
            <a:r>
              <a:rPr lang="fr-CA" dirty="0"/>
              <a:t> budget update.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781A2-BB9F-424F-A354-2CACD83A5A15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38886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Current</a:t>
            </a:r>
            <a:r>
              <a:rPr lang="fr-CA" dirty="0"/>
              <a:t> C-</a:t>
            </a:r>
            <a:r>
              <a:rPr lang="fr-CA" dirty="0" err="1"/>
              <a:t>Dem</a:t>
            </a:r>
            <a:r>
              <a:rPr lang="fr-CA" dirty="0"/>
              <a:t> network </a:t>
            </a:r>
            <a:r>
              <a:rPr lang="fr-CA" dirty="0" err="1"/>
              <a:t>includes</a:t>
            </a:r>
            <a:r>
              <a:rPr lang="fr-CA" dirty="0"/>
              <a:t> </a:t>
            </a:r>
            <a:r>
              <a:rPr lang="fr-CA" dirty="0" err="1"/>
              <a:t>integration</a:t>
            </a:r>
            <a:r>
              <a:rPr lang="fr-CA" dirty="0"/>
              <a:t> of </a:t>
            </a:r>
            <a:r>
              <a:rPr lang="fr-CA" dirty="0" err="1"/>
              <a:t>some</a:t>
            </a:r>
            <a:r>
              <a:rPr lang="fr-CA" dirty="0"/>
              <a:t> new </a:t>
            </a:r>
            <a:r>
              <a:rPr lang="fr-CA" dirty="0" err="1"/>
              <a:t>partners</a:t>
            </a:r>
            <a:r>
              <a:rPr lang="fr-CA" dirty="0"/>
              <a:t> over first </a:t>
            </a:r>
            <a:r>
              <a:rPr lang="fr-CA" dirty="0" err="1"/>
              <a:t>half</a:t>
            </a:r>
            <a:r>
              <a:rPr lang="fr-CA" dirty="0"/>
              <a:t> of </a:t>
            </a:r>
            <a:r>
              <a:rPr lang="fr-CA" dirty="0" err="1"/>
              <a:t>grant</a:t>
            </a:r>
            <a:r>
              <a:rPr lang="fr-CA" dirty="0"/>
              <a:t>.  </a:t>
            </a:r>
          </a:p>
          <a:p>
            <a:r>
              <a:rPr lang="fr-CA" dirty="0"/>
              <a:t>-- </a:t>
            </a:r>
            <a:r>
              <a:rPr lang="fr-CA" dirty="0" err="1"/>
              <a:t>Should</a:t>
            </a:r>
            <a:r>
              <a:rPr lang="fr-CA" dirty="0"/>
              <a:t> </a:t>
            </a:r>
            <a:r>
              <a:rPr lang="fr-CA" dirty="0" err="1"/>
              <a:t>we</a:t>
            </a:r>
            <a:r>
              <a:rPr lang="fr-CA" dirty="0"/>
              <a:t> </a:t>
            </a:r>
            <a:r>
              <a:rPr lang="fr-CA" dirty="0" err="1"/>
              <a:t>integrate</a:t>
            </a:r>
            <a:r>
              <a:rPr lang="fr-CA" dirty="0"/>
              <a:t> </a:t>
            </a:r>
            <a:r>
              <a:rPr lang="fr-CA" dirty="0" err="1"/>
              <a:t>others</a:t>
            </a:r>
            <a:r>
              <a:rPr lang="fr-CA" dirty="0"/>
              <a:t>? Are </a:t>
            </a:r>
            <a:r>
              <a:rPr lang="fr-CA" dirty="0" err="1"/>
              <a:t>there</a:t>
            </a:r>
            <a:r>
              <a:rPr lang="fr-CA" dirty="0"/>
              <a:t> key </a:t>
            </a:r>
            <a:r>
              <a:rPr lang="fr-CA" dirty="0" err="1"/>
              <a:t>actors</a:t>
            </a:r>
            <a:r>
              <a:rPr lang="fr-CA" dirty="0"/>
              <a:t> </a:t>
            </a:r>
            <a:r>
              <a:rPr lang="fr-CA" dirty="0" err="1"/>
              <a:t>we</a:t>
            </a:r>
            <a:r>
              <a:rPr lang="fr-CA" dirty="0"/>
              <a:t> are </a:t>
            </a:r>
            <a:r>
              <a:rPr lang="fr-CA" dirty="0" err="1"/>
              <a:t>missing</a:t>
            </a:r>
            <a:r>
              <a:rPr lang="fr-CA" dirty="0"/>
              <a:t>? </a:t>
            </a:r>
          </a:p>
          <a:p>
            <a:r>
              <a:rPr lang="fr-CA" dirty="0"/>
              <a:t>-- For </a:t>
            </a:r>
            <a:r>
              <a:rPr lang="fr-CA" dirty="0" err="1"/>
              <a:t>some</a:t>
            </a:r>
            <a:r>
              <a:rPr lang="fr-CA" dirty="0"/>
              <a:t> groups </a:t>
            </a:r>
            <a:r>
              <a:rPr lang="fr-CA" dirty="0" err="1"/>
              <a:t>that</a:t>
            </a:r>
            <a:r>
              <a:rPr lang="fr-CA" dirty="0"/>
              <a:t> have been </a:t>
            </a:r>
            <a:r>
              <a:rPr lang="fr-CA" dirty="0" err="1"/>
              <a:t>less</a:t>
            </a:r>
            <a:r>
              <a:rPr lang="fr-CA" dirty="0"/>
              <a:t> </a:t>
            </a:r>
            <a:r>
              <a:rPr lang="fr-CA" dirty="0" err="1"/>
              <a:t>involved</a:t>
            </a:r>
            <a:r>
              <a:rPr lang="fr-CA" dirty="0"/>
              <a:t>, </a:t>
            </a:r>
            <a:r>
              <a:rPr lang="fr-CA" dirty="0" err="1"/>
              <a:t>is</a:t>
            </a:r>
            <a:r>
              <a:rPr lang="fr-CA" dirty="0"/>
              <a:t> </a:t>
            </a:r>
            <a:r>
              <a:rPr lang="fr-CA" dirty="0" err="1"/>
              <a:t>there</a:t>
            </a:r>
            <a:r>
              <a:rPr lang="fr-CA" dirty="0"/>
              <a:t> </a:t>
            </a:r>
            <a:r>
              <a:rPr lang="fr-CA" dirty="0" err="1"/>
              <a:t>any</a:t>
            </a:r>
            <a:r>
              <a:rPr lang="fr-CA" dirty="0"/>
              <a:t> use in </a:t>
            </a:r>
            <a:r>
              <a:rPr lang="fr-CA" dirty="0" err="1"/>
              <a:t>removing</a:t>
            </a:r>
            <a:r>
              <a:rPr lang="fr-CA" dirty="0"/>
              <a:t> </a:t>
            </a:r>
            <a:r>
              <a:rPr lang="fr-CA" dirty="0" err="1"/>
              <a:t>them</a:t>
            </a:r>
            <a:r>
              <a:rPr lang="fr-CA" dirty="0"/>
              <a:t> </a:t>
            </a:r>
            <a:r>
              <a:rPr lang="fr-CA" dirty="0" err="1"/>
              <a:t>from</a:t>
            </a:r>
            <a:r>
              <a:rPr lang="fr-CA" dirty="0"/>
              <a:t> the network?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781A2-BB9F-424F-A354-2CACD83A5A15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78079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Goal of meeting </a:t>
            </a:r>
            <a:r>
              <a:rPr lang="fr-CA" dirty="0" err="1"/>
              <a:t>is</a:t>
            </a:r>
            <a:r>
              <a:rPr lang="fr-CA" dirty="0"/>
              <a:t> to help </a:t>
            </a:r>
            <a:r>
              <a:rPr lang="fr-CA" dirty="0" err="1"/>
              <a:t>provide</a:t>
            </a:r>
            <a:r>
              <a:rPr lang="fr-CA" dirty="0"/>
              <a:t> direction for the second </a:t>
            </a:r>
            <a:r>
              <a:rPr lang="fr-CA" dirty="0" err="1"/>
              <a:t>half</a:t>
            </a:r>
            <a:r>
              <a:rPr lang="fr-CA" dirty="0"/>
              <a:t> of </a:t>
            </a:r>
            <a:r>
              <a:rPr lang="fr-CA" dirty="0" err="1"/>
              <a:t>our</a:t>
            </a:r>
            <a:r>
              <a:rPr lang="fr-CA" dirty="0"/>
              <a:t> mandate.</a:t>
            </a:r>
          </a:p>
          <a:p>
            <a:endParaRPr lang="fr-CA" dirty="0"/>
          </a:p>
          <a:p>
            <a:r>
              <a:rPr lang="fr-CA" dirty="0"/>
              <a:t>-- note </a:t>
            </a:r>
            <a:r>
              <a:rPr lang="fr-CA" dirty="0" err="1"/>
              <a:t>we</a:t>
            </a:r>
            <a:r>
              <a:rPr lang="fr-CA" dirty="0"/>
              <a:t> </a:t>
            </a:r>
            <a:r>
              <a:rPr lang="fr-CA" dirty="0" err="1"/>
              <a:t>amended</a:t>
            </a:r>
            <a:r>
              <a:rPr lang="fr-CA" dirty="0"/>
              <a:t> agenda to </a:t>
            </a:r>
            <a:r>
              <a:rPr lang="fr-CA" dirty="0" err="1"/>
              <a:t>include</a:t>
            </a:r>
            <a:r>
              <a:rPr lang="fr-CA" dirty="0"/>
              <a:t> budget update.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781A2-BB9F-424F-A354-2CACD83A5A15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81982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781A2-BB9F-424F-A354-2CACD83A5A15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61541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781A2-BB9F-424F-A354-2CACD83A5A15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2528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>
                <a:effectLst/>
              </a:rPr>
              <a:t>New publications </a:t>
            </a:r>
          </a:p>
          <a:p>
            <a:r>
              <a:rPr lang="en-CA" dirty="0"/>
              <a:t>New working papers (with Q. Albaugh)</a:t>
            </a:r>
          </a:p>
          <a:p>
            <a:pPr lvl="1"/>
            <a:r>
              <a:rPr lang="en-CA" dirty="0"/>
              <a:t>Measuring Transgender and Non-Binary Identities in Online </a:t>
            </a:r>
          </a:p>
          <a:p>
            <a:pPr marL="457200" lvl="1" indent="0">
              <a:buNone/>
            </a:pPr>
            <a:r>
              <a:rPr lang="en-CA" dirty="0"/>
              <a:t>Surveys: Evidence from Two National Election Studies</a:t>
            </a:r>
          </a:p>
          <a:p>
            <a:pPr lvl="1"/>
            <a:r>
              <a:rPr lang="en-CA" dirty="0"/>
              <a:t>From Gender Gap to Gender Gaps: Bringing Nonbinary People </a:t>
            </a:r>
          </a:p>
          <a:p>
            <a:pPr marL="457200" lvl="1" indent="0">
              <a:buNone/>
            </a:pPr>
            <a:r>
              <a:rPr lang="en-CA" dirty="0"/>
              <a:t>into Political Behavior Research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781A2-BB9F-424F-A354-2CACD83A5A15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53862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781A2-BB9F-424F-A354-2CACD83A5A15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26170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F106A-A621-5147-B081-C267D63C37AD}" type="datetimeFigureOut">
              <a:rPr lang="fr-CA" smtClean="0"/>
              <a:t>2023-05-05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02374-07B9-9A4A-99E7-BD622419C923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84860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F106A-A621-5147-B081-C267D63C37AD}" type="datetimeFigureOut">
              <a:rPr lang="fr-CA" smtClean="0"/>
              <a:t>2023-05-05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02374-07B9-9A4A-99E7-BD622419C923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62201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F106A-A621-5147-B081-C267D63C37AD}" type="datetimeFigureOut">
              <a:rPr lang="fr-CA" smtClean="0"/>
              <a:t>2023-05-05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02374-07B9-9A4A-99E7-BD622419C923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94965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F106A-A621-5147-B081-C267D63C37AD}" type="datetimeFigureOut">
              <a:rPr lang="fr-CA" smtClean="0"/>
              <a:t>2023-05-05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02374-07B9-9A4A-99E7-BD622419C923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93631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F106A-A621-5147-B081-C267D63C37AD}" type="datetimeFigureOut">
              <a:rPr lang="fr-CA" smtClean="0"/>
              <a:t>2023-05-05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02374-07B9-9A4A-99E7-BD622419C923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76481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F106A-A621-5147-B081-C267D63C37AD}" type="datetimeFigureOut">
              <a:rPr lang="fr-CA" smtClean="0"/>
              <a:t>2023-05-05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02374-07B9-9A4A-99E7-BD622419C923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2871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F106A-A621-5147-B081-C267D63C37AD}" type="datetimeFigureOut">
              <a:rPr lang="fr-CA" smtClean="0"/>
              <a:t>2023-05-05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02374-07B9-9A4A-99E7-BD622419C923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02667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F106A-A621-5147-B081-C267D63C37AD}" type="datetimeFigureOut">
              <a:rPr lang="fr-CA" smtClean="0"/>
              <a:t>2023-05-05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02374-07B9-9A4A-99E7-BD622419C923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64868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F106A-A621-5147-B081-C267D63C37AD}" type="datetimeFigureOut">
              <a:rPr lang="fr-CA" smtClean="0"/>
              <a:t>2023-05-05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02374-07B9-9A4A-99E7-BD622419C923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72402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F106A-A621-5147-B081-C267D63C37AD}" type="datetimeFigureOut">
              <a:rPr lang="fr-CA" smtClean="0"/>
              <a:t>2023-05-05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02374-07B9-9A4A-99E7-BD622419C923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32119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F106A-A621-5147-B081-C267D63C37AD}" type="datetimeFigureOut">
              <a:rPr lang="fr-CA" smtClean="0"/>
              <a:t>2023-05-05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02374-07B9-9A4A-99E7-BD622419C923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42139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F106A-A621-5147-B081-C267D63C37AD}" type="datetimeFigureOut">
              <a:rPr lang="fr-CA" smtClean="0"/>
              <a:t>2023-05-05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02374-07B9-9A4A-99E7-BD622419C923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15388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7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855" y="0"/>
            <a:ext cx="9784177" cy="7031434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327" y="1940785"/>
            <a:ext cx="8201335" cy="3538560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</p:spTree>
    <p:extLst>
      <p:ext uri="{BB962C8B-B14F-4D97-AF65-F5344CB8AC3E}">
        <p14:creationId xmlns:p14="http://schemas.microsoft.com/office/powerpoint/2010/main" val="658163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8203CC-D27E-6132-E4FA-B66A43BF6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fr-CA" sz="4800" dirty="0" err="1"/>
              <a:t>Research</a:t>
            </a:r>
            <a:r>
              <a:rPr lang="fr-CA" sz="4800" dirty="0"/>
              <a:t> Output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F7A552B-5E39-71D5-1E2F-2BEE8ADF7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236" y="2203079"/>
            <a:ext cx="11090564" cy="4434840"/>
          </a:xfrm>
        </p:spPr>
        <p:txBody>
          <a:bodyPr>
            <a:normAutofit/>
          </a:bodyPr>
          <a:lstStyle/>
          <a:p>
            <a:r>
              <a:rPr lang="en-CA" dirty="0"/>
              <a:t>In</a:t>
            </a:r>
            <a:r>
              <a:rPr lang="en-CA" dirty="0">
                <a:effectLst/>
              </a:rPr>
              <a:t> our midterm report: </a:t>
            </a:r>
          </a:p>
          <a:p>
            <a:pPr lvl="1"/>
            <a:r>
              <a:rPr lang="en-CA" dirty="0">
                <a:effectLst/>
              </a:rPr>
              <a:t>5 books </a:t>
            </a:r>
          </a:p>
          <a:p>
            <a:pPr lvl="1"/>
            <a:r>
              <a:rPr lang="en-CA" dirty="0">
                <a:effectLst/>
              </a:rPr>
              <a:t>23 articles </a:t>
            </a:r>
          </a:p>
          <a:p>
            <a:pPr lvl="1"/>
            <a:r>
              <a:rPr lang="en-CA" dirty="0">
                <a:effectLst/>
              </a:rPr>
              <a:t>7 book chapters</a:t>
            </a:r>
            <a:endParaRPr lang="en-CA" dirty="0"/>
          </a:p>
          <a:p>
            <a:pPr lvl="1"/>
            <a:r>
              <a:rPr lang="en-CA" dirty="0">
                <a:effectLst/>
              </a:rPr>
              <a:t>14 articles under review</a:t>
            </a:r>
            <a:endParaRPr lang="en-CA" dirty="0"/>
          </a:p>
          <a:p>
            <a:pPr lvl="1"/>
            <a:r>
              <a:rPr lang="en-CA" dirty="0">
                <a:effectLst/>
              </a:rPr>
              <a:t>7 public reports (usually in collaboration with partners)</a:t>
            </a:r>
          </a:p>
          <a:p>
            <a:r>
              <a:rPr lang="en-CA" dirty="0"/>
              <a:t>Research report contract with Elections Canada</a:t>
            </a:r>
          </a:p>
          <a:p>
            <a:pPr lvl="1"/>
            <a:r>
              <a:rPr lang="en-CA" dirty="0"/>
              <a:t>Draft reports presented this afternoon!</a:t>
            </a:r>
            <a:endParaRPr lang="en-CA" dirty="0">
              <a:effectLst/>
            </a:endParaRPr>
          </a:p>
          <a:p>
            <a:pPr marL="0" indent="0">
              <a:buNone/>
            </a:pPr>
            <a:endParaRPr lang="fr-CA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177B86-F117-CEF0-AB0D-60D3CF1B7EE5}"/>
              </a:ext>
            </a:extLst>
          </p:cNvPr>
          <p:cNvGrpSpPr/>
          <p:nvPr/>
        </p:nvGrpSpPr>
        <p:grpSpPr>
          <a:xfrm>
            <a:off x="7612763" y="2984302"/>
            <a:ext cx="4392433" cy="3486768"/>
            <a:chOff x="7612763" y="2984302"/>
            <a:chExt cx="4392433" cy="34867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D68D9F-7E0D-C8EB-9F7A-EBF4A02AE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83641" y="2984302"/>
              <a:ext cx="2021555" cy="263681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6779B9F-F3F6-F644-4F45-E7EA9F88B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12763" y="4750866"/>
              <a:ext cx="3062678" cy="17202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134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5B339F4-93B9-4E04-9721-143AD6782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734DDD3-F723-4DD3-8ABE-EC0B2AC87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522324" y="0"/>
            <a:ext cx="7147352" cy="5777808"/>
            <a:chOff x="329184" y="1"/>
            <a:chExt cx="524256" cy="5777808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7C8EA93-3210-4C62-99E9-153C275E3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EB7D2A2-F448-44D4-938C-DC84CBCB3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8203CC-D27E-6132-E4FA-B66A43BF6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31961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Partner Updates</a:t>
            </a:r>
          </a:p>
        </p:txBody>
      </p:sp>
    </p:spTree>
    <p:extLst>
      <p:ext uri="{BB962C8B-B14F-4D97-AF65-F5344CB8AC3E}">
        <p14:creationId xmlns:p14="http://schemas.microsoft.com/office/powerpoint/2010/main" val="3650713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8203CC-D27E-6132-E4FA-B66A43BF6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Discussion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933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B69CB9D-9953-76C5-A401-776C992D62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6851923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82982C1E-86E6-4BB6-D207-B883206D92B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6941"/>
          <a:stretch/>
        </p:blipFill>
        <p:spPr>
          <a:xfrm>
            <a:off x="1121007" y="2296437"/>
            <a:ext cx="2569464" cy="157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616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61A0E-9FFB-A848-CD12-EA7196A013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11469"/>
            <a:ext cx="9144000" cy="2387600"/>
          </a:xfrm>
        </p:spPr>
        <p:txBody>
          <a:bodyPr/>
          <a:lstStyle/>
          <a:p>
            <a:r>
              <a:rPr lang="fr-CA" dirty="0">
                <a:cs typeface="Aharoni" panose="02010803020104030203" pitchFamily="2" charset="-79"/>
              </a:rPr>
              <a:t>Partner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42D08F-2AD8-3ADF-6132-B3F0D903CE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7018" y="4999831"/>
            <a:ext cx="9144000" cy="1655762"/>
          </a:xfrm>
        </p:spPr>
        <p:txBody>
          <a:bodyPr>
            <a:normAutofit/>
          </a:bodyPr>
          <a:lstStyle/>
          <a:p>
            <a:r>
              <a:rPr lang="fr-CA" sz="4000" dirty="0"/>
              <a:t> May 5,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0533E1-DBB9-2453-EA91-2E2B92D90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030288"/>
            <a:ext cx="7772400" cy="157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43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1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2755D6-B8A2-22E2-ACF2-A9BFBDBF7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fr-CA" sz="5400" dirty="0"/>
              <a:t>Agenda</a:t>
            </a:r>
          </a:p>
        </p:txBody>
      </p:sp>
      <p:grpSp>
        <p:nvGrpSpPr>
          <p:cNvPr id="34" name="Group 23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35" name="Rectangle 24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25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7C918-8329-D185-010A-A4D057F01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638" y="2203079"/>
            <a:ext cx="10574724" cy="4147845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CA" dirty="0">
                <a:effectLst/>
                <a:latin typeface="Helvetica" pitchFamily="2" charset="0"/>
              </a:rPr>
              <a:t>10:45 – 10:50am - Welcome </a:t>
            </a:r>
          </a:p>
          <a:p>
            <a:pPr>
              <a:lnSpc>
                <a:spcPct val="100000"/>
              </a:lnSpc>
            </a:pPr>
            <a:r>
              <a:rPr lang="en-CA" dirty="0">
                <a:effectLst/>
                <a:latin typeface="Helvetica" pitchFamily="2" charset="0"/>
              </a:rPr>
              <a:t>10:50 – 11:20am - Annual Report Highlights</a:t>
            </a:r>
            <a:br>
              <a:rPr lang="en-CA" dirty="0">
                <a:effectLst/>
                <a:latin typeface="Helvetica" pitchFamily="2" charset="0"/>
              </a:rPr>
            </a:br>
            <a:r>
              <a:rPr lang="en-CA" dirty="0">
                <a:effectLst/>
                <a:latin typeface="Helvetica" pitchFamily="2" charset="0"/>
              </a:rPr>
              <a:t>   - Network Evolution</a:t>
            </a:r>
            <a:br>
              <a:rPr lang="en-CA" dirty="0">
                <a:effectLst/>
                <a:latin typeface="Helvetica" pitchFamily="2" charset="0"/>
              </a:rPr>
            </a:br>
            <a:r>
              <a:rPr lang="en-CA" dirty="0">
                <a:effectLst/>
                <a:latin typeface="Helvetica" pitchFamily="2" charset="0"/>
              </a:rPr>
              <a:t>   - Data Collection</a:t>
            </a:r>
            <a:br>
              <a:rPr lang="en-CA" dirty="0">
                <a:effectLst/>
                <a:latin typeface="Helvetica" pitchFamily="2" charset="0"/>
              </a:rPr>
            </a:br>
            <a:r>
              <a:rPr lang="en-CA" dirty="0">
                <a:effectLst/>
                <a:latin typeface="Helvetica" pitchFamily="2" charset="0"/>
              </a:rPr>
              <a:t>   - Key Activities and Research Outputs</a:t>
            </a:r>
          </a:p>
          <a:p>
            <a:pPr>
              <a:lnSpc>
                <a:spcPct val="100000"/>
              </a:lnSpc>
            </a:pPr>
            <a:r>
              <a:rPr lang="en-CA" dirty="0">
                <a:latin typeface="Helvetica" pitchFamily="2" charset="0"/>
              </a:rPr>
              <a:t>11:20 – 11:50pm - Updates from Partners</a:t>
            </a:r>
            <a:endParaRPr lang="en-CA" dirty="0">
              <a:effectLst/>
              <a:latin typeface="Helvetica" pitchFamily="2" charset="0"/>
            </a:endParaRPr>
          </a:p>
          <a:p>
            <a:pPr>
              <a:lnSpc>
                <a:spcPct val="100000"/>
              </a:lnSpc>
            </a:pPr>
            <a:r>
              <a:rPr lang="en-CA" dirty="0">
                <a:latin typeface="Helvetica" pitchFamily="2" charset="0"/>
              </a:rPr>
              <a:t>11:50 </a:t>
            </a:r>
            <a:r>
              <a:rPr lang="en-CA" dirty="0">
                <a:effectLst/>
                <a:latin typeface="Helvetica" pitchFamily="2" charset="0"/>
              </a:rPr>
              <a:t>– 12:15pm - Discussion</a:t>
            </a:r>
            <a:endParaRPr lang="en-CA" dirty="0">
              <a:latin typeface="Helvetica" pitchFamily="2" charset="0"/>
            </a:endParaRPr>
          </a:p>
          <a:p>
            <a:pPr>
              <a:lnSpc>
                <a:spcPct val="100000"/>
              </a:lnSpc>
            </a:pPr>
            <a:r>
              <a:rPr lang="en-CA" dirty="0">
                <a:latin typeface="Helvetica" pitchFamily="2" charset="0"/>
              </a:rPr>
              <a:t>12</a:t>
            </a:r>
            <a:r>
              <a:rPr lang="en-CA" dirty="0">
                <a:effectLst/>
                <a:latin typeface="Helvetica" pitchFamily="2" charset="0"/>
              </a:rPr>
              <a:t>:15 pm - Adjournment </a:t>
            </a:r>
          </a:p>
        </p:txBody>
      </p:sp>
    </p:spTree>
    <p:extLst>
      <p:ext uri="{BB962C8B-B14F-4D97-AF65-F5344CB8AC3E}">
        <p14:creationId xmlns:p14="http://schemas.microsoft.com/office/powerpoint/2010/main" val="1720864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DB8A6-959F-022D-BBB6-264B5BDF1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5400" dirty="0"/>
              <a:t>C-</a:t>
            </a:r>
            <a:r>
              <a:rPr lang="fr-CA" sz="5400" dirty="0" err="1"/>
              <a:t>Dem</a:t>
            </a:r>
            <a:r>
              <a:rPr lang="fr-CA" sz="5400" dirty="0"/>
              <a:t> Network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A35563F-E1A5-C52B-58BE-B2A42610D8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074720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75764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755D6-B8A2-22E2-ACF2-A9BFBDBF7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9236700" cy="1188950"/>
          </a:xfrm>
        </p:spPr>
        <p:txBody>
          <a:bodyPr anchor="b">
            <a:normAutofit/>
          </a:bodyPr>
          <a:lstStyle/>
          <a:p>
            <a:r>
              <a:rPr lang="fr-CA" sz="5400" dirty="0"/>
              <a:t>C-</a:t>
            </a:r>
            <a:r>
              <a:rPr lang="fr-CA" sz="5400" dirty="0" err="1"/>
              <a:t>Dem</a:t>
            </a:r>
            <a:r>
              <a:rPr lang="fr-CA" sz="5400" dirty="0"/>
              <a:t> </a:t>
            </a:r>
            <a:r>
              <a:rPr lang="fr-CA" sz="5400" dirty="0" err="1"/>
              <a:t>Researchers</a:t>
            </a:r>
            <a:endParaRPr lang="fr-CA" sz="540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FFFE40C-08AF-DB84-7E88-F0DD7A4610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2335203"/>
              </p:ext>
            </p:extLst>
          </p:nvPr>
        </p:nvGraphicFramePr>
        <p:xfrm>
          <a:off x="361627" y="1188950"/>
          <a:ext cx="11468745" cy="5547360"/>
        </p:xfrm>
        <a:graphic>
          <a:graphicData uri="http://schemas.openxmlformats.org/drawingml/2006/table">
            <a:tbl>
              <a:tblPr bandRow="1">
                <a:tableStyleId>{C083E6E3-FA7D-4D7B-A595-EF9225AFEA82}</a:tableStyleId>
              </a:tblPr>
              <a:tblGrid>
                <a:gridCol w="5428489">
                  <a:extLst>
                    <a:ext uri="{9D8B030D-6E8A-4147-A177-3AD203B41FA5}">
                      <a16:colId xmlns:a16="http://schemas.microsoft.com/office/drawing/2014/main" val="1211833066"/>
                    </a:ext>
                  </a:extLst>
                </a:gridCol>
                <a:gridCol w="6040256">
                  <a:extLst>
                    <a:ext uri="{9D8B030D-6E8A-4147-A177-3AD203B41FA5}">
                      <a16:colId xmlns:a16="http://schemas.microsoft.com/office/drawing/2014/main" val="2747416855"/>
                    </a:ext>
                  </a:extLst>
                </a:gridCol>
              </a:tblGrid>
              <a:tr h="212208">
                <a:tc>
                  <a:txBody>
                    <a:bodyPr/>
                    <a:lstStyle/>
                    <a:p>
                      <a:r>
                        <a:rPr lang="en-CA" sz="1400" u="sng" dirty="0">
                          <a:effectLst/>
                        </a:rPr>
                        <a:t>Co-Directors</a:t>
                      </a:r>
                      <a:endParaRPr lang="en-C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400" u="sng">
                          <a:effectLst/>
                        </a:rPr>
                        <a:t>Collaborators</a:t>
                      </a:r>
                      <a:endParaRPr lang="en-C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extLst>
                  <a:ext uri="{0D108BD9-81ED-4DB2-BD59-A6C34878D82A}">
                    <a16:rowId xmlns:a16="http://schemas.microsoft.com/office/drawing/2014/main" val="2450463342"/>
                  </a:ext>
                </a:extLst>
              </a:tr>
              <a:tr h="212208"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</a:rPr>
                        <a:t>Laura Stephenson (PI), Western</a:t>
                      </a:r>
                      <a:endParaRPr lang="en-C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Christopher Alcantara, Western </a:t>
                      </a:r>
                      <a:endParaRPr lang="en-C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extLst>
                  <a:ext uri="{0D108BD9-81ED-4DB2-BD59-A6C34878D82A}">
                    <a16:rowId xmlns:a16="http://schemas.microsoft.com/office/drawing/2014/main" val="1707722852"/>
                  </a:ext>
                </a:extLst>
              </a:tr>
              <a:tr h="212208">
                <a:tc>
                  <a:txBody>
                    <a:bodyPr/>
                    <a:lstStyle/>
                    <a:p>
                      <a:r>
                        <a:rPr lang="en-CA" sz="1400" dirty="0">
                          <a:effectLst/>
                        </a:rPr>
                        <a:t>Allison </a:t>
                      </a:r>
                      <a:r>
                        <a:rPr lang="en-CA" sz="1400" dirty="0" err="1">
                          <a:effectLst/>
                        </a:rPr>
                        <a:t>Harell</a:t>
                      </a:r>
                      <a:r>
                        <a:rPr lang="en-CA" sz="1400" dirty="0">
                          <a:effectLst/>
                        </a:rPr>
                        <a:t>, UQAM</a:t>
                      </a:r>
                      <a:endParaRPr lang="en-C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John Beebe, Toronto Metropolitan University  </a:t>
                      </a:r>
                      <a:endParaRPr lang="en-C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extLst>
                  <a:ext uri="{0D108BD9-81ED-4DB2-BD59-A6C34878D82A}">
                    <a16:rowId xmlns:a16="http://schemas.microsoft.com/office/drawing/2014/main" val="3257945761"/>
                  </a:ext>
                </a:extLst>
              </a:tr>
              <a:tr h="212208">
                <a:tc>
                  <a:txBody>
                    <a:bodyPr/>
                    <a:lstStyle/>
                    <a:p>
                      <a:r>
                        <a:rPr lang="en-CA" sz="1400" dirty="0">
                          <a:effectLst/>
                        </a:rPr>
                        <a:t> </a:t>
                      </a:r>
                      <a:endParaRPr lang="en-C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Marc-André Bodet, Laval University</a:t>
                      </a:r>
                      <a:endParaRPr lang="en-C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extLst>
                  <a:ext uri="{0D108BD9-81ED-4DB2-BD59-A6C34878D82A}">
                    <a16:rowId xmlns:a16="http://schemas.microsoft.com/office/drawing/2014/main" val="3244775068"/>
                  </a:ext>
                </a:extLst>
              </a:tr>
              <a:tr h="212208">
                <a:tc>
                  <a:txBody>
                    <a:bodyPr/>
                    <a:lstStyle/>
                    <a:p>
                      <a:r>
                        <a:rPr lang="en-US" sz="1400" u="sng">
                          <a:effectLst/>
                        </a:rPr>
                        <a:t>Co-Investigators </a:t>
                      </a:r>
                      <a:endParaRPr lang="en-C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Jake Bowers, University of Illinois at Urbana-Champaign</a:t>
                      </a:r>
                      <a:endParaRPr lang="en-C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extLst>
                  <a:ext uri="{0D108BD9-81ED-4DB2-BD59-A6C34878D82A}">
                    <a16:rowId xmlns:a16="http://schemas.microsoft.com/office/drawing/2014/main" val="2925557407"/>
                  </a:ext>
                </a:extLst>
              </a:tr>
              <a:tr h="212208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Cameron Anderson, Western </a:t>
                      </a:r>
                      <a:endParaRPr lang="en-C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tc>
                  <a:txBody>
                    <a:bodyPr/>
                    <a:lstStyle/>
                    <a:p>
                      <a:r>
                        <a:rPr lang="fr-FR" sz="1400">
                          <a:effectLst/>
                        </a:rPr>
                        <a:t>Arnaud Dellis, UQAM  </a:t>
                      </a:r>
                      <a:endParaRPr lang="en-C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extLst>
                  <a:ext uri="{0D108BD9-81ED-4DB2-BD59-A6C34878D82A}">
                    <a16:rowId xmlns:a16="http://schemas.microsoft.com/office/drawing/2014/main" val="4121345589"/>
                  </a:ext>
                </a:extLst>
              </a:tr>
              <a:tr h="212208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David Armstrong, Western </a:t>
                      </a:r>
                      <a:endParaRPr lang="en-C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Victoria Esses, University of Western Ontario </a:t>
                      </a:r>
                      <a:endParaRPr lang="en-C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extLst>
                  <a:ext uri="{0D108BD9-81ED-4DB2-BD59-A6C34878D82A}">
                    <a16:rowId xmlns:a16="http://schemas.microsoft.com/office/drawing/2014/main" val="3140779968"/>
                  </a:ext>
                </a:extLst>
              </a:tr>
              <a:tr h="212208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Éric Bélanger, McGill University</a:t>
                      </a:r>
                      <a:endParaRPr lang="en-C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Elizabeth Goodyear-Grant, Queen’s University</a:t>
                      </a:r>
                      <a:endParaRPr lang="en-C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extLst>
                  <a:ext uri="{0D108BD9-81ED-4DB2-BD59-A6C34878D82A}">
                    <a16:rowId xmlns:a16="http://schemas.microsoft.com/office/drawing/2014/main" val="1337221565"/>
                  </a:ext>
                </a:extLst>
              </a:tr>
              <a:tr h="212208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Loleen Berdahl, University of Saskatchewan</a:t>
                      </a:r>
                      <a:endParaRPr lang="en-C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R. Michael McGregor, Toronto Metropolitan University </a:t>
                      </a:r>
                      <a:endParaRPr lang="en-C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extLst>
                  <a:ext uri="{0D108BD9-81ED-4DB2-BD59-A6C34878D82A}">
                    <a16:rowId xmlns:a16="http://schemas.microsoft.com/office/drawing/2014/main" val="2896702614"/>
                  </a:ext>
                </a:extLst>
              </a:tr>
              <a:tr h="212208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Amanda Bittner, Memorial University</a:t>
                      </a:r>
                      <a:endParaRPr lang="en-C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tc>
                  <a:txBody>
                    <a:bodyPr/>
                    <a:lstStyle/>
                    <a:p>
                      <a:r>
                        <a:rPr lang="fr-FR" sz="1400">
                          <a:effectLst/>
                        </a:rPr>
                        <a:t>Martin Papillon, Université de Montréal   </a:t>
                      </a:r>
                      <a:endParaRPr lang="en-C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extLst>
                  <a:ext uri="{0D108BD9-81ED-4DB2-BD59-A6C34878D82A}">
                    <a16:rowId xmlns:a16="http://schemas.microsoft.com/office/drawing/2014/main" val="525013944"/>
                  </a:ext>
                </a:extLst>
              </a:tr>
              <a:tr h="212208">
                <a:tc>
                  <a:txBody>
                    <a:bodyPr/>
                    <a:lstStyle/>
                    <a:p>
                      <a:r>
                        <a:rPr lang="fr-CA" sz="1400">
                          <a:effectLst/>
                        </a:rPr>
                        <a:t>Ruth Dassonneville, Université de Montréal</a:t>
                      </a:r>
                      <a:endParaRPr lang="en-C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tc>
                  <a:txBody>
                    <a:bodyPr/>
                    <a:lstStyle/>
                    <a:p>
                      <a:r>
                        <a:rPr lang="fr-FR" sz="1400">
                          <a:effectLst/>
                        </a:rPr>
                        <a:t>Dietlind Stolle, McGill University</a:t>
                      </a:r>
                      <a:endParaRPr lang="en-C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extLst>
                  <a:ext uri="{0D108BD9-81ED-4DB2-BD59-A6C34878D82A}">
                    <a16:rowId xmlns:a16="http://schemas.microsoft.com/office/drawing/2014/main" val="2163989024"/>
                  </a:ext>
                </a:extLst>
              </a:tr>
              <a:tr h="212208">
                <a:tc>
                  <a:txBody>
                    <a:bodyPr/>
                    <a:lstStyle/>
                    <a:p>
                      <a:r>
                        <a:rPr lang="en-US" sz="1400" b="0">
                          <a:effectLst/>
                        </a:rPr>
                        <a:t>Dominic Duval, UQAM</a:t>
                      </a:r>
                      <a:endParaRPr lang="en-C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John Zoe, University of Alberta</a:t>
                      </a:r>
                      <a:endParaRPr lang="en-C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extLst>
                  <a:ext uri="{0D108BD9-81ED-4DB2-BD59-A6C34878D82A}">
                    <a16:rowId xmlns:a16="http://schemas.microsoft.com/office/drawing/2014/main" val="175089912"/>
                  </a:ext>
                </a:extLst>
              </a:tr>
              <a:tr h="212208">
                <a:tc>
                  <a:txBody>
                    <a:bodyPr/>
                    <a:lstStyle/>
                    <a:p>
                      <a:r>
                        <a:rPr lang="en-US" sz="1400" b="0">
                          <a:effectLst/>
                        </a:rPr>
                        <a:t>Joanna Everitt, UNB– St. John</a:t>
                      </a:r>
                      <a:endParaRPr lang="en-C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Matthew Lebo, University of Western Ontario</a:t>
                      </a:r>
                      <a:endParaRPr lang="en-C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extLst>
                  <a:ext uri="{0D108BD9-81ED-4DB2-BD59-A6C34878D82A}">
                    <a16:rowId xmlns:a16="http://schemas.microsoft.com/office/drawing/2014/main" val="3065781234"/>
                  </a:ext>
                </a:extLst>
              </a:tr>
              <a:tr h="212208">
                <a:tc>
                  <a:txBody>
                    <a:bodyPr/>
                    <a:lstStyle/>
                    <a:p>
                      <a:r>
                        <a:rPr lang="fr-FR" sz="1400" b="0">
                          <a:effectLst/>
                        </a:rPr>
                        <a:t>Holly Ann Garnett, RMC</a:t>
                      </a:r>
                      <a:endParaRPr lang="en-C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tc>
                  <a:txBody>
                    <a:bodyPr/>
                    <a:lstStyle/>
                    <a:p>
                      <a:r>
                        <a:rPr lang="en-CA" sz="14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Clifton van der Linden, McMaster University </a:t>
                      </a:r>
                    </a:p>
                  </a:txBody>
                  <a:tcPr marL="28141" marR="28141" marT="0" marB="0" anchor="b"/>
                </a:tc>
                <a:extLst>
                  <a:ext uri="{0D108BD9-81ED-4DB2-BD59-A6C34878D82A}">
                    <a16:rowId xmlns:a16="http://schemas.microsoft.com/office/drawing/2014/main" val="82272638"/>
                  </a:ext>
                </a:extLst>
              </a:tr>
              <a:tr h="212208">
                <a:tc>
                  <a:txBody>
                    <a:bodyPr/>
                    <a:lstStyle/>
                    <a:p>
                      <a:r>
                        <a:rPr lang="fr-FR" sz="1400" b="0">
                          <a:effectLst/>
                        </a:rPr>
                        <a:t>Tania Gosselin, UQAM  </a:t>
                      </a:r>
                      <a:endParaRPr lang="en-C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tc>
                  <a:txBody>
                    <a:bodyPr/>
                    <a:lstStyle/>
                    <a:p>
                      <a:endParaRPr lang="en-C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extLst>
                  <a:ext uri="{0D108BD9-81ED-4DB2-BD59-A6C34878D82A}">
                    <a16:rowId xmlns:a16="http://schemas.microsoft.com/office/drawing/2014/main" val="2581626655"/>
                  </a:ext>
                </a:extLst>
              </a:tr>
              <a:tr h="212208">
                <a:tc>
                  <a:txBody>
                    <a:bodyPr/>
                    <a:lstStyle/>
                    <a:p>
                      <a:r>
                        <a:rPr lang="en-CA" sz="1400" b="0">
                          <a:effectLst/>
                        </a:rPr>
                        <a:t>Peter Loewen, University of Toronto</a:t>
                      </a:r>
                      <a:endParaRPr lang="en-C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sng" dirty="0">
                          <a:effectLst/>
                        </a:rPr>
                        <a:t>Advisory Council</a:t>
                      </a:r>
                      <a:endParaRPr lang="en-C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extLst>
                  <a:ext uri="{0D108BD9-81ED-4DB2-BD59-A6C34878D82A}">
                    <a16:rowId xmlns:a16="http://schemas.microsoft.com/office/drawing/2014/main" val="2476785993"/>
                  </a:ext>
                </a:extLst>
              </a:tr>
              <a:tr h="212208">
                <a:tc>
                  <a:txBody>
                    <a:bodyPr/>
                    <a:lstStyle/>
                    <a:p>
                      <a:r>
                        <a:rPr lang="en-US" sz="1400" b="0">
                          <a:effectLst/>
                        </a:rPr>
                        <a:t>Royce Koop, University of Manitoba </a:t>
                      </a:r>
                      <a:endParaRPr lang="en-C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John Aldrich, Duke University</a:t>
                      </a:r>
                      <a:endParaRPr lang="en-C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extLst>
                  <a:ext uri="{0D108BD9-81ED-4DB2-BD59-A6C34878D82A}">
                    <a16:rowId xmlns:a16="http://schemas.microsoft.com/office/drawing/2014/main" val="3823013789"/>
                  </a:ext>
                </a:extLst>
              </a:tr>
              <a:tr h="212208">
                <a:tc>
                  <a:txBody>
                    <a:bodyPr/>
                    <a:lstStyle/>
                    <a:p>
                      <a:r>
                        <a:rPr lang="en-US" sz="1400" b="0" dirty="0">
                          <a:effectLst/>
                        </a:rPr>
                        <a:t>J. Scott Matthews, Memorial University</a:t>
                      </a:r>
                      <a:endParaRPr lang="en-C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Keith Archer, Retired Chief Electoral Officer, Elections BC</a:t>
                      </a:r>
                      <a:endParaRPr lang="en-C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extLst>
                  <a:ext uri="{0D108BD9-81ED-4DB2-BD59-A6C34878D82A}">
                    <a16:rowId xmlns:a16="http://schemas.microsoft.com/office/drawing/2014/main" val="2556399455"/>
                  </a:ext>
                </a:extLst>
              </a:tr>
              <a:tr h="212208">
                <a:tc>
                  <a:txBody>
                    <a:bodyPr/>
                    <a:lstStyle/>
                    <a:p>
                      <a:r>
                        <a:rPr lang="fr-CA" sz="1400" b="0">
                          <a:effectLst/>
                        </a:rPr>
                        <a:t>Larry McNabb, Statistics Canada</a:t>
                      </a:r>
                      <a:endParaRPr lang="en-C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effectLst/>
                        </a:rPr>
                        <a:t>André Blais, Université de Montréal</a:t>
                      </a:r>
                      <a:endParaRPr lang="en-C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extLst>
                  <a:ext uri="{0D108BD9-81ED-4DB2-BD59-A6C34878D82A}">
                    <a16:rowId xmlns:a16="http://schemas.microsoft.com/office/drawing/2014/main" val="1736383108"/>
                  </a:ext>
                </a:extLst>
              </a:tr>
              <a:tr h="212208">
                <a:tc>
                  <a:txBody>
                    <a:bodyPr/>
                    <a:lstStyle/>
                    <a:p>
                      <a:r>
                        <a:rPr lang="fr-FR" sz="1400" b="0" dirty="0">
                          <a:effectLst/>
                        </a:rPr>
                        <a:t>Valérie-Anne </a:t>
                      </a:r>
                      <a:r>
                        <a:rPr lang="fr-FR" sz="1400" b="0" dirty="0" err="1">
                          <a:effectLst/>
                        </a:rPr>
                        <a:t>Mahéo</a:t>
                      </a:r>
                      <a:r>
                        <a:rPr lang="fr-FR" sz="1400" b="0" dirty="0">
                          <a:effectLst/>
                        </a:rPr>
                        <a:t>, Université Laval </a:t>
                      </a:r>
                      <a:endParaRPr lang="en-C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effectLst/>
                        </a:rPr>
                        <a:t>Patrick Fournier, Université de Montréal </a:t>
                      </a:r>
                      <a:endParaRPr lang="en-C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extLst>
                  <a:ext uri="{0D108BD9-81ED-4DB2-BD59-A6C34878D82A}">
                    <a16:rowId xmlns:a16="http://schemas.microsoft.com/office/drawing/2014/main" val="3700538911"/>
                  </a:ext>
                </a:extLst>
              </a:tr>
              <a:tr h="212208"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</a:rPr>
                        <a:t>Mark Pickup, Simon Fraser University</a:t>
                      </a:r>
                      <a:endParaRPr lang="en-C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Elisabeth </a:t>
                      </a:r>
                      <a:r>
                        <a:rPr lang="en-US" sz="1400" dirty="0" err="1">
                          <a:effectLst/>
                        </a:rPr>
                        <a:t>Gidengil</a:t>
                      </a:r>
                      <a:r>
                        <a:rPr lang="en-US" sz="1400" dirty="0">
                          <a:effectLst/>
                        </a:rPr>
                        <a:t>, McGill University</a:t>
                      </a:r>
                      <a:endParaRPr lang="en-C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extLst>
                  <a:ext uri="{0D108BD9-81ED-4DB2-BD59-A6C34878D82A}">
                    <a16:rowId xmlns:a16="http://schemas.microsoft.com/office/drawing/2014/main" val="1296298104"/>
                  </a:ext>
                </a:extLst>
              </a:tr>
              <a:tr h="212208">
                <a:tc>
                  <a:txBody>
                    <a:bodyPr/>
                    <a:lstStyle/>
                    <a:p>
                      <a:r>
                        <a:rPr lang="fr-FR" sz="1400">
                          <a:effectLst/>
                        </a:rPr>
                        <a:t>Maryse Potvin, UQAM</a:t>
                      </a:r>
                      <a:endParaRPr lang="en-C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Leonie Huddy, Stoney Brook University</a:t>
                      </a:r>
                      <a:endParaRPr lang="en-C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extLst>
                  <a:ext uri="{0D108BD9-81ED-4DB2-BD59-A6C34878D82A}">
                    <a16:rowId xmlns:a16="http://schemas.microsoft.com/office/drawing/2014/main" val="903125769"/>
                  </a:ext>
                </a:extLst>
              </a:tr>
              <a:tr h="212208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Jason Roy, Wilfrid Laurier University  </a:t>
                      </a:r>
                      <a:endParaRPr lang="en-C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effectLst/>
                        </a:rPr>
                        <a:t>Shanto</a:t>
                      </a:r>
                      <a:r>
                        <a:rPr lang="en-US" sz="1400" dirty="0">
                          <a:effectLst/>
                        </a:rPr>
                        <a:t> Iyengar, Stanford University</a:t>
                      </a:r>
                      <a:endParaRPr lang="en-C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extLst>
                  <a:ext uri="{0D108BD9-81ED-4DB2-BD59-A6C34878D82A}">
                    <a16:rowId xmlns:a16="http://schemas.microsoft.com/office/drawing/2014/main" val="1415418547"/>
                  </a:ext>
                </a:extLst>
              </a:tr>
              <a:tr h="212208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Daniel Rubenson, Toronto Metropolitan University</a:t>
                      </a:r>
                      <a:endParaRPr lang="en-C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Richard Johnston, University of British Columbia</a:t>
                      </a:r>
                      <a:endParaRPr lang="en-C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extLst>
                  <a:ext uri="{0D108BD9-81ED-4DB2-BD59-A6C34878D82A}">
                    <a16:rowId xmlns:a16="http://schemas.microsoft.com/office/drawing/2014/main" val="2137406903"/>
                  </a:ext>
                </a:extLst>
              </a:tr>
              <a:tr h="212208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Jerald Sabin, Bishop’s University</a:t>
                      </a:r>
                      <a:endParaRPr lang="en-C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Stuart </a:t>
                      </a:r>
                      <a:r>
                        <a:rPr lang="en-US" sz="1400" dirty="0" err="1">
                          <a:effectLst/>
                        </a:rPr>
                        <a:t>Soroka</a:t>
                      </a:r>
                      <a:r>
                        <a:rPr lang="en-US" sz="1400" dirty="0">
                          <a:effectLst/>
                        </a:rPr>
                        <a:t>, University of Michigan</a:t>
                      </a:r>
                      <a:endParaRPr lang="en-C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extLst>
                  <a:ext uri="{0D108BD9-81ED-4DB2-BD59-A6C34878D82A}">
                    <a16:rowId xmlns:a16="http://schemas.microsoft.com/office/drawing/2014/main" val="2525532792"/>
                  </a:ext>
                </a:extLst>
              </a:tr>
              <a:tr h="212208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Jared Wesley, University of Alberta  </a:t>
                      </a:r>
                      <a:endParaRPr lang="en-C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Elizabeth Zechmeister, Vanderbilt University</a:t>
                      </a:r>
                      <a:r>
                        <a:rPr lang="en-CA" sz="1400" dirty="0">
                          <a:effectLst/>
                        </a:rPr>
                        <a:t> </a:t>
                      </a:r>
                      <a:endParaRPr lang="en-C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141" marR="28141" marT="0" marB="0" anchor="ctr"/>
                </a:tc>
                <a:extLst>
                  <a:ext uri="{0D108BD9-81ED-4DB2-BD59-A6C34878D82A}">
                    <a16:rowId xmlns:a16="http://schemas.microsoft.com/office/drawing/2014/main" val="20933071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3196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4B59B6-A817-B3C4-E662-0878DD565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Data Collection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ACB48CB-6324-261E-3E0A-542EB1E964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014" y="1269207"/>
            <a:ext cx="5157787" cy="823912"/>
          </a:xfrm>
        </p:spPr>
        <p:txBody>
          <a:bodyPr>
            <a:normAutofit/>
          </a:bodyPr>
          <a:lstStyle/>
          <a:p>
            <a:r>
              <a:rPr lang="en-US" sz="3200" u="sng" dirty="0">
                <a:solidFill>
                  <a:schemeClr val="accent4"/>
                </a:solidFill>
              </a:rPr>
              <a:t>Completed</a:t>
            </a:r>
            <a:r>
              <a:rPr lang="en-US" sz="3200" dirty="0">
                <a:solidFill>
                  <a:srgbClr val="0070C0"/>
                </a:solidFill>
              </a:rPr>
              <a:t>		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927A7FC-D20C-4C19-E17B-9D5D3D10C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93119"/>
            <a:ext cx="5157787" cy="4096544"/>
          </a:xfrm>
        </p:spPr>
        <p:txBody>
          <a:bodyPr/>
          <a:lstStyle/>
          <a:p>
            <a:r>
              <a:rPr lang="en-US" dirty="0"/>
              <a:t>Canadian Election Studies – 2019, 2020</a:t>
            </a:r>
          </a:p>
          <a:p>
            <a:r>
              <a:rPr lang="en-US" dirty="0"/>
              <a:t>Democracy Checkups – 2019, 2020, 2021, 2022, 2023 (in field)</a:t>
            </a:r>
          </a:p>
          <a:p>
            <a:r>
              <a:rPr lang="en-US" dirty="0"/>
              <a:t>Provincial Election Studies – NB 2020, SK 2020, BC 2020, NL 2021, NS 2021, ON 2022, QC 2022, PEI 2023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BE865D8-939D-974E-74EB-9E3CBE7332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6" y="1269207"/>
            <a:ext cx="5183188" cy="823912"/>
          </a:xfrm>
        </p:spPr>
        <p:txBody>
          <a:bodyPr>
            <a:normAutofit/>
          </a:bodyPr>
          <a:lstStyle/>
          <a:p>
            <a:r>
              <a:rPr lang="en-US" sz="3200" u="sng" dirty="0">
                <a:solidFill>
                  <a:schemeClr val="accent4"/>
                </a:solidFill>
              </a:rPr>
              <a:t>Upcoming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844ED15-895F-532F-D62D-BED6A1ED55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93119"/>
            <a:ext cx="5183188" cy="4096544"/>
          </a:xfrm>
        </p:spPr>
        <p:txBody>
          <a:bodyPr/>
          <a:lstStyle/>
          <a:p>
            <a:r>
              <a:rPr lang="en-US" dirty="0"/>
              <a:t>Canadian Election Studies - ?</a:t>
            </a:r>
          </a:p>
          <a:p>
            <a:r>
              <a:rPr lang="en-US" dirty="0"/>
              <a:t>Democracy Checkups – 2024, 2025, 2026</a:t>
            </a:r>
          </a:p>
          <a:p>
            <a:r>
              <a:rPr lang="en-US" dirty="0"/>
              <a:t>Provincial Election Studies – AB 2023, MB 2023</a:t>
            </a:r>
          </a:p>
          <a:p>
            <a:r>
              <a:rPr lang="en-US" dirty="0"/>
              <a:t>Territorial Election Study - </a:t>
            </a:r>
            <a:r>
              <a:rPr lang="fr-CA" dirty="0" err="1"/>
              <a:t>Tłıc̨ho</a:t>
            </a:r>
            <a:r>
              <a:rPr lang="fr-CA" dirty="0"/>
              <a:t> </a:t>
            </a:r>
            <a:r>
              <a:rPr lang="fr-CA" dirty="0" err="1"/>
              <a:t>Election</a:t>
            </a:r>
            <a:r>
              <a:rPr lang="fr-CA" dirty="0"/>
              <a:t> </a:t>
            </a:r>
            <a:r>
              <a:rPr lang="fr-CA" dirty="0" err="1"/>
              <a:t>Study</a:t>
            </a:r>
            <a:r>
              <a:rPr lang="fr-CA" dirty="0"/>
              <a:t>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36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5" grpId="0" build="p"/>
      <p:bldP spid="8" grpId="0" build="p"/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4BDC375-99FE-37FB-7C53-F7FFBF62CD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86885" y="60282"/>
            <a:ext cx="7205115" cy="5869711"/>
          </a:xfrm>
          <a:solidFill>
            <a:srgbClr val="FFC000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BF3CAA-60F0-03DC-999D-DA47FCFFF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9738" y="809120"/>
            <a:ext cx="6162262" cy="540026"/>
          </a:xfrm>
          <a:ln w="25400"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en-US" sz="2400" b="1" dirty="0"/>
              <a:t>https://</a:t>
            </a:r>
            <a:r>
              <a:rPr lang="en-US" sz="2400" b="1" dirty="0" err="1"/>
              <a:t>dataverse.harvard.edu</a:t>
            </a:r>
            <a:r>
              <a:rPr lang="en-US" sz="2400" b="1" dirty="0"/>
              <a:t>/</a:t>
            </a:r>
            <a:r>
              <a:rPr lang="en-US" sz="2400" b="1" dirty="0" err="1"/>
              <a:t>dataverse</a:t>
            </a:r>
            <a:r>
              <a:rPr lang="en-US" sz="2400" b="1" dirty="0"/>
              <a:t>/C-Dem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4180F3-2C5D-5603-387D-9A4C06580730}"/>
              </a:ext>
            </a:extLst>
          </p:cNvPr>
          <p:cNvSpPr txBox="1"/>
          <p:nvPr/>
        </p:nvSpPr>
        <p:spPr>
          <a:xfrm>
            <a:off x="-1" y="365691"/>
            <a:ext cx="5087285" cy="71919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  C-Dem’s data is public</a:t>
            </a:r>
          </a:p>
        </p:txBody>
      </p:sp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C390390-26D4-3763-9380-58009E384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25217"/>
            <a:ext cx="5087286" cy="55327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ECAD5A-C438-96E4-1049-38CD2A7CAFA1}"/>
              </a:ext>
            </a:extLst>
          </p:cNvPr>
          <p:cNvSpPr txBox="1"/>
          <p:nvPr/>
        </p:nvSpPr>
        <p:spPr>
          <a:xfrm>
            <a:off x="5087286" y="5972648"/>
            <a:ext cx="7104714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2 Canadian Election Studies, 3 Democracy Checkups (soon 4!), 5 Provincial Election Studies (soon 6!)</a:t>
            </a:r>
          </a:p>
        </p:txBody>
      </p:sp>
    </p:spTree>
    <p:extLst>
      <p:ext uri="{BB962C8B-B14F-4D97-AF65-F5344CB8AC3E}">
        <p14:creationId xmlns:p14="http://schemas.microsoft.com/office/powerpoint/2010/main" val="314829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8203CC-D27E-6132-E4FA-B66A43BF6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fr-CA" sz="5400"/>
              <a:t>C-Dem Activities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962BE-9A72-C93B-0AAD-A10895D92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915" y="2203079"/>
            <a:ext cx="10679677" cy="4104731"/>
          </a:xfrm>
        </p:spPr>
        <p:txBody>
          <a:bodyPr anchor="ctr">
            <a:normAutofit lnSpcReduction="10000"/>
          </a:bodyPr>
          <a:lstStyle/>
          <a:p>
            <a:r>
              <a:rPr lang="fr-CA" sz="2400" dirty="0" err="1"/>
              <a:t>Annual</a:t>
            </a:r>
            <a:r>
              <a:rPr lang="fr-CA" sz="2400" dirty="0"/>
              <a:t> Forum: 2023 in </a:t>
            </a:r>
            <a:r>
              <a:rPr lang="fr-CA" sz="2400" dirty="0" err="1"/>
              <a:t>Montreal</a:t>
            </a:r>
            <a:r>
              <a:rPr lang="fr-CA" sz="2400" dirty="0"/>
              <a:t>, </a:t>
            </a:r>
            <a:r>
              <a:rPr lang="fr-CA" sz="2400" dirty="0" err="1"/>
              <a:t>rotate</a:t>
            </a:r>
            <a:r>
              <a:rPr lang="fr-CA" sz="2400" dirty="0"/>
              <a:t> </a:t>
            </a:r>
            <a:r>
              <a:rPr lang="fr-CA" sz="2400" dirty="0" err="1"/>
              <a:t>with</a:t>
            </a:r>
            <a:r>
              <a:rPr lang="fr-CA" sz="2400" dirty="0"/>
              <a:t> Toronto </a:t>
            </a:r>
            <a:r>
              <a:rPr lang="fr-CA" sz="2400" dirty="0" err="1"/>
              <a:t>each</a:t>
            </a:r>
            <a:r>
              <a:rPr lang="fr-CA" sz="2400" dirty="0"/>
              <a:t> </a:t>
            </a:r>
            <a:r>
              <a:rPr lang="fr-CA" sz="2400" dirty="0" err="1"/>
              <a:t>year</a:t>
            </a:r>
            <a:endParaRPr lang="fr-CA" sz="2400" dirty="0"/>
          </a:p>
          <a:p>
            <a:r>
              <a:rPr lang="fr-CA" sz="2400" dirty="0"/>
              <a:t>Co-</a:t>
            </a:r>
            <a:r>
              <a:rPr lang="fr-CA" sz="2400" dirty="0" err="1"/>
              <a:t>sponsorship</a:t>
            </a:r>
            <a:r>
              <a:rPr lang="fr-CA" sz="2400" dirty="0"/>
              <a:t> of </a:t>
            </a:r>
            <a:r>
              <a:rPr lang="fr-CA" sz="2400" dirty="0" err="1"/>
              <a:t>conferences</a:t>
            </a:r>
            <a:r>
              <a:rPr lang="fr-CA" sz="2400" dirty="0"/>
              <a:t> and workshops</a:t>
            </a:r>
          </a:p>
          <a:p>
            <a:pPr lvl="1"/>
            <a:r>
              <a:rPr lang="fr-CA" dirty="0"/>
              <a:t>Toronto </a:t>
            </a:r>
            <a:r>
              <a:rPr lang="fr-CA" dirty="0" err="1"/>
              <a:t>Political</a:t>
            </a:r>
            <a:r>
              <a:rPr lang="fr-CA" dirty="0"/>
              <a:t> Behaviour Workshop (TMU/Toronto)</a:t>
            </a:r>
          </a:p>
          <a:p>
            <a:pPr lvl="1"/>
            <a:r>
              <a:rPr lang="fr-CA" dirty="0" err="1"/>
              <a:t>MapleMeth</a:t>
            </a:r>
            <a:r>
              <a:rPr lang="fr-CA" dirty="0"/>
              <a:t> (Western)</a:t>
            </a:r>
          </a:p>
          <a:p>
            <a:pPr lvl="1"/>
            <a:r>
              <a:rPr lang="fr-CA" dirty="0"/>
              <a:t>TMU Behavioural </a:t>
            </a:r>
            <a:r>
              <a:rPr lang="fr-CA" dirty="0" err="1"/>
              <a:t>Political</a:t>
            </a:r>
            <a:r>
              <a:rPr lang="fr-CA" dirty="0"/>
              <a:t> Economy </a:t>
            </a:r>
            <a:r>
              <a:rPr lang="fr-CA" dirty="0" err="1"/>
              <a:t>Series</a:t>
            </a:r>
            <a:endParaRPr lang="fr-CA" dirty="0"/>
          </a:p>
          <a:p>
            <a:r>
              <a:rPr lang="fr-CA" sz="2400" dirty="0"/>
              <a:t>Support of </a:t>
            </a:r>
            <a:r>
              <a:rPr lang="fr-CA" sz="2400" dirty="0" err="1"/>
              <a:t>conference</a:t>
            </a:r>
            <a:r>
              <a:rPr lang="fr-CA" sz="2400" dirty="0"/>
              <a:t> panels </a:t>
            </a:r>
          </a:p>
          <a:p>
            <a:pPr lvl="1"/>
            <a:r>
              <a:rPr lang="fr-CA" dirty="0"/>
              <a:t>ISPP panel in </a:t>
            </a:r>
            <a:r>
              <a:rPr lang="fr-CA" dirty="0" err="1"/>
              <a:t>Montreal</a:t>
            </a:r>
            <a:r>
              <a:rPr lang="fr-CA" dirty="0"/>
              <a:t> 2023</a:t>
            </a:r>
          </a:p>
          <a:p>
            <a:pPr lvl="1"/>
            <a:r>
              <a:rPr lang="fr-CA" dirty="0"/>
              <a:t>Atlantic Provinces PSA 2023</a:t>
            </a:r>
          </a:p>
          <a:p>
            <a:pPr lvl="1"/>
            <a:r>
              <a:rPr lang="fr-CA" dirty="0"/>
              <a:t>APSA </a:t>
            </a:r>
            <a:r>
              <a:rPr lang="fr-CA" dirty="0" err="1"/>
              <a:t>pre-conference</a:t>
            </a:r>
            <a:r>
              <a:rPr lang="fr-CA" dirty="0"/>
              <a:t> in Vancouver 2024</a:t>
            </a:r>
          </a:p>
          <a:p>
            <a:r>
              <a:rPr lang="fr-CA" sz="2400" dirty="0" err="1"/>
              <a:t>Partnered</a:t>
            </a:r>
            <a:r>
              <a:rPr lang="fr-CA" sz="2400" dirty="0"/>
              <a:t> </a:t>
            </a:r>
            <a:r>
              <a:rPr lang="fr-CA" sz="2400" dirty="0" err="1"/>
              <a:t>Research</a:t>
            </a:r>
            <a:r>
              <a:rPr lang="fr-CA" sz="2400" dirty="0"/>
              <a:t> Programme (</a:t>
            </a:r>
            <a:r>
              <a:rPr lang="fr-CA" sz="2400" dirty="0" err="1"/>
              <a:t>led</a:t>
            </a:r>
            <a:r>
              <a:rPr lang="fr-CA" sz="2400" dirty="0"/>
              <a:t> by H. Garnett)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3E761E-4943-8D5F-E14C-A7376E1A5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7638" y="5178681"/>
            <a:ext cx="685800" cy="1193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CCCE22-E623-C6F0-2123-28BB65059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4900" y="5241629"/>
            <a:ext cx="1087738" cy="108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999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8203CC-D27E-6132-E4FA-B66A43BF6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fr-CA" sz="5400" dirty="0" err="1"/>
              <a:t>Annual</a:t>
            </a:r>
            <a:r>
              <a:rPr lang="fr-CA" sz="5400" dirty="0"/>
              <a:t> Module </a:t>
            </a:r>
            <a:r>
              <a:rPr lang="fr-CA" sz="5400" dirty="0" err="1"/>
              <a:t>Competitions</a:t>
            </a:r>
            <a:endParaRPr lang="fr-CA" sz="5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8DFB47-B2C5-6260-C59F-0349F5579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145" y="2411928"/>
            <a:ext cx="7400300" cy="37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332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D300"/>
      </a:accent1>
      <a:accent2>
        <a:srgbClr val="D71E00"/>
      </a:accent2>
      <a:accent3>
        <a:srgbClr val="407AA9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246</TotalTime>
  <Words>868</Words>
  <Application>Microsoft Macintosh PowerPoint</Application>
  <PresentationFormat>Widescreen</PresentationFormat>
  <Paragraphs>140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Helvetica</vt:lpstr>
      <vt:lpstr>Times New Roman</vt:lpstr>
      <vt:lpstr>Office Theme</vt:lpstr>
      <vt:lpstr>PowerPoint Presentation</vt:lpstr>
      <vt:lpstr>Partner Meeting</vt:lpstr>
      <vt:lpstr>Agenda</vt:lpstr>
      <vt:lpstr>C-Dem Network</vt:lpstr>
      <vt:lpstr>C-Dem Researchers</vt:lpstr>
      <vt:lpstr>Data Collection</vt:lpstr>
      <vt:lpstr>https://dataverse.harvard.edu/dataverse/C-Dem</vt:lpstr>
      <vt:lpstr>C-Dem Activities</vt:lpstr>
      <vt:lpstr>Annual Module Competitions</vt:lpstr>
      <vt:lpstr>Research Output</vt:lpstr>
      <vt:lpstr>Partner Updates</vt:lpstr>
      <vt:lpstr>Discussion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Advisory Council</dc:title>
  <dc:creator>Harell, Allison</dc:creator>
  <cp:lastModifiedBy>Laura B Stephenson</cp:lastModifiedBy>
  <cp:revision>15</cp:revision>
  <dcterms:created xsi:type="dcterms:W3CDTF">2023-02-14T13:22:41Z</dcterms:created>
  <dcterms:modified xsi:type="dcterms:W3CDTF">2023-05-05T14:06:08Z</dcterms:modified>
</cp:coreProperties>
</file>