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7" r:id="rId2"/>
    <p:sldId id="361" r:id="rId3"/>
    <p:sldId id="289" r:id="rId4"/>
    <p:sldId id="329" r:id="rId5"/>
    <p:sldId id="261" r:id="rId6"/>
    <p:sldId id="272" r:id="rId7"/>
    <p:sldId id="328" r:id="rId8"/>
    <p:sldId id="363" r:id="rId9"/>
    <p:sldId id="333" r:id="rId10"/>
    <p:sldId id="359" r:id="rId11"/>
    <p:sldId id="352" r:id="rId12"/>
    <p:sldId id="364" r:id="rId13"/>
    <p:sldId id="353" r:id="rId14"/>
    <p:sldId id="365" r:id="rId15"/>
    <p:sldId id="349" r:id="rId16"/>
    <p:sldId id="356" r:id="rId17"/>
    <p:sldId id="357" r:id="rId18"/>
    <p:sldId id="350" r:id="rId19"/>
    <p:sldId id="358" r:id="rId20"/>
    <p:sldId id="362" r:id="rId21"/>
    <p:sldId id="360" r:id="rId22"/>
    <p:sldId id="348" r:id="rId23"/>
    <p:sldId id="354" r:id="rId24"/>
    <p:sldId id="35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986" autoAdjust="0"/>
    <p:restoredTop sz="84831" autoAdjust="0"/>
  </p:normalViewPr>
  <p:slideViewPr>
    <p:cSldViewPr snapToGrid="0" snapToObjects="1">
      <p:cViewPr varScale="1">
        <p:scale>
          <a:sx n="46" d="100"/>
          <a:sy n="46" d="100"/>
        </p:scale>
        <p:origin x="-96" y="-6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27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EF4727-7364-5E4F-97AD-8FDF67B33069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9176F738-1B2F-D944-B543-42B39C3E44F2}">
      <dgm:prSet phldrT="[Texte]" custT="1"/>
      <dgm:spPr>
        <a:solidFill>
          <a:schemeClr val="tx1"/>
        </a:solidFill>
      </dgm:spPr>
      <dgm:t>
        <a:bodyPr/>
        <a:lstStyle/>
        <a:p>
          <a:r>
            <a:rPr lang="fr-FR" sz="2800" dirty="0"/>
            <a:t>C-</a:t>
          </a:r>
          <a:r>
            <a:rPr lang="fr-FR" sz="2800" dirty="0" err="1"/>
            <a:t>Dem</a:t>
          </a:r>
          <a:r>
            <a:rPr lang="fr-FR" sz="2800" dirty="0"/>
            <a:t> Network</a:t>
          </a:r>
        </a:p>
        <a:p>
          <a:r>
            <a:rPr lang="fr-FR" sz="1500" dirty="0"/>
            <a:t>Est. Mar. 28, 2019</a:t>
          </a:r>
        </a:p>
      </dgm:t>
    </dgm:pt>
    <dgm:pt modelId="{F62362D7-4E82-704D-BDA6-1ED77D6D4EB7}" type="parTrans" cxnId="{53F089A6-4D29-CC43-8ABB-1AAD95709F61}">
      <dgm:prSet/>
      <dgm:spPr/>
      <dgm:t>
        <a:bodyPr/>
        <a:lstStyle/>
        <a:p>
          <a:endParaRPr lang="fr-FR"/>
        </a:p>
      </dgm:t>
    </dgm:pt>
    <dgm:pt modelId="{B42D6044-4ACF-DC46-AABB-67BBBC225C59}" type="sibTrans" cxnId="{53F089A6-4D29-CC43-8ABB-1AAD95709F61}">
      <dgm:prSet/>
      <dgm:spPr/>
      <dgm:t>
        <a:bodyPr/>
        <a:lstStyle/>
        <a:p>
          <a:endParaRPr lang="fr-FR"/>
        </a:p>
      </dgm:t>
    </dgm:pt>
    <dgm:pt modelId="{D503EB63-97CD-DF47-938E-CE3E6D34B00C}">
      <dgm:prSet phldrT="[Texte]" custT="1"/>
      <dgm:spPr>
        <a:solidFill>
          <a:srgbClr val="FFC000"/>
        </a:solidFill>
      </dgm:spPr>
      <dgm:t>
        <a:bodyPr/>
        <a:lstStyle/>
        <a:p>
          <a:r>
            <a:rPr lang="fr-FR" sz="1800" b="1" dirty="0" err="1">
              <a:solidFill>
                <a:schemeClr val="tx1"/>
              </a:solidFill>
            </a:rPr>
            <a:t>Academic</a:t>
          </a:r>
          <a:r>
            <a:rPr lang="fr-FR" sz="1800" b="1" dirty="0">
              <a:solidFill>
                <a:schemeClr val="tx1"/>
              </a:solidFill>
            </a:rPr>
            <a:t> </a:t>
          </a:r>
        </a:p>
        <a:p>
          <a:r>
            <a:rPr lang="en-CA" sz="1800" dirty="0">
              <a:solidFill>
                <a:schemeClr val="tx1"/>
              </a:solidFill>
            </a:rPr>
            <a:t>Western University, UQAM, Ryerson University, </a:t>
          </a:r>
          <a:r>
            <a:rPr lang="en-CA" sz="1800" dirty="0" err="1">
              <a:solidFill>
                <a:schemeClr val="tx1"/>
              </a:solidFill>
            </a:rPr>
            <a:t>Munk</a:t>
          </a:r>
          <a:r>
            <a:rPr lang="en-CA" sz="1800" dirty="0">
              <a:solidFill>
                <a:schemeClr val="tx1"/>
              </a:solidFill>
            </a:rPr>
            <a:t> School of Global Affairs, CSDC, CORA, IIGR, LISPOP </a:t>
          </a:r>
          <a:endParaRPr lang="fr-FR" sz="1800" dirty="0">
            <a:solidFill>
              <a:schemeClr val="tx1"/>
            </a:solidFill>
          </a:endParaRPr>
        </a:p>
      </dgm:t>
    </dgm:pt>
    <dgm:pt modelId="{FED86048-F729-CC41-867C-9EA7CB2A8716}" type="parTrans" cxnId="{16A56C76-2177-F246-A55E-41EA06ACFC3C}">
      <dgm:prSet/>
      <dgm:spPr/>
      <dgm:t>
        <a:bodyPr/>
        <a:lstStyle/>
        <a:p>
          <a:endParaRPr lang="fr-FR"/>
        </a:p>
      </dgm:t>
    </dgm:pt>
    <dgm:pt modelId="{C24CCB20-9B63-144D-990D-D7BFDEE5968F}" type="sibTrans" cxnId="{16A56C76-2177-F246-A55E-41EA06ACFC3C}">
      <dgm:prSet/>
      <dgm:spPr/>
      <dgm:t>
        <a:bodyPr/>
        <a:lstStyle/>
        <a:p>
          <a:endParaRPr lang="fr-FR"/>
        </a:p>
      </dgm:t>
    </dgm:pt>
    <dgm:pt modelId="{EB6925B2-9C40-6243-8955-6369260BB1C5}">
      <dgm:prSet phldrT="[Texte]" custT="1"/>
      <dgm:spPr>
        <a:solidFill>
          <a:schemeClr val="accent4"/>
        </a:solidFill>
      </dgm:spPr>
      <dgm:t>
        <a:bodyPr/>
        <a:lstStyle/>
        <a:p>
          <a:r>
            <a:rPr lang="fr-FR" sz="1800" b="1" dirty="0">
              <a:solidFill>
                <a:srgbClr val="000000"/>
              </a:solidFill>
            </a:rPr>
            <a:t>Electoral Management Bodies</a:t>
          </a:r>
        </a:p>
        <a:p>
          <a:r>
            <a:rPr lang="en-CA" sz="1800" dirty="0">
              <a:solidFill>
                <a:srgbClr val="000000"/>
              </a:solidFill>
            </a:rPr>
            <a:t>Elections BC, Elections Manitoba, Elections Saskatchewan, Elections Ontario, Elections PEI</a:t>
          </a:r>
          <a:endParaRPr lang="fr-FR" sz="1800" b="1" dirty="0">
            <a:solidFill>
              <a:srgbClr val="000000"/>
            </a:solidFill>
          </a:endParaRPr>
        </a:p>
        <a:p>
          <a:r>
            <a:rPr lang="fr-FR" sz="1800" b="0" i="1" dirty="0" err="1">
              <a:solidFill>
                <a:srgbClr val="000000"/>
              </a:solidFill>
            </a:rPr>
            <a:t>Stakeholder</a:t>
          </a:r>
          <a:r>
            <a:rPr lang="fr-FR" sz="1800" b="0" i="1" dirty="0">
              <a:solidFill>
                <a:srgbClr val="000000"/>
              </a:solidFill>
            </a:rPr>
            <a:t>: Elections Canada</a:t>
          </a:r>
        </a:p>
      </dgm:t>
    </dgm:pt>
    <dgm:pt modelId="{0FFE61C1-A948-A14E-8A1D-37B4E8FDCEF5}" type="parTrans" cxnId="{81C07805-5572-3E4B-8B11-32B88C369EBF}">
      <dgm:prSet/>
      <dgm:spPr/>
      <dgm:t>
        <a:bodyPr/>
        <a:lstStyle/>
        <a:p>
          <a:endParaRPr lang="fr-FR"/>
        </a:p>
      </dgm:t>
    </dgm:pt>
    <dgm:pt modelId="{97803FCE-A1C8-8648-88F7-6552C1B01001}" type="sibTrans" cxnId="{81C07805-5572-3E4B-8B11-32B88C369EBF}">
      <dgm:prSet/>
      <dgm:spPr/>
      <dgm:t>
        <a:bodyPr/>
        <a:lstStyle/>
        <a:p>
          <a:endParaRPr lang="fr-FR"/>
        </a:p>
      </dgm:t>
    </dgm:pt>
    <dgm:pt modelId="{C7DDA55E-F6B2-3D4F-90FE-F441677A44B8}">
      <dgm:prSet phldrT="[Texte]" custT="1"/>
      <dgm:spPr>
        <a:solidFill>
          <a:srgbClr val="FFC000"/>
        </a:solidFill>
      </dgm:spPr>
      <dgm:t>
        <a:bodyPr/>
        <a:lstStyle/>
        <a:p>
          <a:r>
            <a:rPr lang="fr-FR" sz="1800" b="1" dirty="0">
              <a:solidFill>
                <a:srgbClr val="000000"/>
              </a:solidFill>
            </a:rPr>
            <a:t>Civil Society </a:t>
          </a:r>
          <a:r>
            <a:rPr lang="fr-FR" sz="1800" b="1" dirty="0" err="1">
              <a:solidFill>
                <a:srgbClr val="000000"/>
              </a:solidFill>
            </a:rPr>
            <a:t>Organizations</a:t>
          </a:r>
          <a:endParaRPr lang="fr-FR" sz="1800" b="1" dirty="0">
            <a:solidFill>
              <a:srgbClr val="000000"/>
            </a:solidFill>
          </a:endParaRPr>
        </a:p>
        <a:p>
          <a:r>
            <a:rPr lang="en-CA" sz="1800" dirty="0">
              <a:solidFill>
                <a:srgbClr val="000000"/>
              </a:solidFill>
            </a:rPr>
            <a:t>Samara Canada, CIVIX, Forum of Young Canadians, Apathy is Boring, Global Centre for Pluralism</a:t>
          </a:r>
          <a:endParaRPr lang="fr-FR" sz="1800" b="1" dirty="0">
            <a:solidFill>
              <a:srgbClr val="000000"/>
            </a:solidFill>
          </a:endParaRPr>
        </a:p>
      </dgm:t>
    </dgm:pt>
    <dgm:pt modelId="{D391FAEC-01FB-A444-B473-B5557B4FAEB9}" type="parTrans" cxnId="{7F14BA12-6AFD-7C4E-9E3D-789C729FF7C7}">
      <dgm:prSet/>
      <dgm:spPr/>
      <dgm:t>
        <a:bodyPr/>
        <a:lstStyle/>
        <a:p>
          <a:endParaRPr lang="fr-FR"/>
        </a:p>
      </dgm:t>
    </dgm:pt>
    <dgm:pt modelId="{398B3984-12C9-894B-AFC7-9D4E8B6EAA7E}" type="sibTrans" cxnId="{7F14BA12-6AFD-7C4E-9E3D-789C729FF7C7}">
      <dgm:prSet/>
      <dgm:spPr/>
      <dgm:t>
        <a:bodyPr/>
        <a:lstStyle/>
        <a:p>
          <a:endParaRPr lang="fr-FR"/>
        </a:p>
      </dgm:t>
    </dgm:pt>
    <dgm:pt modelId="{06BD3A1E-69BE-5249-BA02-0431B77A15F2}">
      <dgm:prSet phldrT="[Texte]" custT="1"/>
      <dgm:spPr>
        <a:solidFill>
          <a:srgbClr val="FFC000"/>
        </a:solidFill>
      </dgm:spPr>
      <dgm:t>
        <a:bodyPr/>
        <a:lstStyle/>
        <a:p>
          <a:r>
            <a:rPr lang="fr-FR" sz="1800" b="1" dirty="0" err="1">
              <a:solidFill>
                <a:srgbClr val="000000"/>
              </a:solidFill>
            </a:rPr>
            <a:t>Other</a:t>
          </a:r>
          <a:endParaRPr lang="fr-FR" sz="1800" b="1" dirty="0">
            <a:solidFill>
              <a:srgbClr val="000000"/>
            </a:solidFill>
          </a:endParaRPr>
        </a:p>
        <a:p>
          <a:r>
            <a:rPr lang="en-CA" sz="1800" dirty="0">
              <a:solidFill>
                <a:srgbClr val="000000"/>
              </a:solidFill>
            </a:rPr>
            <a:t>IRCC, Democratic Reform Group, Tlicho Government</a:t>
          </a:r>
        </a:p>
        <a:p>
          <a:r>
            <a:rPr lang="en-CA" sz="1800" dirty="0">
              <a:solidFill>
                <a:srgbClr val="000000"/>
              </a:solidFill>
            </a:rPr>
            <a:t>Innovative Research Group</a:t>
          </a:r>
        </a:p>
        <a:p>
          <a:r>
            <a:rPr lang="en-CA" sz="1800" dirty="0">
              <a:solidFill>
                <a:srgbClr val="000000"/>
              </a:solidFill>
            </a:rPr>
            <a:t>Institute for Research on Public Policy </a:t>
          </a:r>
          <a:endParaRPr lang="fr-FR" sz="1800" b="1" dirty="0">
            <a:solidFill>
              <a:srgbClr val="000000"/>
            </a:solidFill>
          </a:endParaRPr>
        </a:p>
      </dgm:t>
    </dgm:pt>
    <dgm:pt modelId="{9AEDE91C-B7C1-4B47-9486-E0D69A09162A}" type="parTrans" cxnId="{57B9F711-5C51-194C-B38B-25803488FE98}">
      <dgm:prSet/>
      <dgm:spPr/>
      <dgm:t>
        <a:bodyPr/>
        <a:lstStyle/>
        <a:p>
          <a:endParaRPr lang="fr-FR"/>
        </a:p>
      </dgm:t>
    </dgm:pt>
    <dgm:pt modelId="{90FC45DC-A120-3B4C-BFD8-0DB6D589A25F}" type="sibTrans" cxnId="{57B9F711-5C51-194C-B38B-25803488FE98}">
      <dgm:prSet/>
      <dgm:spPr/>
      <dgm:t>
        <a:bodyPr/>
        <a:lstStyle/>
        <a:p>
          <a:endParaRPr lang="fr-FR"/>
        </a:p>
      </dgm:t>
    </dgm:pt>
    <dgm:pt modelId="{60289E54-EF28-944A-B023-10E7971AF383}" type="pres">
      <dgm:prSet presAssocID="{98EF4727-7364-5E4F-97AD-8FDF67B3306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38A0FC03-C80C-7A47-B4AD-944505F3CC47}" type="pres">
      <dgm:prSet presAssocID="{9176F738-1B2F-D944-B543-42B39C3E44F2}" presName="centerShape" presStyleLbl="node0" presStyleIdx="0" presStyleCnt="1"/>
      <dgm:spPr/>
      <dgm:t>
        <a:bodyPr/>
        <a:lstStyle/>
        <a:p>
          <a:endParaRPr lang="fr-FR"/>
        </a:p>
      </dgm:t>
    </dgm:pt>
    <dgm:pt modelId="{63001879-65FF-9B4D-A431-EB1DC4A2F797}" type="pres">
      <dgm:prSet presAssocID="{FED86048-F729-CC41-867C-9EA7CB2A8716}" presName="parTrans" presStyleLbl="bgSibTrans2D1" presStyleIdx="0" presStyleCnt="4"/>
      <dgm:spPr/>
      <dgm:t>
        <a:bodyPr/>
        <a:lstStyle/>
        <a:p>
          <a:endParaRPr lang="fr-FR"/>
        </a:p>
      </dgm:t>
    </dgm:pt>
    <dgm:pt modelId="{847287FF-7F81-C647-B8D3-C74F09030FFC}" type="pres">
      <dgm:prSet presAssocID="{D503EB63-97CD-DF47-938E-CE3E6D34B00C}" presName="node" presStyleLbl="node1" presStyleIdx="0" presStyleCnt="4" custScaleY="168754" custRadScaleRad="97848" custRadScaleInc="-2760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4719870-E04E-F84C-8362-135746A68E3F}" type="pres">
      <dgm:prSet presAssocID="{0FFE61C1-A948-A14E-8A1D-37B4E8FDCEF5}" presName="parTrans" presStyleLbl="bgSibTrans2D1" presStyleIdx="1" presStyleCnt="4"/>
      <dgm:spPr/>
      <dgm:t>
        <a:bodyPr/>
        <a:lstStyle/>
        <a:p>
          <a:endParaRPr lang="fr-FR"/>
        </a:p>
      </dgm:t>
    </dgm:pt>
    <dgm:pt modelId="{72E48AF4-44BE-2E4E-A57E-ADFD6727412D}" type="pres">
      <dgm:prSet presAssocID="{EB6925B2-9C40-6243-8955-6369260BB1C5}" presName="node" presStyleLbl="node1" presStyleIdx="1" presStyleCnt="4" custScaleX="189713" custRadScaleRad="116202" custRadScaleInc="-3054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7F88AE8-29A3-BB4E-923A-1A68C4EEA05D}" type="pres">
      <dgm:prSet presAssocID="{D391FAEC-01FB-A444-B473-B5557B4FAEB9}" presName="parTrans" presStyleLbl="bgSibTrans2D1" presStyleIdx="2" presStyleCnt="4"/>
      <dgm:spPr/>
      <dgm:t>
        <a:bodyPr/>
        <a:lstStyle/>
        <a:p>
          <a:endParaRPr lang="fr-FR"/>
        </a:p>
      </dgm:t>
    </dgm:pt>
    <dgm:pt modelId="{52678C09-ED95-A647-BA31-0C92A7A2FA8C}" type="pres">
      <dgm:prSet presAssocID="{C7DDA55E-F6B2-3D4F-90FE-F441677A44B8}" presName="node" presStyleLbl="node1" presStyleIdx="2" presStyleCnt="4" custScaleX="187969" custRadScaleRad="112891" custRadScaleInc="2577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99B2FAF-152A-C047-9385-4883A76B8B80}" type="pres">
      <dgm:prSet presAssocID="{9AEDE91C-B7C1-4B47-9486-E0D69A09162A}" presName="parTrans" presStyleLbl="bgSibTrans2D1" presStyleIdx="3" presStyleCnt="4"/>
      <dgm:spPr/>
      <dgm:t>
        <a:bodyPr/>
        <a:lstStyle/>
        <a:p>
          <a:endParaRPr lang="fr-FR"/>
        </a:p>
      </dgm:t>
    </dgm:pt>
    <dgm:pt modelId="{30695AAC-16A9-AC40-859C-10AAFB3B4EF4}" type="pres">
      <dgm:prSet presAssocID="{06BD3A1E-69BE-5249-BA02-0431B77A15F2}" presName="node" presStyleLbl="node1" presStyleIdx="3" presStyleCnt="4" custScaleY="186590" custRadScaleRad="96728" custRadScaleInc="2777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7F14BA12-6AFD-7C4E-9E3D-789C729FF7C7}" srcId="{9176F738-1B2F-D944-B543-42B39C3E44F2}" destId="{C7DDA55E-F6B2-3D4F-90FE-F441677A44B8}" srcOrd="2" destOrd="0" parTransId="{D391FAEC-01FB-A444-B473-B5557B4FAEB9}" sibTransId="{398B3984-12C9-894B-AFC7-9D4E8B6EAA7E}"/>
    <dgm:cxn modelId="{94BE09BC-F905-D04F-A1C8-293130ECB2BA}" type="presOf" srcId="{06BD3A1E-69BE-5249-BA02-0431B77A15F2}" destId="{30695AAC-16A9-AC40-859C-10AAFB3B4EF4}" srcOrd="0" destOrd="0" presId="urn:microsoft.com/office/officeart/2005/8/layout/radial4"/>
    <dgm:cxn modelId="{82987A51-45E3-0C44-A847-95D3637FA1E2}" type="presOf" srcId="{EB6925B2-9C40-6243-8955-6369260BB1C5}" destId="{72E48AF4-44BE-2E4E-A57E-ADFD6727412D}" srcOrd="0" destOrd="0" presId="urn:microsoft.com/office/officeart/2005/8/layout/radial4"/>
    <dgm:cxn modelId="{F2201000-941D-2E44-AD84-9884E1904932}" type="presOf" srcId="{D503EB63-97CD-DF47-938E-CE3E6D34B00C}" destId="{847287FF-7F81-C647-B8D3-C74F09030FFC}" srcOrd="0" destOrd="0" presId="urn:microsoft.com/office/officeart/2005/8/layout/radial4"/>
    <dgm:cxn modelId="{CD3C23BF-EF2B-384F-8422-EA8D7129372E}" type="presOf" srcId="{D391FAEC-01FB-A444-B473-B5557B4FAEB9}" destId="{17F88AE8-29A3-BB4E-923A-1A68C4EEA05D}" srcOrd="0" destOrd="0" presId="urn:microsoft.com/office/officeart/2005/8/layout/radial4"/>
    <dgm:cxn modelId="{A65E06A2-0D81-0140-8196-932D20266684}" type="presOf" srcId="{9AEDE91C-B7C1-4B47-9486-E0D69A09162A}" destId="{E99B2FAF-152A-C047-9385-4883A76B8B80}" srcOrd="0" destOrd="0" presId="urn:microsoft.com/office/officeart/2005/8/layout/radial4"/>
    <dgm:cxn modelId="{53F089A6-4D29-CC43-8ABB-1AAD95709F61}" srcId="{98EF4727-7364-5E4F-97AD-8FDF67B33069}" destId="{9176F738-1B2F-D944-B543-42B39C3E44F2}" srcOrd="0" destOrd="0" parTransId="{F62362D7-4E82-704D-BDA6-1ED77D6D4EB7}" sibTransId="{B42D6044-4ACF-DC46-AABB-67BBBC225C59}"/>
    <dgm:cxn modelId="{8EE28931-617D-DA45-B41E-D36CAFB25FFA}" type="presOf" srcId="{0FFE61C1-A948-A14E-8A1D-37B4E8FDCEF5}" destId="{84719870-E04E-F84C-8362-135746A68E3F}" srcOrd="0" destOrd="0" presId="urn:microsoft.com/office/officeart/2005/8/layout/radial4"/>
    <dgm:cxn modelId="{81C07805-5572-3E4B-8B11-32B88C369EBF}" srcId="{9176F738-1B2F-D944-B543-42B39C3E44F2}" destId="{EB6925B2-9C40-6243-8955-6369260BB1C5}" srcOrd="1" destOrd="0" parTransId="{0FFE61C1-A948-A14E-8A1D-37B4E8FDCEF5}" sibTransId="{97803FCE-A1C8-8648-88F7-6552C1B01001}"/>
    <dgm:cxn modelId="{059D2ACC-2090-FA4D-9C2E-2A5702F65981}" type="presOf" srcId="{C7DDA55E-F6B2-3D4F-90FE-F441677A44B8}" destId="{52678C09-ED95-A647-BA31-0C92A7A2FA8C}" srcOrd="0" destOrd="0" presId="urn:microsoft.com/office/officeart/2005/8/layout/radial4"/>
    <dgm:cxn modelId="{D52BAB8A-5174-A740-89A6-55094DE49867}" type="presOf" srcId="{9176F738-1B2F-D944-B543-42B39C3E44F2}" destId="{38A0FC03-C80C-7A47-B4AD-944505F3CC47}" srcOrd="0" destOrd="0" presId="urn:microsoft.com/office/officeart/2005/8/layout/radial4"/>
    <dgm:cxn modelId="{4C4D126A-70D6-5F47-AF0F-4C865F94296D}" type="presOf" srcId="{FED86048-F729-CC41-867C-9EA7CB2A8716}" destId="{63001879-65FF-9B4D-A431-EB1DC4A2F797}" srcOrd="0" destOrd="0" presId="urn:microsoft.com/office/officeart/2005/8/layout/radial4"/>
    <dgm:cxn modelId="{431476CD-9A11-1144-9602-15DB70F61F35}" type="presOf" srcId="{98EF4727-7364-5E4F-97AD-8FDF67B33069}" destId="{60289E54-EF28-944A-B023-10E7971AF383}" srcOrd="0" destOrd="0" presId="urn:microsoft.com/office/officeart/2005/8/layout/radial4"/>
    <dgm:cxn modelId="{57B9F711-5C51-194C-B38B-25803488FE98}" srcId="{9176F738-1B2F-D944-B543-42B39C3E44F2}" destId="{06BD3A1E-69BE-5249-BA02-0431B77A15F2}" srcOrd="3" destOrd="0" parTransId="{9AEDE91C-B7C1-4B47-9486-E0D69A09162A}" sibTransId="{90FC45DC-A120-3B4C-BFD8-0DB6D589A25F}"/>
    <dgm:cxn modelId="{16A56C76-2177-F246-A55E-41EA06ACFC3C}" srcId="{9176F738-1B2F-D944-B543-42B39C3E44F2}" destId="{D503EB63-97CD-DF47-938E-CE3E6D34B00C}" srcOrd="0" destOrd="0" parTransId="{FED86048-F729-CC41-867C-9EA7CB2A8716}" sibTransId="{C24CCB20-9B63-144D-990D-D7BFDEE5968F}"/>
    <dgm:cxn modelId="{222967DE-9BEA-1C44-8FE1-CF0F8906D3C8}" type="presParOf" srcId="{60289E54-EF28-944A-B023-10E7971AF383}" destId="{38A0FC03-C80C-7A47-B4AD-944505F3CC47}" srcOrd="0" destOrd="0" presId="urn:microsoft.com/office/officeart/2005/8/layout/radial4"/>
    <dgm:cxn modelId="{126E8E0E-3114-754E-868D-1F88CE435632}" type="presParOf" srcId="{60289E54-EF28-944A-B023-10E7971AF383}" destId="{63001879-65FF-9B4D-A431-EB1DC4A2F797}" srcOrd="1" destOrd="0" presId="urn:microsoft.com/office/officeart/2005/8/layout/radial4"/>
    <dgm:cxn modelId="{CE045460-7834-2F49-ADC3-55824B57EBFA}" type="presParOf" srcId="{60289E54-EF28-944A-B023-10E7971AF383}" destId="{847287FF-7F81-C647-B8D3-C74F09030FFC}" srcOrd="2" destOrd="0" presId="urn:microsoft.com/office/officeart/2005/8/layout/radial4"/>
    <dgm:cxn modelId="{E4E9C28E-BC12-0849-B779-217A0BF14B8D}" type="presParOf" srcId="{60289E54-EF28-944A-B023-10E7971AF383}" destId="{84719870-E04E-F84C-8362-135746A68E3F}" srcOrd="3" destOrd="0" presId="urn:microsoft.com/office/officeart/2005/8/layout/radial4"/>
    <dgm:cxn modelId="{B84E6A11-576F-4746-9D39-97880814F49A}" type="presParOf" srcId="{60289E54-EF28-944A-B023-10E7971AF383}" destId="{72E48AF4-44BE-2E4E-A57E-ADFD6727412D}" srcOrd="4" destOrd="0" presId="urn:microsoft.com/office/officeart/2005/8/layout/radial4"/>
    <dgm:cxn modelId="{21E40982-2860-0249-B390-6071539B7C56}" type="presParOf" srcId="{60289E54-EF28-944A-B023-10E7971AF383}" destId="{17F88AE8-29A3-BB4E-923A-1A68C4EEA05D}" srcOrd="5" destOrd="0" presId="urn:microsoft.com/office/officeart/2005/8/layout/radial4"/>
    <dgm:cxn modelId="{425E90A7-78B2-D94A-97D6-5A3D2AE244A3}" type="presParOf" srcId="{60289E54-EF28-944A-B023-10E7971AF383}" destId="{52678C09-ED95-A647-BA31-0C92A7A2FA8C}" srcOrd="6" destOrd="0" presId="urn:microsoft.com/office/officeart/2005/8/layout/radial4"/>
    <dgm:cxn modelId="{D5026A2F-7951-B24D-94D7-C4A15D30F9E3}" type="presParOf" srcId="{60289E54-EF28-944A-B023-10E7971AF383}" destId="{E99B2FAF-152A-C047-9385-4883A76B8B80}" srcOrd="7" destOrd="0" presId="urn:microsoft.com/office/officeart/2005/8/layout/radial4"/>
    <dgm:cxn modelId="{A90B9B78-7E37-214B-B5FB-10E3AC7CACAC}" type="presParOf" srcId="{60289E54-EF28-944A-B023-10E7971AF383}" destId="{30695AAC-16A9-AC40-859C-10AAFB3B4EF4}" srcOrd="8" destOrd="0" presId="urn:microsoft.com/office/officeart/2005/8/layout/radial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A0FC03-C80C-7A47-B4AD-944505F3CC47}">
      <dsp:nvSpPr>
        <dsp:cNvPr id="0" name=""/>
        <dsp:cNvSpPr/>
      </dsp:nvSpPr>
      <dsp:spPr>
        <a:xfrm>
          <a:off x="3341387" y="3089188"/>
          <a:ext cx="2471710" cy="2471710"/>
        </a:xfrm>
        <a:prstGeom prst="ellipse">
          <a:avLst/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/>
            <a:t>C-</a:t>
          </a:r>
          <a:r>
            <a:rPr lang="fr-FR" sz="2800" kern="1200" dirty="0" err="1"/>
            <a:t>Dem</a:t>
          </a:r>
          <a:r>
            <a:rPr lang="fr-FR" sz="2800" kern="1200" dirty="0"/>
            <a:t> Network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/>
            <a:t>Est. Mar. 28, 2019</a:t>
          </a:r>
        </a:p>
      </dsp:txBody>
      <dsp:txXfrm>
        <a:off x="3703361" y="3451162"/>
        <a:ext cx="1747762" cy="1747762"/>
      </dsp:txXfrm>
    </dsp:sp>
    <dsp:sp modelId="{63001879-65FF-9B4D-A431-EB1DC4A2F797}">
      <dsp:nvSpPr>
        <dsp:cNvPr id="0" name=""/>
        <dsp:cNvSpPr/>
      </dsp:nvSpPr>
      <dsp:spPr>
        <a:xfrm rot="10956529">
          <a:off x="1172999" y="3864450"/>
          <a:ext cx="2051458" cy="70443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7287FF-7F81-C647-B8D3-C74F09030FFC}">
      <dsp:nvSpPr>
        <dsp:cNvPr id="0" name=""/>
        <dsp:cNvSpPr/>
      </dsp:nvSpPr>
      <dsp:spPr>
        <a:xfrm>
          <a:off x="0" y="2584959"/>
          <a:ext cx="2348125" cy="3170044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 err="1">
              <a:solidFill>
                <a:schemeClr val="tx1"/>
              </a:solidFill>
            </a:rPr>
            <a:t>Academic</a:t>
          </a:r>
          <a:r>
            <a:rPr lang="fr-FR" sz="1800" b="1" kern="1200" dirty="0">
              <a:solidFill>
                <a:schemeClr val="tx1"/>
              </a:solidFill>
            </a:rPr>
            <a:t>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kern="1200" dirty="0">
              <a:solidFill>
                <a:schemeClr val="tx1"/>
              </a:solidFill>
            </a:rPr>
            <a:t>Western University, UQAM, Ryerson University, </a:t>
          </a:r>
          <a:r>
            <a:rPr lang="en-CA" sz="1800" kern="1200" dirty="0" err="1">
              <a:solidFill>
                <a:schemeClr val="tx1"/>
              </a:solidFill>
            </a:rPr>
            <a:t>Munk</a:t>
          </a:r>
          <a:r>
            <a:rPr lang="en-CA" sz="1800" kern="1200" dirty="0">
              <a:solidFill>
                <a:schemeClr val="tx1"/>
              </a:solidFill>
            </a:rPr>
            <a:t> School of Global Affairs, CSDC, CORA, IIGR, LISPOP </a:t>
          </a:r>
          <a:endParaRPr lang="fr-FR" sz="1800" kern="1200" dirty="0">
            <a:solidFill>
              <a:schemeClr val="tx1"/>
            </a:solidFill>
          </a:endParaRPr>
        </a:p>
      </dsp:txBody>
      <dsp:txXfrm>
        <a:off x="68774" y="2653733"/>
        <a:ext cx="2210577" cy="3032496"/>
      </dsp:txXfrm>
    </dsp:sp>
    <dsp:sp modelId="{84719870-E04E-F84C-8362-135746A68E3F}">
      <dsp:nvSpPr>
        <dsp:cNvPr id="0" name=""/>
        <dsp:cNvSpPr/>
      </dsp:nvSpPr>
      <dsp:spPr>
        <a:xfrm rot="14018249">
          <a:off x="1702675" y="1818972"/>
          <a:ext cx="2577568" cy="70443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2E48AF4-44BE-2E4E-A57E-ADFD6727412D}">
      <dsp:nvSpPr>
        <dsp:cNvPr id="0" name=""/>
        <dsp:cNvSpPr/>
      </dsp:nvSpPr>
      <dsp:spPr>
        <a:xfrm>
          <a:off x="0" y="194106"/>
          <a:ext cx="4454699" cy="1878500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>
              <a:solidFill>
                <a:srgbClr val="000000"/>
              </a:solidFill>
            </a:rPr>
            <a:t>Electoral Management Bodies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kern="1200" dirty="0">
              <a:solidFill>
                <a:srgbClr val="000000"/>
              </a:solidFill>
            </a:rPr>
            <a:t>Elections BC, Elections Manitoba, Elections Saskatchewan, Elections Ontario, Elections PEI</a:t>
          </a:r>
          <a:endParaRPr lang="fr-FR" sz="1800" b="1" kern="1200" dirty="0">
            <a:solidFill>
              <a:srgbClr val="000000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0" i="1" kern="1200" dirty="0" err="1">
              <a:solidFill>
                <a:srgbClr val="000000"/>
              </a:solidFill>
            </a:rPr>
            <a:t>Stakeholder</a:t>
          </a:r>
          <a:r>
            <a:rPr lang="fr-FR" sz="1800" b="0" i="1" kern="1200" dirty="0">
              <a:solidFill>
                <a:srgbClr val="000000"/>
              </a:solidFill>
            </a:rPr>
            <a:t>: Elections Canada</a:t>
          </a:r>
        </a:p>
      </dsp:txBody>
      <dsp:txXfrm>
        <a:off x="55019" y="249125"/>
        <a:ext cx="4344661" cy="1768462"/>
      </dsp:txXfrm>
    </dsp:sp>
    <dsp:sp modelId="{17F88AE8-29A3-BB4E-923A-1A68C4EEA05D}">
      <dsp:nvSpPr>
        <dsp:cNvPr id="0" name=""/>
        <dsp:cNvSpPr/>
      </dsp:nvSpPr>
      <dsp:spPr>
        <a:xfrm rot="18396006">
          <a:off x="4881235" y="1820411"/>
          <a:ext cx="2589071" cy="70443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678C09-ED95-A647-BA31-0C92A7A2FA8C}">
      <dsp:nvSpPr>
        <dsp:cNvPr id="0" name=""/>
        <dsp:cNvSpPr/>
      </dsp:nvSpPr>
      <dsp:spPr>
        <a:xfrm>
          <a:off x="4740733" y="194105"/>
          <a:ext cx="4413747" cy="1878500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>
              <a:solidFill>
                <a:srgbClr val="000000"/>
              </a:solidFill>
            </a:rPr>
            <a:t>Civil Society </a:t>
          </a:r>
          <a:r>
            <a:rPr lang="fr-FR" sz="1800" b="1" kern="1200" dirty="0" err="1">
              <a:solidFill>
                <a:srgbClr val="000000"/>
              </a:solidFill>
            </a:rPr>
            <a:t>Organizations</a:t>
          </a:r>
          <a:endParaRPr lang="fr-FR" sz="1800" b="1" kern="1200" dirty="0">
            <a:solidFill>
              <a:srgbClr val="000000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kern="1200" dirty="0">
              <a:solidFill>
                <a:srgbClr val="000000"/>
              </a:solidFill>
            </a:rPr>
            <a:t>Samara Canada, CIVIX, Forum of Young Canadians, Apathy is Boring, Global Centre for Pluralism</a:t>
          </a:r>
          <a:endParaRPr lang="fr-FR" sz="1800" b="1" kern="1200" dirty="0">
            <a:solidFill>
              <a:srgbClr val="000000"/>
            </a:solidFill>
          </a:endParaRPr>
        </a:p>
      </dsp:txBody>
      <dsp:txXfrm>
        <a:off x="4795752" y="249124"/>
        <a:ext cx="4303709" cy="1768462"/>
      </dsp:txXfrm>
    </dsp:sp>
    <dsp:sp modelId="{E99B2FAF-152A-C047-9385-4883A76B8B80}">
      <dsp:nvSpPr>
        <dsp:cNvPr id="0" name=""/>
        <dsp:cNvSpPr/>
      </dsp:nvSpPr>
      <dsp:spPr>
        <a:xfrm rot="21275106">
          <a:off x="5922486" y="3747555"/>
          <a:ext cx="2062527" cy="70443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695AAC-16A9-AC40-859C-10AAFB3B4EF4}">
      <dsp:nvSpPr>
        <dsp:cNvPr id="0" name=""/>
        <dsp:cNvSpPr/>
      </dsp:nvSpPr>
      <dsp:spPr>
        <a:xfrm>
          <a:off x="6806348" y="2249910"/>
          <a:ext cx="2348125" cy="3505093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 err="1">
              <a:solidFill>
                <a:srgbClr val="000000"/>
              </a:solidFill>
            </a:rPr>
            <a:t>Other</a:t>
          </a:r>
          <a:endParaRPr lang="fr-FR" sz="1800" b="1" kern="1200" dirty="0">
            <a:solidFill>
              <a:srgbClr val="000000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kern="1200" dirty="0">
              <a:solidFill>
                <a:srgbClr val="000000"/>
              </a:solidFill>
            </a:rPr>
            <a:t>IRCC, Democratic Reform Group, Tlicho Government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kern="1200" dirty="0">
              <a:solidFill>
                <a:srgbClr val="000000"/>
              </a:solidFill>
            </a:rPr>
            <a:t>Innovative Research Group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kern="1200" dirty="0">
              <a:solidFill>
                <a:srgbClr val="000000"/>
              </a:solidFill>
            </a:rPr>
            <a:t>Institute for Research on Public Policy </a:t>
          </a:r>
          <a:endParaRPr lang="fr-FR" sz="1800" b="1" kern="1200" dirty="0">
            <a:solidFill>
              <a:srgbClr val="000000"/>
            </a:solidFill>
          </a:endParaRPr>
        </a:p>
      </dsp:txBody>
      <dsp:txXfrm>
        <a:off x="6875122" y="2318684"/>
        <a:ext cx="2210577" cy="33675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9F95A6-2E14-6148-B0A8-E72DE2462804}" type="datetimeFigureOut">
              <a:rPr lang="en-US" smtClean="0"/>
              <a:t>20-05-04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341A4-1102-AE4A-932A-1E9FB1CE1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43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Challenges for democracy:</a:t>
            </a:r>
          </a:p>
          <a:p>
            <a:pPr marL="228600" indent="-228600">
              <a:buAutoNum type="arabicPeriod"/>
            </a:pPr>
            <a:r>
              <a:rPr lang="en-US" dirty="0"/>
              <a:t>Low levels of turnout comparatively</a:t>
            </a:r>
          </a:p>
          <a:p>
            <a:pPr marL="228600" indent="-228600">
              <a:buAutoNum type="arabicPeriod"/>
            </a:pPr>
            <a:r>
              <a:rPr lang="en-US" dirty="0"/>
              <a:t>Populism is on the rise. Both a backlash to diversity as well as feeling that government is not affected. Good and bad to this, challenging for governments.</a:t>
            </a:r>
          </a:p>
          <a:p>
            <a:pPr marL="228600" indent="-228600">
              <a:buAutoNum type="arabicPeriod"/>
            </a:pPr>
            <a:r>
              <a:rPr lang="en-US" dirty="0"/>
              <a:t>We don’t know how democracy will unfold in digital times. How people get information and how that matters for views of democracy are not yet known and need to be explored.</a:t>
            </a:r>
          </a:p>
          <a:p>
            <a:pPr marL="228600" indent="-228600">
              <a:buAutoNum type="arabicPeriod"/>
            </a:pPr>
            <a:r>
              <a:rPr lang="en-US" dirty="0"/>
              <a:t>We don’t know enough about how democracy works between elections, and how it is changing. This is a black box we hope to explore.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were ranked 7/25 in our field.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799AE-CA25-3644-ADE6-23469B5EBAF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13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https</a:t>
            </a:r>
            <a:r>
              <a:rPr lang="fr-FR" dirty="0"/>
              <a:t>://</a:t>
            </a:r>
            <a:r>
              <a:rPr lang="fr-FR" dirty="0" err="1"/>
              <a:t>quantoid.shinyapps.io</a:t>
            </a:r>
            <a:r>
              <a:rPr lang="fr-FR" dirty="0"/>
              <a:t>/CES_2020/</a:t>
            </a:r>
          </a:p>
          <a:p>
            <a:endParaRPr lang="fr-FR" dirty="0"/>
          </a:p>
          <a:p>
            <a:r>
              <a:rPr lang="fr-FR" dirty="0"/>
              <a:t>Collaboration </a:t>
            </a:r>
            <a:r>
              <a:rPr lang="fr-FR" dirty="0" err="1"/>
              <a:t>between</a:t>
            </a:r>
            <a:r>
              <a:rPr lang="fr-FR" baseline="0" dirty="0"/>
              <a:t> : Centre for </a:t>
            </a:r>
            <a:r>
              <a:rPr lang="fr-FR" baseline="0" dirty="0" err="1"/>
              <a:t>Computational</a:t>
            </a:r>
            <a:r>
              <a:rPr lang="fr-FR" baseline="0" dirty="0"/>
              <a:t> and Quantitative Social Science and C-</a:t>
            </a:r>
            <a:r>
              <a:rPr lang="fr-FR" baseline="0" dirty="0" err="1"/>
              <a:t>Dem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341A4-1102-AE4A-932A-1E9FB1CE16E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518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341A4-1102-AE4A-932A-1E9FB1CE16E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44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C-Dem is a dynamic research network that addresses urgent questions about political engagement, underrepresentation, levels of government, and the evolution of public opinion between and across elections.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77FCE-8EF3-4546-9DFA-632321ED837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6210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799AE-CA25-3644-ADE6-23469B5EBA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38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•"/>
            </a:pPr>
            <a:r>
              <a:rPr lang="fr-FR" baseline="0" dirty="0"/>
              <a:t>N=74,196 TOTAL </a:t>
            </a:r>
            <a:r>
              <a:rPr lang="fr-FR" baseline="0" dirty="0" err="1"/>
              <a:t>including</a:t>
            </a:r>
            <a:r>
              <a:rPr lang="fr-FR" baseline="0" dirty="0"/>
              <a:t> the 8k </a:t>
            </a:r>
            <a:r>
              <a:rPr lang="fr-FR" baseline="0" dirty="0" err="1"/>
              <a:t>this</a:t>
            </a:r>
            <a:r>
              <a:rPr lang="fr-FR" baseline="0" dirty="0"/>
              <a:t> </a:t>
            </a:r>
            <a:r>
              <a:rPr lang="fr-FR" baseline="0" dirty="0" err="1"/>
              <a:t>week</a:t>
            </a:r>
            <a:r>
              <a:rPr lang="fr-FR" baseline="0" dirty="0"/>
              <a:t>.</a:t>
            </a:r>
          </a:p>
          <a:p>
            <a:pPr marL="171450" indent="-171450">
              <a:buFontTx/>
              <a:buChar char="•"/>
            </a:pPr>
            <a:r>
              <a:rPr lang="fr-FR" dirty="0"/>
              <a:t>N=79,196 if </a:t>
            </a:r>
            <a:r>
              <a:rPr lang="fr-FR" dirty="0" err="1"/>
              <a:t>include</a:t>
            </a:r>
            <a:r>
              <a:rPr lang="fr-FR" dirty="0"/>
              <a:t> </a:t>
            </a:r>
            <a:r>
              <a:rPr lang="fr-FR" dirty="0" err="1"/>
              <a:t>follow-ups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799AE-CA25-3644-ADE6-23469B5EBA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948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the research</a:t>
            </a:r>
            <a:r>
              <a:rPr lang="en-US" baseline="0" dirty="0"/>
              <a:t> competitions have resulted in good uptake.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799AE-CA25-3644-ADE6-23469B5EBAF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64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341A4-1102-AE4A-932A-1E9FB1CE16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254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799AE-CA25-3644-ADE6-23469B5EBAF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64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799AE-CA25-3644-ADE6-23469B5EBAF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64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**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add</a:t>
            </a:r>
            <a:r>
              <a:rPr lang="fr-FR" dirty="0"/>
              <a:t> a figure or</a:t>
            </a:r>
            <a:r>
              <a:rPr lang="fr-FR" baseline="0" dirty="0"/>
              <a:t> </a:t>
            </a:r>
            <a:r>
              <a:rPr lang="fr-FR" baseline="0" dirty="0" err="1"/>
              <a:t>two</a:t>
            </a:r>
            <a:r>
              <a:rPr lang="fr-FR" baseline="0" dirty="0"/>
              <a:t> </a:t>
            </a:r>
            <a:r>
              <a:rPr lang="fr-FR" baseline="0" dirty="0" err="1"/>
              <a:t>here</a:t>
            </a:r>
            <a:r>
              <a:rPr lang="fr-FR" baseline="0" dirty="0"/>
              <a:t> </a:t>
            </a:r>
            <a:r>
              <a:rPr lang="fr-FR" baseline="0" dirty="0" err="1"/>
              <a:t>from</a:t>
            </a:r>
            <a:r>
              <a:rPr lang="fr-FR" baseline="0" dirty="0"/>
              <a:t> the report.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341A4-1102-AE4A-932A-1E9FB1CE16E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03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058641-B774-2548-8003-8042903876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BEB4976-1181-5C45-8DC0-CE96A6EDD4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F1E55D-4283-3947-8F11-DE9709CB5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FE45-F2DE-AE42-9717-4C5DFF82E092}" type="datetimeFigureOut">
              <a:rPr lang="en-US" smtClean="0"/>
              <a:t>20-05-04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70417D-7B6A-1340-BDB3-FD0199F80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0E9738-53ED-3045-AC7B-FBF4172C5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4A10-B69E-BD4B-98E4-2FA0AA12A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30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799608-F220-9D41-A069-9405D71F7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85CF38A-83B9-0040-8417-CF1E0DAEA3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5912A3-1AE2-AE4B-9F9A-04A33B8DD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FE45-F2DE-AE42-9717-4C5DFF82E092}" type="datetimeFigureOut">
              <a:rPr lang="en-US" smtClean="0"/>
              <a:t>20-05-04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4386A7-E7D3-2043-B5CD-B215B4BDC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5FDE45-5098-704C-A15F-5A3C85E2F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4A10-B69E-BD4B-98E4-2FA0AA12A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83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323F1D6-8D53-5849-BF1D-1EC7E5625D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A2E9359-D067-F042-BE02-CF6D70EDE7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201524-5837-F941-B5AD-65E7DF4EE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FE45-F2DE-AE42-9717-4C5DFF82E092}" type="datetimeFigureOut">
              <a:rPr lang="en-US" smtClean="0"/>
              <a:t>20-05-04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3B78AB-49C3-5349-BD81-886542C15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D4B195-2C9B-834A-90B4-9CFD397F7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4A10-B69E-BD4B-98E4-2FA0AA12A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82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D088C4-74C7-1D4D-A8CB-8F3D2A1E3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051B9D-100F-1F43-97EE-061A7F759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149EB8-821A-E84F-AA56-2DDB32D1D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FE45-F2DE-AE42-9717-4C5DFF82E092}" type="datetimeFigureOut">
              <a:rPr lang="en-US" smtClean="0"/>
              <a:t>20-05-04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F97D6A-5817-BD4F-B8DE-D0E54891E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2625C0-1385-9E4F-BD0F-DAEA16023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4A10-B69E-BD4B-98E4-2FA0AA12A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64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B5A8C3-BBA8-1342-8F60-3988BF867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7FA9EF9-E7C6-D442-B81A-31B66A83F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A9AC77-146D-1E47-A068-93100BF83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FE45-F2DE-AE42-9717-4C5DFF82E092}" type="datetimeFigureOut">
              <a:rPr lang="en-US" smtClean="0"/>
              <a:t>20-05-04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D9A4D-6CDA-234C-8B4F-9379471A6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DAC5AD-4DAE-604E-A82A-658F7053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4A10-B69E-BD4B-98E4-2FA0AA12A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133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6AEC02-7A3D-B748-9331-8A9F0E60F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693BF4-3F7F-6F42-9A00-469C8EF1A4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6DA21A8-2E74-8646-80CF-76CD00492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B8D10A-046D-AB4A-A02C-F98CE0210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FE45-F2DE-AE42-9717-4C5DFF82E092}" type="datetimeFigureOut">
              <a:rPr lang="en-US" smtClean="0"/>
              <a:t>20-05-04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7DD9770-0E00-9D41-8C7B-239ABEDE5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229FBF-BD29-2549-9B42-464F2834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4A10-B69E-BD4B-98E4-2FA0AA12A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851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BA288E-37B7-104F-980F-B1B3225FD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C046C6C-DACF-B94C-896D-E3257255F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F4D8876-DDD2-584E-9409-BD4A84FCC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23A1142-4842-334E-A636-ACE23BD4D8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34F075A-8BF6-E642-9C4B-4DF5AC1718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DCC494D-C286-9E47-B733-F0DA216C2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FE45-F2DE-AE42-9717-4C5DFF82E092}" type="datetimeFigureOut">
              <a:rPr lang="en-US" smtClean="0"/>
              <a:t>20-05-04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6AA56E8-71BF-E542-9185-F957F0F69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F73CECF-8FFD-1640-AF38-8E1AA9FE2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4A10-B69E-BD4B-98E4-2FA0AA12A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3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0B58C7-38B5-564C-815E-658367FA7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187D8D2-605C-DA43-9208-0746AF7C8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FE45-F2DE-AE42-9717-4C5DFF82E092}" type="datetimeFigureOut">
              <a:rPr lang="en-US" smtClean="0"/>
              <a:t>20-05-04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F2BAAA8-5AE8-2548-816D-3DAA3A071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E0E24C0-0175-144E-B80F-E822E07F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4A10-B69E-BD4B-98E4-2FA0AA12A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10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E111AA1-DB78-4848-A7C4-1A378C598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FE45-F2DE-AE42-9717-4C5DFF82E092}" type="datetimeFigureOut">
              <a:rPr lang="en-US" smtClean="0"/>
              <a:t>20-05-04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EBADD5C-BE36-1146-A2C0-B6B6A6074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6A6E4A-8B43-804E-8699-D9C948691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4A10-B69E-BD4B-98E4-2FA0AA12A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336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4033E4-706F-0A4A-9031-14B01876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70C9C9-61BE-194E-8360-CADFE4EBF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77D5CEA-E17C-2C44-9A3A-9EB85839EA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E94DA44-4581-FE41-9499-987645A32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FE45-F2DE-AE42-9717-4C5DFF82E092}" type="datetimeFigureOut">
              <a:rPr lang="en-US" smtClean="0"/>
              <a:t>20-05-04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A8335EC-C87E-A64E-BF16-E79807A31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329FF5D-F23C-0E47-AE44-1698E3063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4A10-B69E-BD4B-98E4-2FA0AA12A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63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37999D-D59B-EF4A-B376-FF3EA3266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B7D7122-3213-B34D-83EB-676194D183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4AE2F74-164A-EB45-BF6F-B07575AD9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1146AD8-A8B0-354F-BBEA-6F5B15AA9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FE45-F2DE-AE42-9717-4C5DFF82E092}" type="datetimeFigureOut">
              <a:rPr lang="en-US" smtClean="0"/>
              <a:t>20-05-04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96F116-73C3-0C4E-873D-56D2DE01C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41C2113-3C7A-154C-8929-E3D960CF7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4A10-B69E-BD4B-98E4-2FA0AA12A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58F1877-C925-064E-A7B6-9188CA609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0A7177C-06A5-8144-A511-B7BC15D265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927B3A-08F0-B64E-84D1-831947D25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FFE45-F2DE-AE42-9717-4C5DFF82E092}" type="datetimeFigureOut">
              <a:rPr lang="en-US" smtClean="0"/>
              <a:t>20-05-04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E3C254-39E6-A142-B92B-6274C41734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B88974-FC6C-8949-A92C-9C66BE2E1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34A10-B69E-BD4B-98E4-2FA0AA12A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22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5" Type="http://schemas.openxmlformats.org/officeDocument/2006/relationships/image" Target="../media/image13.png"/><Relationship Id="rId6" Type="http://schemas.openxmlformats.org/officeDocument/2006/relationships/image" Target="../media/image14.tiff"/><Relationship Id="rId7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7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855" y="0"/>
            <a:ext cx="9784177" cy="7031434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327" y="1940785"/>
            <a:ext cx="8201335" cy="353856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</p:spTree>
    <p:extLst>
      <p:ext uri="{BB962C8B-B14F-4D97-AF65-F5344CB8AC3E}">
        <p14:creationId xmlns:p14="http://schemas.microsoft.com/office/powerpoint/2010/main" val="658163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/>
              <a:t>Knowledge</a:t>
            </a:r>
            <a:r>
              <a:rPr lang="fr-FR" b="1" dirty="0"/>
              <a:t> </a:t>
            </a:r>
            <a:r>
              <a:rPr lang="fr-FR" b="1" dirty="0" err="1"/>
              <a:t>Mobilization</a:t>
            </a:r>
            <a:r>
              <a:rPr lang="fr-FR" b="1" dirty="0"/>
              <a:t>, 2019-2020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C-</a:t>
            </a:r>
            <a:r>
              <a:rPr lang="fr-FR" dirty="0" err="1"/>
              <a:t>Dem</a:t>
            </a:r>
            <a:r>
              <a:rPr lang="fr-FR" dirty="0"/>
              <a:t> </a:t>
            </a:r>
            <a:r>
              <a:rPr lang="fr-FR" dirty="0" err="1"/>
              <a:t>website</a:t>
            </a:r>
            <a:r>
              <a:rPr lang="fr-FR" dirty="0"/>
              <a:t>: </a:t>
            </a:r>
            <a:r>
              <a:rPr lang="fr-FR" dirty="0" err="1"/>
              <a:t>https</a:t>
            </a:r>
            <a:r>
              <a:rPr lang="fr-FR" dirty="0"/>
              <a:t>://c-</a:t>
            </a:r>
            <a:r>
              <a:rPr lang="fr-FR" dirty="0" err="1"/>
              <a:t>dem.ca</a:t>
            </a:r>
            <a:endParaRPr lang="fr-FR" dirty="0"/>
          </a:p>
          <a:p>
            <a:r>
              <a:rPr lang="fr-FR" dirty="0"/>
              <a:t>Facebook page: </a:t>
            </a:r>
            <a:r>
              <a:rPr lang="fr-FR" dirty="0" err="1"/>
              <a:t>https</a:t>
            </a:r>
            <a:r>
              <a:rPr lang="fr-FR" dirty="0"/>
              <a:t>://</a:t>
            </a:r>
            <a:r>
              <a:rPr lang="fr-FR" dirty="0" err="1"/>
              <a:t>www.facebook.com</a:t>
            </a:r>
            <a:r>
              <a:rPr lang="fr-FR" dirty="0"/>
              <a:t>/</a:t>
            </a:r>
            <a:r>
              <a:rPr lang="fr-FR" dirty="0" err="1"/>
              <a:t>CDemCanada</a:t>
            </a:r>
            <a:endParaRPr lang="fr-FR" dirty="0"/>
          </a:p>
          <a:p>
            <a:r>
              <a:rPr lang="fr-FR" dirty="0" err="1"/>
              <a:t>Twitter</a:t>
            </a:r>
            <a:r>
              <a:rPr lang="fr-FR" dirty="0"/>
              <a:t> </a:t>
            </a:r>
            <a:r>
              <a:rPr lang="fr-FR" dirty="0" err="1"/>
              <a:t>account</a:t>
            </a:r>
            <a:r>
              <a:rPr lang="fr-FR" dirty="0"/>
              <a:t>: @</a:t>
            </a:r>
            <a:r>
              <a:rPr lang="fr-FR" dirty="0" err="1"/>
              <a:t>C_Dem_Canada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1383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4742"/>
            <a:ext cx="10515600" cy="1325563"/>
          </a:xfrm>
        </p:spPr>
        <p:txBody>
          <a:bodyPr/>
          <a:lstStyle/>
          <a:p>
            <a:r>
              <a:rPr lang="fr-FR" b="1" dirty="0" err="1"/>
              <a:t>Upcoming</a:t>
            </a:r>
            <a:r>
              <a:rPr lang="fr-FR" b="1" dirty="0"/>
              <a:t> </a:t>
            </a:r>
            <a:r>
              <a:rPr lang="fr-FR" b="1" dirty="0" err="1"/>
              <a:t>Knowledge</a:t>
            </a:r>
            <a:r>
              <a:rPr lang="fr-FR" b="1" dirty="0"/>
              <a:t> </a:t>
            </a:r>
            <a:r>
              <a:rPr lang="fr-FR" b="1" dirty="0" err="1"/>
              <a:t>Mobilization</a:t>
            </a:r>
            <a:r>
              <a:rPr lang="fr-FR" b="1" dirty="0"/>
              <a:t>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199" y="1397726"/>
            <a:ext cx="11353801" cy="5056900"/>
          </a:xfrm>
        </p:spPr>
        <p:txBody>
          <a:bodyPr>
            <a:normAutofit lnSpcReduction="10000"/>
          </a:bodyPr>
          <a:lstStyle/>
          <a:p>
            <a:r>
              <a:rPr lang="fr-FR" dirty="0"/>
              <a:t>VOTE19 </a:t>
            </a:r>
            <a:r>
              <a:rPr lang="fr-FR" dirty="0" err="1"/>
              <a:t>Summit</a:t>
            </a:r>
            <a:r>
              <a:rPr lang="fr-FR" dirty="0"/>
              <a:t> (April 30, Toronto) </a:t>
            </a:r>
            <a:r>
              <a:rPr lang="fr-FR" i="1" dirty="0" err="1"/>
              <a:t>postponed</a:t>
            </a:r>
            <a:r>
              <a:rPr lang="fr-FR" i="1" dirty="0"/>
              <a:t> </a:t>
            </a:r>
            <a:r>
              <a:rPr lang="fr-FR" i="1" dirty="0" err="1"/>
              <a:t>until</a:t>
            </a:r>
            <a:r>
              <a:rPr lang="fr-FR" i="1" dirty="0"/>
              <a:t> </a:t>
            </a:r>
            <a:r>
              <a:rPr lang="fr-FR" i="1" dirty="0" err="1"/>
              <a:t>fall</a:t>
            </a:r>
            <a:endParaRPr lang="fr-FR" dirty="0"/>
          </a:p>
          <a:p>
            <a:r>
              <a:rPr lang="fr-FR" dirty="0"/>
              <a:t>C-</a:t>
            </a:r>
            <a:r>
              <a:rPr lang="fr-FR" dirty="0" err="1"/>
              <a:t>Dem</a:t>
            </a:r>
            <a:r>
              <a:rPr lang="fr-FR" dirty="0"/>
              <a:t> Forum (May 4, UQAM) </a:t>
            </a:r>
          </a:p>
          <a:p>
            <a:pPr lvl="1"/>
            <a:r>
              <a:rPr lang="fr-FR" dirty="0"/>
              <a:t>May 5: Elections Québec </a:t>
            </a:r>
            <a:r>
              <a:rPr lang="fr-FR" dirty="0" err="1"/>
              <a:t>working</a:t>
            </a:r>
            <a:r>
              <a:rPr lang="fr-FR" dirty="0"/>
              <a:t> group meeting on </a:t>
            </a:r>
            <a:r>
              <a:rPr lang="fr-FR" dirty="0" err="1"/>
              <a:t>mobilization</a:t>
            </a:r>
            <a:r>
              <a:rPr lang="fr-FR" dirty="0"/>
              <a:t> interventions </a:t>
            </a:r>
            <a:r>
              <a:rPr lang="fr-FR" i="1" dirty="0" err="1"/>
              <a:t>cancelled</a:t>
            </a:r>
            <a:endParaRPr lang="fr-FR" dirty="0"/>
          </a:p>
          <a:p>
            <a:r>
              <a:rPr lang="fr-FR" dirty="0"/>
              <a:t>CPSA (</a:t>
            </a:r>
            <a:r>
              <a:rPr lang="fr-FR" dirty="0" err="1"/>
              <a:t>June</a:t>
            </a:r>
            <a:r>
              <a:rPr lang="fr-FR" dirty="0"/>
              <a:t>, Western) </a:t>
            </a:r>
            <a:r>
              <a:rPr lang="fr-FR" i="1" dirty="0" err="1"/>
              <a:t>cancelled</a:t>
            </a:r>
            <a:endParaRPr lang="fr-FR" dirty="0"/>
          </a:p>
          <a:p>
            <a:pPr lvl="1"/>
            <a:r>
              <a:rPr lang="en-CA" dirty="0"/>
              <a:t>Pre-workshop, “Working with the 2019 CES data” (June </a:t>
            </a:r>
            <a:r>
              <a:rPr lang="fr-FR" dirty="0"/>
              <a:t>1)</a:t>
            </a:r>
          </a:p>
          <a:p>
            <a:pPr lvl="1"/>
            <a:r>
              <a:rPr lang="fr-FR" dirty="0" err="1"/>
              <a:t>June</a:t>
            </a:r>
            <a:r>
              <a:rPr lang="fr-FR" dirty="0"/>
              <a:t> 3: </a:t>
            </a:r>
            <a:r>
              <a:rPr lang="fr-FR" dirty="0" err="1"/>
              <a:t>Lunchtime</a:t>
            </a:r>
            <a:r>
              <a:rPr lang="fr-FR" dirty="0"/>
              <a:t> talk </a:t>
            </a:r>
            <a:r>
              <a:rPr lang="fr-FR" dirty="0" err="1"/>
              <a:t>with</a:t>
            </a:r>
            <a:r>
              <a:rPr lang="fr-FR" dirty="0"/>
              <a:t> Elections Canada on cyber </a:t>
            </a:r>
            <a:r>
              <a:rPr lang="fr-FR" dirty="0" err="1"/>
              <a:t>security</a:t>
            </a:r>
            <a:endParaRPr lang="fr-FR" dirty="0"/>
          </a:p>
          <a:p>
            <a:pPr lvl="1"/>
            <a:r>
              <a:rPr lang="fr-FR" dirty="0"/>
              <a:t>Workshop, </a:t>
            </a:r>
            <a:r>
              <a:rPr lang="en-US" i="1" dirty="0"/>
              <a:t>“Understanding Electoral Democracy: The 2019 Canadian Election in Perspective”</a:t>
            </a:r>
            <a:r>
              <a:rPr lang="fr-FR" dirty="0"/>
              <a:t> (</a:t>
            </a:r>
            <a:r>
              <a:rPr lang="fr-FR" dirty="0" err="1"/>
              <a:t>June</a:t>
            </a:r>
            <a:r>
              <a:rPr lang="fr-FR" dirty="0"/>
              <a:t> 4)</a:t>
            </a:r>
          </a:p>
          <a:p>
            <a:pPr lvl="1"/>
            <a:r>
              <a:rPr lang="fr-FR" dirty="0"/>
              <a:t>C-</a:t>
            </a:r>
            <a:r>
              <a:rPr lang="fr-FR" dirty="0" err="1"/>
              <a:t>Dem</a:t>
            </a:r>
            <a:r>
              <a:rPr lang="fr-FR" dirty="0"/>
              <a:t> </a:t>
            </a:r>
            <a:r>
              <a:rPr lang="fr-FR" dirty="0" err="1"/>
              <a:t>Reception</a:t>
            </a:r>
            <a:r>
              <a:rPr lang="fr-FR" dirty="0"/>
              <a:t> (</a:t>
            </a:r>
            <a:r>
              <a:rPr lang="fr-FR" dirty="0" err="1"/>
              <a:t>June</a:t>
            </a:r>
            <a:r>
              <a:rPr lang="fr-FR" dirty="0"/>
              <a:t> 4)</a:t>
            </a:r>
          </a:p>
          <a:p>
            <a:r>
              <a:rPr lang="fr-FR" dirty="0"/>
              <a:t>Workshop, </a:t>
            </a:r>
            <a:r>
              <a:rPr lang="fr-FR" i="1" dirty="0"/>
              <a:t>Survey Design Under </a:t>
            </a:r>
            <a:r>
              <a:rPr lang="fr-FR" i="1" dirty="0" err="1"/>
              <a:t>Constraints</a:t>
            </a:r>
            <a:r>
              <a:rPr lang="fr-FR" i="1" dirty="0"/>
              <a:t>: Best Practices </a:t>
            </a:r>
            <a:r>
              <a:rPr lang="fr-FR" dirty="0"/>
              <a:t>(July, Western)</a:t>
            </a:r>
            <a:r>
              <a:rPr lang="en-CA" i="1" dirty="0"/>
              <a:t> postponed</a:t>
            </a:r>
            <a:endParaRPr lang="fr-FR" dirty="0"/>
          </a:p>
          <a:p>
            <a:r>
              <a:rPr lang="fr-FR" dirty="0"/>
              <a:t>APSA </a:t>
            </a:r>
            <a:r>
              <a:rPr lang="fr-FR" dirty="0" err="1"/>
              <a:t>Roundtable</a:t>
            </a:r>
            <a:r>
              <a:rPr lang="fr-FR" dirty="0"/>
              <a:t>, </a:t>
            </a:r>
            <a:r>
              <a:rPr lang="en-CA" dirty="0"/>
              <a:t>“How should we study elections?” (Sept., San Francisco)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54626"/>
            <a:ext cx="3332946" cy="40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37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629266"/>
            <a:ext cx="10515600" cy="1325563"/>
          </a:xfrm>
        </p:spPr>
        <p:txBody>
          <a:bodyPr/>
          <a:lstStyle/>
          <a:p>
            <a:r>
              <a:rPr lang="fr-FR" dirty="0" smtClean="0"/>
              <a:t>Training </a:t>
            </a:r>
            <a:r>
              <a:rPr lang="fr-FR" dirty="0" err="1" smtClean="0"/>
              <a:t>Activities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2421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19865E-30C1-8B44-BD2A-073307609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03"/>
            <a:ext cx="10515600" cy="1325563"/>
          </a:xfrm>
        </p:spPr>
        <p:txBody>
          <a:bodyPr/>
          <a:lstStyle/>
          <a:p>
            <a:r>
              <a:rPr lang="en-US" b="1" dirty="0"/>
              <a:t>Training Activities 2019-2020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B0CFA6-8053-8046-8A8F-545C8C141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6982"/>
            <a:ext cx="10515600" cy="4804118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/>
              <a:t>2019-20: </a:t>
            </a:r>
          </a:p>
          <a:p>
            <a:pPr lvl="1"/>
            <a:r>
              <a:rPr lang="en-US" sz="2600" dirty="0"/>
              <a:t>Training Opportunities for HQP</a:t>
            </a:r>
          </a:p>
          <a:p>
            <a:pPr lvl="2"/>
            <a:r>
              <a:rPr lang="en-US" sz="2600" dirty="0"/>
              <a:t>Programmer (Ryerson) + Admin Staff (Western; UQAM)</a:t>
            </a:r>
          </a:p>
          <a:p>
            <a:pPr lvl="2"/>
            <a:r>
              <a:rPr lang="en-US" sz="2600" dirty="0"/>
              <a:t>2 Postdoctoral Fellows (Western – Joanie Bouchard; UQAM – Laura French Bourgeois)</a:t>
            </a:r>
          </a:p>
          <a:p>
            <a:pPr lvl="2"/>
            <a:r>
              <a:rPr lang="en-US" sz="2600" dirty="0"/>
              <a:t>3 PhD Students (Toronto) plus multiple research assistants across institutions</a:t>
            </a:r>
          </a:p>
          <a:p>
            <a:pPr lvl="1"/>
            <a:r>
              <a:rPr lang="en-US" sz="2600" dirty="0"/>
              <a:t>CPSA Training Workshop (</a:t>
            </a:r>
            <a:r>
              <a:rPr lang="en-US" sz="2600" i="1" dirty="0"/>
              <a:t>postponed</a:t>
            </a:r>
            <a:r>
              <a:rPr lang="en-US" sz="2600" dirty="0"/>
              <a:t>)</a:t>
            </a:r>
          </a:p>
          <a:p>
            <a:pPr lvl="1"/>
            <a:r>
              <a:rPr lang="en-US" sz="2600" dirty="0"/>
              <a:t>Development and Piloting of CES Teaching Tool</a:t>
            </a:r>
          </a:p>
          <a:p>
            <a:pPr lvl="1"/>
            <a:r>
              <a:rPr lang="en-US" sz="2600" dirty="0"/>
              <a:t>Planning for internship opportunities with 2 partners (Samara, Elections Ontario)</a:t>
            </a:r>
          </a:p>
          <a:p>
            <a:r>
              <a:rPr lang="en-US" sz="3000" dirty="0"/>
              <a:t>Upcoming training activities</a:t>
            </a:r>
          </a:p>
          <a:p>
            <a:pPr lvl="1"/>
            <a:r>
              <a:rPr lang="en-US" sz="2600" dirty="0"/>
              <a:t>Training Modules</a:t>
            </a:r>
          </a:p>
          <a:p>
            <a:pPr lvl="1"/>
            <a:r>
              <a:rPr lang="en-US" sz="2600" dirty="0"/>
              <a:t>Online Teaching Tool Release</a:t>
            </a:r>
          </a:p>
        </p:txBody>
      </p:sp>
      <p:pic>
        <p:nvPicPr>
          <p:cNvPr id="4" name="Image 6">
            <a:extLst>
              <a:ext uri="{FF2B5EF4-FFF2-40B4-BE49-F238E27FC236}">
                <a16:creationId xmlns:a16="http://schemas.microsoft.com/office/drawing/2014/main" xmlns="" id="{3DA28FF3-2A73-F041-8DA3-0B3A97C99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4627"/>
            <a:ext cx="3332946" cy="40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29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629266"/>
            <a:ext cx="10515600" cy="1325563"/>
          </a:xfrm>
        </p:spPr>
        <p:txBody>
          <a:bodyPr/>
          <a:lstStyle/>
          <a:p>
            <a:r>
              <a:rPr lang="fr-FR" dirty="0" smtClean="0"/>
              <a:t>Key Outputs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5211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1832DD-5320-E940-8B55-EE7A66080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03"/>
            <a:ext cx="10515600" cy="1325563"/>
          </a:xfrm>
        </p:spPr>
        <p:txBody>
          <a:bodyPr/>
          <a:lstStyle/>
          <a:p>
            <a:r>
              <a:rPr lang="en-US" b="1" dirty="0"/>
              <a:t>Key C-Dem Outputs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7351C4-B579-684D-8AF4-4EFBB0531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1659"/>
            <a:ext cx="10515600" cy="4615304"/>
          </a:xfrm>
        </p:spPr>
        <p:txBody>
          <a:bodyPr/>
          <a:lstStyle/>
          <a:p>
            <a:r>
              <a:rPr lang="en-US" dirty="0"/>
              <a:t>Electoral Management Body (EMB) Report</a:t>
            </a:r>
          </a:p>
          <a:p>
            <a:r>
              <a:rPr lang="en-US" dirty="0"/>
              <a:t>CES Teaching Tool (beta version)</a:t>
            </a:r>
          </a:p>
          <a:p>
            <a:r>
              <a:rPr lang="en-US" dirty="0"/>
              <a:t>Working Papers and Analyses</a:t>
            </a:r>
          </a:p>
          <a:p>
            <a:pPr lvl="1"/>
            <a:r>
              <a:rPr lang="en-US" i="1" dirty="0"/>
              <a:t>Policy Options</a:t>
            </a:r>
          </a:p>
          <a:p>
            <a:r>
              <a:rPr lang="en-US" dirty="0"/>
              <a:t>Debate Commission Report </a:t>
            </a:r>
            <a:endParaRPr lang="en-US" dirty="0" smtClean="0"/>
          </a:p>
          <a:p>
            <a:r>
              <a:rPr lang="en-US" dirty="0" smtClean="0"/>
              <a:t>New Collaborations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xmlns="" id="{DB0D1CB2-D987-A34D-97FE-3D820F080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4626"/>
            <a:ext cx="3332946" cy="40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74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2120"/>
            <a:ext cx="7457930" cy="55601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6423229-1454-8B49-9494-A89E3F85E430}"/>
              </a:ext>
            </a:extLst>
          </p:cNvPr>
          <p:cNvSpPr txBox="1"/>
          <p:nvPr/>
        </p:nvSpPr>
        <p:spPr>
          <a:xfrm>
            <a:off x="7626480" y="1536174"/>
            <a:ext cx="4362320" cy="378565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“In terms of fairness, 46% of Canadians believe that Elections Canada ran the 2019 election somewhat fairly, while 36% believe Elections Canada was very fair...Notably, among those who did not vote 23% did not know or preferred not to answer this question. “</a:t>
            </a:r>
            <a:endParaRPr lang="en-CA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6333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466" y="0"/>
            <a:ext cx="9599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77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 shot of a person&#10;&#10;Description automatically generated">
            <a:extLst>
              <a:ext uri="{FF2B5EF4-FFF2-40B4-BE49-F238E27FC236}">
                <a16:creationId xmlns:a16="http://schemas.microsoft.com/office/drawing/2014/main" xmlns="" id="{BEBECB31-32DB-E54E-AB87-94C6C7FA4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28599"/>
            <a:ext cx="12192000" cy="8132005"/>
          </a:xfr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36BDF162-1D12-2D43-81FD-3BD75EDDDD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906"/>
          <a:stretch/>
        </p:blipFill>
        <p:spPr>
          <a:xfrm>
            <a:off x="2031946" y="5141539"/>
            <a:ext cx="4715396" cy="191966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17218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78" y="381000"/>
            <a:ext cx="5575300" cy="6083300"/>
          </a:xfrm>
          <a:prstGeom prst="rect">
            <a:avLst/>
          </a:prstGeom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D1BD2A81-32E1-B248-9A25-358A2E161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844" y="142422"/>
            <a:ext cx="4368800" cy="3263900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D0B8031E-7490-6B40-9FDA-680A470E0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1525" y="3290440"/>
            <a:ext cx="5204797" cy="356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75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EF11F1-AB60-BD4F-8C92-3B0558C8D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C-Dem Partner Meeting 2020 -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2A96BA-61E9-B44B-AC0E-EBF99C4BD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9-9:30 am - Introductions and Report from the Co-Directors</a:t>
            </a:r>
          </a:p>
          <a:p>
            <a:pPr marL="0" indent="0">
              <a:buNone/>
            </a:pPr>
            <a:r>
              <a:rPr lang="en-US" dirty="0"/>
              <a:t>9:30-9:45 - Report from Elections Canada</a:t>
            </a:r>
          </a:p>
          <a:p>
            <a:pPr marL="0" indent="0">
              <a:buNone/>
            </a:pPr>
            <a:r>
              <a:rPr lang="en-US" dirty="0"/>
              <a:t>9:45-10:00 - Report from Samara</a:t>
            </a:r>
          </a:p>
          <a:p>
            <a:pPr marL="0" indent="0">
              <a:buNone/>
            </a:pPr>
            <a:r>
              <a:rPr lang="en-US" dirty="0"/>
              <a:t>10:00-10:20 - Report from Apathy / Democracy </a:t>
            </a:r>
            <a:r>
              <a:rPr lang="en-US" dirty="0" err="1"/>
              <a:t>XChange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10:20-10:30 - Break  </a:t>
            </a:r>
          </a:p>
          <a:p>
            <a:pPr marL="0" indent="0">
              <a:buNone/>
            </a:pPr>
            <a:r>
              <a:rPr lang="en-US" dirty="0"/>
              <a:t>10:30 - Report from Elections Ontario</a:t>
            </a:r>
          </a:p>
          <a:p>
            <a:pPr marL="0" indent="0">
              <a:buNone/>
            </a:pPr>
            <a:r>
              <a:rPr lang="en-US" dirty="0"/>
              <a:t>10:45-11:30 - Group discussion, next steps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820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New Collaborations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Latin American Public Opinion Project (Vanderbilt)</a:t>
            </a:r>
          </a:p>
          <a:p>
            <a:r>
              <a:rPr lang="fr-FR" dirty="0" smtClean="0"/>
              <a:t>Centre for </a:t>
            </a:r>
            <a:r>
              <a:rPr lang="fr-FR" dirty="0" err="1" smtClean="0"/>
              <a:t>Computational</a:t>
            </a:r>
            <a:r>
              <a:rPr lang="fr-FR" dirty="0" smtClean="0"/>
              <a:t> and Quantitative Social Science (Western)</a:t>
            </a:r>
          </a:p>
          <a:p>
            <a:r>
              <a:rPr lang="fr-FR" dirty="0" smtClean="0"/>
              <a:t>Elections Québec</a:t>
            </a:r>
          </a:p>
          <a:p>
            <a:r>
              <a:rPr lang="fr-FR" dirty="0" err="1" smtClean="0"/>
              <a:t>Mosaic</a:t>
            </a:r>
            <a:r>
              <a:rPr lang="fr-FR" dirty="0" smtClean="0"/>
              <a:t> Institute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3357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Current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 </a:t>
            </a:r>
            <a:r>
              <a:rPr lang="fr-FR" dirty="0" err="1"/>
              <a:t>Projects</a:t>
            </a:r>
            <a:r>
              <a:rPr lang="fr-FR" dirty="0"/>
              <a:t> (</a:t>
            </a:r>
            <a:r>
              <a:rPr lang="fr-FR" dirty="0" err="1"/>
              <a:t>selection</a:t>
            </a:r>
            <a:r>
              <a:rPr lang="fr-FR" dirty="0"/>
              <a:t>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err="1"/>
              <a:t>Understanding</a:t>
            </a:r>
            <a:r>
              <a:rPr lang="fr-FR" dirty="0"/>
              <a:t> the 2019 </a:t>
            </a:r>
            <a:r>
              <a:rPr lang="fr-FR" dirty="0" err="1"/>
              <a:t>election</a:t>
            </a:r>
            <a:r>
              <a:rPr lang="fr-FR" dirty="0"/>
              <a:t> in </a:t>
            </a:r>
            <a:r>
              <a:rPr lang="fr-FR" dirty="0" err="1"/>
              <a:t>context</a:t>
            </a:r>
            <a:endParaRPr lang="fr-FR" dirty="0"/>
          </a:p>
          <a:p>
            <a:r>
              <a:rPr lang="fr-FR" dirty="0"/>
              <a:t>Social bases of </a:t>
            </a:r>
            <a:r>
              <a:rPr lang="fr-FR" dirty="0" err="1"/>
              <a:t>partisanship</a:t>
            </a:r>
            <a:r>
              <a:rPr lang="fr-FR" dirty="0"/>
              <a:t> in Canada</a:t>
            </a:r>
          </a:p>
          <a:p>
            <a:r>
              <a:rPr lang="en-CA" dirty="0"/>
              <a:t>Comparing </a:t>
            </a:r>
            <a:r>
              <a:rPr lang="fr-FR" dirty="0" err="1"/>
              <a:t>survey</a:t>
            </a:r>
            <a:r>
              <a:rPr lang="fr-FR" dirty="0"/>
              <a:t> </a:t>
            </a:r>
            <a:r>
              <a:rPr lang="fr-FR" dirty="0" err="1"/>
              <a:t>responses</a:t>
            </a:r>
            <a:r>
              <a:rPr lang="fr-FR" dirty="0"/>
              <a:t> by </a:t>
            </a:r>
            <a:r>
              <a:rPr lang="fr-FR" dirty="0" err="1"/>
              <a:t>sampling</a:t>
            </a:r>
            <a:r>
              <a:rPr lang="fr-FR" dirty="0"/>
              <a:t> and mode </a:t>
            </a:r>
          </a:p>
          <a:p>
            <a:r>
              <a:rPr lang="fr-FR" dirty="0"/>
              <a:t>Impact of partisan </a:t>
            </a:r>
            <a:r>
              <a:rPr lang="fr-FR" dirty="0" err="1"/>
              <a:t>cues</a:t>
            </a:r>
            <a:r>
              <a:rPr lang="fr-FR" dirty="0"/>
              <a:t> on attitude formation</a:t>
            </a:r>
          </a:p>
          <a:p>
            <a:r>
              <a:rPr lang="fr-FR" dirty="0"/>
              <a:t>Social </a:t>
            </a:r>
            <a:r>
              <a:rPr lang="fr-FR" dirty="0" err="1"/>
              <a:t>norms</a:t>
            </a:r>
            <a:r>
              <a:rPr lang="fr-FR" dirty="0"/>
              <a:t> and </a:t>
            </a:r>
            <a:r>
              <a:rPr lang="fr-FR" dirty="0" err="1"/>
              <a:t>voting</a:t>
            </a:r>
            <a:r>
              <a:rPr lang="fr-FR" dirty="0"/>
              <a:t> behaviour</a:t>
            </a:r>
          </a:p>
          <a:p>
            <a:r>
              <a:rPr lang="fr-FR" dirty="0" err="1"/>
              <a:t>Political</a:t>
            </a:r>
            <a:r>
              <a:rPr lang="fr-FR" dirty="0"/>
              <a:t> culture and provincial vote </a:t>
            </a:r>
            <a:r>
              <a:rPr lang="fr-FR" dirty="0" err="1"/>
              <a:t>outcomes</a:t>
            </a:r>
            <a:endParaRPr lang="fr-FR" dirty="0"/>
          </a:p>
          <a:p>
            <a:r>
              <a:rPr lang="fr-FR" dirty="0"/>
              <a:t>Impact of COVID-19 on trends in attitudes </a:t>
            </a:r>
            <a:r>
              <a:rPr lang="fr-FR" dirty="0" err="1"/>
              <a:t>toward</a:t>
            </a:r>
            <a:r>
              <a:rPr lang="fr-FR" dirty="0"/>
              <a:t> </a:t>
            </a:r>
            <a:r>
              <a:rPr lang="fr-FR" dirty="0" err="1"/>
              <a:t>diversity</a:t>
            </a:r>
            <a:r>
              <a:rPr lang="fr-FR" dirty="0"/>
              <a:t> and inclusion</a:t>
            </a:r>
          </a:p>
          <a:p>
            <a:r>
              <a:rPr lang="fr-FR" dirty="0" err="1"/>
              <a:t>Voting</a:t>
            </a:r>
            <a:r>
              <a:rPr lang="fr-FR" dirty="0"/>
              <a:t> blocs and </a:t>
            </a:r>
            <a:r>
              <a:rPr lang="fr-FR" dirty="0" err="1"/>
              <a:t>heterogeneity</a:t>
            </a:r>
            <a:r>
              <a:rPr lang="fr-FR" dirty="0"/>
              <a:t> in </a:t>
            </a:r>
            <a:r>
              <a:rPr lang="fr-FR" dirty="0" err="1"/>
              <a:t>subgroup</a:t>
            </a:r>
            <a:r>
              <a:rPr lang="fr-FR" dirty="0"/>
              <a:t> </a:t>
            </a:r>
            <a:r>
              <a:rPr lang="fr-FR" dirty="0" err="1"/>
              <a:t>samples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1132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2EB0FB-2722-2A46-A916-16CE7FC01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75939"/>
            <a:ext cx="10515600" cy="1325563"/>
          </a:xfrm>
        </p:spPr>
        <p:txBody>
          <a:bodyPr/>
          <a:lstStyle/>
          <a:p>
            <a:r>
              <a:rPr lang="en-US" dirty="0"/>
              <a:t>Partner Reports</a:t>
            </a: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xmlns="" id="{61402F2C-1396-8949-89B4-E0FF9CAB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4626"/>
            <a:ext cx="3332946" cy="4033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95A691-E694-C240-8001-F3073231A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7699"/>
            <a:ext cx="4512555" cy="1325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E43B913-F3BC-0140-B559-22B1655EB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4595" y="3459734"/>
            <a:ext cx="4512554" cy="192754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50" y="2807482"/>
            <a:ext cx="2857500" cy="285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F72774A-419A-BB4B-AFEB-0C18B73F8B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0831" y="1705386"/>
            <a:ext cx="4154584" cy="17735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294CCBD-045F-2240-90CC-AADCDECACA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1868" y="5387282"/>
            <a:ext cx="3772509" cy="106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847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2EB0FB-2722-2A46-A916-16CE7FC01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75939"/>
            <a:ext cx="10515600" cy="1325563"/>
          </a:xfrm>
        </p:spPr>
        <p:txBody>
          <a:bodyPr/>
          <a:lstStyle/>
          <a:p>
            <a:r>
              <a:rPr lang="en-US" dirty="0"/>
              <a:t>Discussion Period</a:t>
            </a: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xmlns="" id="{61402F2C-1396-8949-89B4-E0FF9CAB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4626"/>
            <a:ext cx="3332946" cy="40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69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2EB0FB-2722-2A46-A916-16CE7FC01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Guiding Questions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Do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partners</a:t>
            </a:r>
            <a:r>
              <a:rPr lang="fr-FR" dirty="0"/>
              <a:t> have </a:t>
            </a:r>
            <a:r>
              <a:rPr lang="fr-FR" dirty="0" err="1"/>
              <a:t>activities</a:t>
            </a:r>
            <a:r>
              <a:rPr lang="fr-FR" dirty="0"/>
              <a:t> </a:t>
            </a:r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would</a:t>
            </a:r>
            <a:r>
              <a:rPr lang="fr-FR" dirty="0"/>
              <a:t> </a:t>
            </a:r>
            <a:r>
              <a:rPr lang="fr-FR" dirty="0" err="1"/>
              <a:t>like</a:t>
            </a:r>
            <a:r>
              <a:rPr lang="fr-FR" dirty="0"/>
              <a:t> to </a:t>
            </a:r>
            <a:r>
              <a:rPr lang="fr-FR" dirty="0" err="1"/>
              <a:t>share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group?</a:t>
            </a:r>
          </a:p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activities</a:t>
            </a:r>
            <a:r>
              <a:rPr lang="fr-FR" dirty="0"/>
              <a:t>, </a:t>
            </a:r>
            <a:r>
              <a:rPr lang="fr-FR" dirty="0" err="1"/>
              <a:t>tools</a:t>
            </a:r>
            <a:r>
              <a:rPr lang="fr-FR" dirty="0"/>
              <a:t>, or data </a:t>
            </a:r>
            <a:r>
              <a:rPr lang="fr-FR" dirty="0" err="1"/>
              <a:t>would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useful</a:t>
            </a:r>
            <a:r>
              <a:rPr lang="fr-FR" dirty="0"/>
              <a:t> in the </a:t>
            </a:r>
            <a:r>
              <a:rPr lang="fr-FR" dirty="0" err="1"/>
              <a:t>coming</a:t>
            </a:r>
            <a:r>
              <a:rPr lang="fr-FR" dirty="0"/>
              <a:t> 24 </a:t>
            </a:r>
            <a:r>
              <a:rPr lang="fr-FR" dirty="0" err="1"/>
              <a:t>months</a:t>
            </a:r>
            <a:r>
              <a:rPr lang="fr-FR" dirty="0"/>
              <a:t> for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organization</a:t>
            </a:r>
            <a:r>
              <a:rPr lang="fr-FR" dirty="0"/>
              <a:t>?</a:t>
            </a:r>
          </a:p>
          <a:p>
            <a:r>
              <a:rPr lang="fr-FR" dirty="0" err="1"/>
              <a:t>Where</a:t>
            </a:r>
            <a:r>
              <a:rPr lang="fr-FR" dirty="0"/>
              <a:t> do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see</a:t>
            </a:r>
            <a:r>
              <a:rPr lang="fr-FR" dirty="0"/>
              <a:t> areas of </a:t>
            </a:r>
            <a:r>
              <a:rPr lang="fr-FR" dirty="0" err="1"/>
              <a:t>growth</a:t>
            </a:r>
            <a:r>
              <a:rPr lang="fr-FR" dirty="0"/>
              <a:t> or future collaboration </a:t>
            </a:r>
            <a:r>
              <a:rPr lang="fr-FR" dirty="0" err="1"/>
              <a:t>possibilities</a:t>
            </a:r>
            <a:r>
              <a:rPr lang="fr-FR" dirty="0"/>
              <a:t>?</a:t>
            </a:r>
          </a:p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do </a:t>
            </a:r>
            <a:r>
              <a:rPr lang="fr-FR" dirty="0" err="1"/>
              <a:t>better</a:t>
            </a:r>
            <a:r>
              <a:rPr lang="fr-FR" dirty="0"/>
              <a:t> to </a:t>
            </a:r>
            <a:r>
              <a:rPr lang="fr-FR" dirty="0" err="1"/>
              <a:t>foster</a:t>
            </a:r>
            <a:r>
              <a:rPr lang="fr-FR" dirty="0"/>
              <a:t> communication in the </a:t>
            </a:r>
            <a:r>
              <a:rPr lang="fr-FR" dirty="0" err="1"/>
              <a:t>coming</a:t>
            </a:r>
            <a:r>
              <a:rPr lang="fr-FR" dirty="0"/>
              <a:t> </a:t>
            </a:r>
            <a:r>
              <a:rPr lang="fr-FR" dirty="0" err="1"/>
              <a:t>year</a:t>
            </a:r>
            <a:r>
              <a:rPr lang="fr-FR" dirty="0"/>
              <a:t>?</a:t>
            </a: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xmlns="" id="{61402F2C-1396-8949-89B4-E0FF9CAB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4626"/>
            <a:ext cx="3332946" cy="40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76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me 7"/>
          <p:cNvGraphicFramePr/>
          <p:nvPr>
            <p:extLst>
              <p:ext uri="{D42A27DB-BD31-4B8C-83A1-F6EECF244321}">
                <p14:modId xmlns:p14="http://schemas.microsoft.com/office/powerpoint/2010/main" val="2042684773"/>
              </p:ext>
            </p:extLst>
          </p:nvPr>
        </p:nvGraphicFramePr>
        <p:xfrm>
          <a:off x="1509770" y="143751"/>
          <a:ext cx="9154485" cy="5755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 6">
            <a:extLst>
              <a:ext uri="{FF2B5EF4-FFF2-40B4-BE49-F238E27FC236}">
                <a16:creationId xmlns:a16="http://schemas.microsoft.com/office/drawing/2014/main" xmlns="" id="{0BE520A6-C032-E44B-9217-39BE7C8C62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454626"/>
            <a:ext cx="3332946" cy="40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38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A161F6-4C1A-684C-9C46-B82B0E8E0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43" y="-212380"/>
            <a:ext cx="10515600" cy="1325563"/>
          </a:xfrm>
        </p:spPr>
        <p:txBody>
          <a:bodyPr/>
          <a:lstStyle/>
          <a:p>
            <a:r>
              <a:rPr lang="en-US" b="1" dirty="0"/>
              <a:t>Academic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47FB64-E413-074B-AFE5-D667B9146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443" y="886854"/>
            <a:ext cx="11615531" cy="5567773"/>
          </a:xfrm>
        </p:spPr>
        <p:txBody>
          <a:bodyPr numCol="3">
            <a:normAutofit/>
          </a:bodyPr>
          <a:lstStyle/>
          <a:p>
            <a:pPr marL="0" indent="0">
              <a:buNone/>
            </a:pPr>
            <a:r>
              <a:rPr lang="en-US" sz="1600" b="1" i="1" dirty="0"/>
              <a:t>Co-Investigators</a:t>
            </a:r>
            <a:endParaRPr lang="en-US" sz="1600" dirty="0"/>
          </a:p>
          <a:p>
            <a:pPr marL="0" indent="0">
              <a:buNone/>
            </a:pPr>
            <a:r>
              <a:rPr lang="en-CA" sz="1600" dirty="0"/>
              <a:t>Cameron Anderson,  Western </a:t>
            </a:r>
            <a:endParaRPr lang="en-US" sz="1600" dirty="0"/>
          </a:p>
          <a:p>
            <a:pPr marL="0" indent="0">
              <a:buNone/>
            </a:pPr>
            <a:r>
              <a:rPr lang="en-CA" sz="1600" dirty="0"/>
              <a:t>David Armstrong, Western </a:t>
            </a:r>
            <a:endParaRPr lang="en-US" sz="1600" dirty="0"/>
          </a:p>
          <a:p>
            <a:pPr marL="0" indent="0">
              <a:buNone/>
            </a:pPr>
            <a:r>
              <a:rPr lang="en-CA" sz="1600" dirty="0"/>
              <a:t>Éric Bélanger, McGill University</a:t>
            </a:r>
            <a:endParaRPr lang="en-US" sz="1600" dirty="0"/>
          </a:p>
          <a:p>
            <a:pPr marL="0" indent="0">
              <a:buNone/>
            </a:pPr>
            <a:r>
              <a:rPr lang="en-CA" sz="1600" dirty="0" err="1"/>
              <a:t>Loleen</a:t>
            </a:r>
            <a:r>
              <a:rPr lang="en-CA" sz="1600" dirty="0"/>
              <a:t> </a:t>
            </a:r>
            <a:r>
              <a:rPr lang="en-CA" sz="1600" dirty="0" err="1"/>
              <a:t>Berdahl</a:t>
            </a:r>
            <a:r>
              <a:rPr lang="en-CA" sz="1600" dirty="0"/>
              <a:t>, University of Saskatchewan</a:t>
            </a:r>
            <a:endParaRPr lang="en-US" sz="1600" dirty="0"/>
          </a:p>
          <a:p>
            <a:pPr marL="0" indent="0">
              <a:buNone/>
            </a:pPr>
            <a:r>
              <a:rPr lang="en-CA" sz="1600" dirty="0"/>
              <a:t>Amanda Bittner, Memorial University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Ruth </a:t>
            </a:r>
            <a:r>
              <a:rPr lang="en-US" sz="1600" dirty="0" err="1"/>
              <a:t>Dassonneville</a:t>
            </a:r>
            <a:r>
              <a:rPr lang="en-US" sz="1600" dirty="0"/>
              <a:t>, Université de Montréal</a:t>
            </a:r>
          </a:p>
          <a:p>
            <a:pPr marL="0" indent="0">
              <a:buNone/>
            </a:pPr>
            <a:r>
              <a:rPr lang="en-US" sz="1600" dirty="0"/>
              <a:t>Joanna </a:t>
            </a:r>
            <a:r>
              <a:rPr lang="en-US" sz="1600" dirty="0" err="1"/>
              <a:t>Everitt</a:t>
            </a:r>
            <a:r>
              <a:rPr lang="en-US" sz="1600" dirty="0"/>
              <a:t>, UNB– St. John</a:t>
            </a:r>
          </a:p>
          <a:p>
            <a:pPr marL="0" indent="0">
              <a:buNone/>
            </a:pPr>
            <a:r>
              <a:rPr lang="en-CA" sz="1600" dirty="0"/>
              <a:t>Royce Koop, University of Manitoba 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J. Scott Matthews, Memorial University</a:t>
            </a:r>
          </a:p>
          <a:p>
            <a:pPr marL="0" indent="0">
              <a:buNone/>
            </a:pPr>
            <a:r>
              <a:rPr lang="fr-FR" sz="1600" dirty="0"/>
              <a:t>Mark Pickup, Simon Fraser </a:t>
            </a:r>
            <a:r>
              <a:rPr lang="fr-FR" sz="1600" dirty="0" err="1"/>
              <a:t>University</a:t>
            </a:r>
            <a:endParaRPr lang="en-US" sz="1600" dirty="0"/>
          </a:p>
          <a:p>
            <a:pPr marL="0" indent="0">
              <a:buNone/>
            </a:pPr>
            <a:r>
              <a:rPr lang="fr-FR" sz="1600" dirty="0"/>
              <a:t>Maryse Potvin, Université du Québec à Montréal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Jason Roy, Wilfrid Laurier University  </a:t>
            </a:r>
          </a:p>
          <a:p>
            <a:pPr marL="0" indent="0">
              <a:buNone/>
            </a:pPr>
            <a:r>
              <a:rPr lang="en-CA" sz="1600" dirty="0"/>
              <a:t>Jerald Sabin, Bishop’s University</a:t>
            </a:r>
            <a:endParaRPr lang="en-US" sz="1600" dirty="0"/>
          </a:p>
          <a:p>
            <a:pPr marL="0" indent="0">
              <a:buNone/>
            </a:pPr>
            <a:r>
              <a:rPr lang="en-CA" sz="1600" dirty="0"/>
              <a:t>Jared Wesley, University of Alberta  </a:t>
            </a:r>
          </a:p>
          <a:p>
            <a:pPr marL="0" indent="0">
              <a:buNone/>
            </a:pPr>
            <a:r>
              <a:rPr lang="en-US" sz="1600" b="1" i="1" dirty="0"/>
              <a:t>Collaborators</a:t>
            </a:r>
            <a:endParaRPr lang="en-US" sz="1600" dirty="0"/>
          </a:p>
          <a:p>
            <a:pPr marL="0" indent="0">
              <a:buNone/>
            </a:pPr>
            <a:r>
              <a:rPr lang="en-CA" sz="1600" dirty="0"/>
              <a:t>Christopher Alcantara, Western </a:t>
            </a:r>
            <a:endParaRPr lang="en-US" sz="1600" dirty="0"/>
          </a:p>
          <a:p>
            <a:pPr marL="0" indent="0">
              <a:buNone/>
            </a:pPr>
            <a:r>
              <a:rPr lang="en-CA" sz="1600" dirty="0"/>
              <a:t>John Beebe, Ryerson University  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Marc-André </a:t>
            </a:r>
            <a:r>
              <a:rPr lang="en-US" sz="1600" dirty="0" err="1"/>
              <a:t>Bodet</a:t>
            </a:r>
            <a:r>
              <a:rPr lang="en-US" sz="1600" dirty="0"/>
              <a:t>, Laval University</a:t>
            </a:r>
          </a:p>
          <a:p>
            <a:pPr marL="0" indent="0">
              <a:buNone/>
            </a:pPr>
            <a:r>
              <a:rPr lang="en-CA" sz="1600" dirty="0"/>
              <a:t>Jake Bowers, University of Illinois at Urbana-Champaign</a:t>
            </a:r>
            <a:endParaRPr lang="en-US" sz="1600" dirty="0"/>
          </a:p>
          <a:p>
            <a:pPr marL="0" indent="0">
              <a:buNone/>
            </a:pPr>
            <a:r>
              <a:rPr lang="fr-FR" sz="1600" dirty="0"/>
              <a:t>Arnaud </a:t>
            </a:r>
            <a:r>
              <a:rPr lang="fr-FR" sz="1600" dirty="0" err="1"/>
              <a:t>Dellis</a:t>
            </a:r>
            <a:r>
              <a:rPr lang="fr-FR" sz="1600" dirty="0"/>
              <a:t>, Université du Québec à Montréal  </a:t>
            </a:r>
            <a:endParaRPr lang="en-US" sz="1600" dirty="0"/>
          </a:p>
          <a:p>
            <a:pPr marL="0" indent="0">
              <a:buNone/>
            </a:pPr>
            <a:r>
              <a:rPr lang="en-CA" sz="1600" dirty="0"/>
              <a:t>Victoria </a:t>
            </a:r>
            <a:r>
              <a:rPr lang="en-CA" sz="1600" dirty="0" err="1"/>
              <a:t>Esses</a:t>
            </a:r>
            <a:r>
              <a:rPr lang="en-CA" sz="1600" dirty="0"/>
              <a:t>, University of Western Ontario </a:t>
            </a:r>
            <a:endParaRPr lang="en-US" sz="1600" dirty="0"/>
          </a:p>
          <a:p>
            <a:pPr marL="0" indent="0">
              <a:buNone/>
            </a:pPr>
            <a:r>
              <a:rPr lang="fr-FR" sz="1600" dirty="0"/>
              <a:t>Elizabeth Goodyear-Grant, </a:t>
            </a:r>
            <a:r>
              <a:rPr lang="fr-FR" sz="1600" dirty="0" err="1"/>
              <a:t>Queen’s</a:t>
            </a:r>
            <a:r>
              <a:rPr lang="fr-FR" sz="1600" dirty="0"/>
              <a:t> </a:t>
            </a:r>
            <a:r>
              <a:rPr lang="fr-FR" sz="1600" dirty="0" err="1"/>
              <a:t>University</a:t>
            </a:r>
            <a:endParaRPr lang="en-US" sz="1600" dirty="0"/>
          </a:p>
          <a:p>
            <a:pPr marL="0" indent="0">
              <a:buNone/>
            </a:pPr>
            <a:r>
              <a:rPr lang="fr-FR" sz="1600" dirty="0"/>
              <a:t>Tania Gosselin, Université du Québec à Montréal  </a:t>
            </a:r>
            <a:endParaRPr lang="en-US" sz="1600" dirty="0"/>
          </a:p>
          <a:p>
            <a:pPr marL="0" indent="0">
              <a:buNone/>
            </a:pPr>
            <a:r>
              <a:rPr lang="fr-FR" sz="1600" dirty="0" err="1"/>
              <a:t>Valerie</a:t>
            </a:r>
            <a:r>
              <a:rPr lang="fr-FR" sz="1600" dirty="0"/>
              <a:t>-Anne </a:t>
            </a:r>
            <a:r>
              <a:rPr lang="fr-FR" sz="1600" dirty="0" err="1"/>
              <a:t>Maheo</a:t>
            </a:r>
            <a:r>
              <a:rPr lang="fr-FR" sz="1600" dirty="0"/>
              <a:t>, Université de Montréal </a:t>
            </a:r>
            <a:endParaRPr lang="en-US" sz="1600" dirty="0"/>
          </a:p>
          <a:p>
            <a:pPr marL="0" indent="0">
              <a:buNone/>
            </a:pPr>
            <a:r>
              <a:rPr lang="fr-FR" sz="1600" dirty="0"/>
              <a:t>R. Michael McGregor, </a:t>
            </a:r>
            <a:r>
              <a:rPr lang="fr-FR" sz="1600" dirty="0" err="1"/>
              <a:t>Ryerson</a:t>
            </a:r>
            <a:r>
              <a:rPr lang="fr-FR" sz="1600" dirty="0"/>
              <a:t> </a:t>
            </a:r>
            <a:r>
              <a:rPr lang="fr-FR" sz="1600" dirty="0" err="1"/>
              <a:t>University</a:t>
            </a:r>
            <a:r>
              <a:rPr lang="fr-FR" sz="1600" dirty="0"/>
              <a:t> </a:t>
            </a:r>
            <a:endParaRPr lang="en-US" sz="1600" dirty="0"/>
          </a:p>
          <a:p>
            <a:pPr marL="0" indent="0">
              <a:buNone/>
            </a:pPr>
            <a:r>
              <a:rPr lang="fr-FR" sz="1600" dirty="0"/>
              <a:t>Martin Papillon, Université de Montréal   </a:t>
            </a:r>
            <a:endParaRPr lang="en-US" sz="1600" dirty="0"/>
          </a:p>
          <a:p>
            <a:pPr marL="0" indent="0">
              <a:buNone/>
            </a:pPr>
            <a:r>
              <a:rPr lang="en-CA" sz="1600" dirty="0"/>
              <a:t>Dietlind Stolle, McGill University</a:t>
            </a:r>
            <a:endParaRPr lang="en-US" sz="1600" dirty="0"/>
          </a:p>
          <a:p>
            <a:pPr marL="0" indent="0">
              <a:buNone/>
            </a:pPr>
            <a:r>
              <a:rPr lang="en-CA" sz="1600" dirty="0"/>
              <a:t>John Zoe, University of Alberta</a:t>
            </a:r>
            <a:endParaRPr lang="en-US" sz="1600" dirty="0"/>
          </a:p>
          <a:p>
            <a:pPr marL="0" indent="0">
              <a:buNone/>
            </a:pPr>
            <a:r>
              <a:rPr lang="en-US" sz="1600" b="1" i="1" dirty="0"/>
              <a:t> Advisory Council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John Aldrich, Duke University</a:t>
            </a:r>
          </a:p>
          <a:p>
            <a:pPr marL="0" indent="0">
              <a:buNone/>
            </a:pPr>
            <a:r>
              <a:rPr lang="en-US" sz="1600" dirty="0"/>
              <a:t>Keith Archer, Retired Chief Electoral Officer, Elections BC</a:t>
            </a:r>
          </a:p>
          <a:p>
            <a:pPr marL="0" indent="0">
              <a:buNone/>
            </a:pPr>
            <a:r>
              <a:rPr lang="fr-FR" sz="1600" dirty="0"/>
              <a:t>André Blais, Université de Montréal</a:t>
            </a:r>
            <a:endParaRPr lang="en-US" sz="1600" dirty="0"/>
          </a:p>
          <a:p>
            <a:pPr marL="0" indent="0">
              <a:buNone/>
            </a:pPr>
            <a:r>
              <a:rPr lang="fr-FR" sz="1600" dirty="0"/>
              <a:t>Patrick Fournier, Université de Montréal 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Elisabeth Gidengil, McGill University</a:t>
            </a:r>
          </a:p>
          <a:p>
            <a:pPr marL="0" indent="0">
              <a:buNone/>
            </a:pPr>
            <a:r>
              <a:rPr lang="en-US" sz="1600" dirty="0"/>
              <a:t>Leonie Huddy, Stoney Brook University</a:t>
            </a:r>
          </a:p>
          <a:p>
            <a:pPr marL="0" indent="0">
              <a:buNone/>
            </a:pPr>
            <a:r>
              <a:rPr lang="en-US" sz="1600" dirty="0" err="1"/>
              <a:t>Shanto</a:t>
            </a:r>
            <a:r>
              <a:rPr lang="en-US" sz="1600" dirty="0"/>
              <a:t> Iyengar, Stanford University</a:t>
            </a:r>
          </a:p>
          <a:p>
            <a:pPr marL="0" indent="0">
              <a:buNone/>
            </a:pPr>
            <a:r>
              <a:rPr lang="en-US" sz="1600" dirty="0"/>
              <a:t>Richard Johnston, University of British Columbia</a:t>
            </a:r>
          </a:p>
          <a:p>
            <a:pPr marL="0" indent="0">
              <a:buNone/>
            </a:pPr>
            <a:r>
              <a:rPr lang="en-US" sz="1600" dirty="0"/>
              <a:t>Stuart </a:t>
            </a:r>
            <a:r>
              <a:rPr lang="en-US" sz="1600" dirty="0" err="1"/>
              <a:t>Soroka</a:t>
            </a:r>
            <a:r>
              <a:rPr lang="en-US" sz="1600" dirty="0"/>
              <a:t>, University of Michigan</a:t>
            </a:r>
          </a:p>
          <a:p>
            <a:pPr marL="0" indent="0">
              <a:buNone/>
            </a:pPr>
            <a:r>
              <a:rPr lang="en-US" sz="1600" dirty="0"/>
              <a:t>Elizabeth Zechmeister, Vanderbilt University</a:t>
            </a:r>
          </a:p>
          <a:p>
            <a:endParaRPr lang="en-CA" sz="1600" dirty="0"/>
          </a:p>
        </p:txBody>
      </p:sp>
      <p:pic>
        <p:nvPicPr>
          <p:cNvPr id="4" name="Image 6">
            <a:extLst>
              <a:ext uri="{FF2B5EF4-FFF2-40B4-BE49-F238E27FC236}">
                <a16:creationId xmlns:a16="http://schemas.microsoft.com/office/drawing/2014/main" xmlns="" id="{4B79B7AA-20C8-3D43-9965-3042AB3FA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54627"/>
            <a:ext cx="3332946" cy="40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64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54626"/>
            <a:ext cx="3332946" cy="403374"/>
          </a:xfrm>
          <a:prstGeom prst="rect">
            <a:avLst/>
          </a:prstGeom>
        </p:spPr>
      </p:pic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97803"/>
              </p:ext>
            </p:extLst>
          </p:nvPr>
        </p:nvGraphicFramePr>
        <p:xfrm>
          <a:off x="357734" y="34321"/>
          <a:ext cx="11501127" cy="6232163"/>
        </p:xfrm>
        <a:graphic>
          <a:graphicData uri="http://schemas.openxmlformats.org/drawingml/2006/table">
            <a:tbl>
              <a:tblPr/>
              <a:tblGrid>
                <a:gridCol w="7544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544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5440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5440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6659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81469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01910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8376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666323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Arial Rounded MT Bold"/>
                        </a:rPr>
                        <a:t>Democracy</a:t>
                      </a:r>
                      <a:r>
                        <a:rPr lang="fr-FR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Rounded MT Bold"/>
                        </a:rPr>
                        <a:t> Checkup (DC)</a:t>
                      </a:r>
                      <a:r>
                        <a:rPr lang="fr-FR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Rounded MT Bold"/>
                        </a:rPr>
                        <a:t>Canadian Election </a:t>
                      </a:r>
                      <a:r>
                        <a:rPr lang="fr-FR" sz="1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Arial Rounded MT Bold"/>
                        </a:rPr>
                        <a:t>Study</a:t>
                      </a:r>
                      <a:r>
                        <a:rPr lang="fr-FR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Rounded MT Bold"/>
                        </a:rPr>
                        <a:t> (CES)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Arial Rounded MT Bold"/>
                        </a:rPr>
                        <a:t>Democracy</a:t>
                      </a:r>
                      <a:r>
                        <a:rPr lang="fr-FR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Rounded MT Bold"/>
                        </a:rPr>
                        <a:t> Checkup (DC)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7539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cs typeface="Arial Unicode MS"/>
                        </a:rPr>
                        <a:t>2019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Arial Rounded MT Bold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 Unicode MS"/>
                          <a:cs typeface="Arial Unicode MS"/>
                        </a:rPr>
                        <a:t>Campaign</a:t>
                      </a:r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cs typeface="Arial Unicode MS"/>
                        </a:rPr>
                        <a:t> </a:t>
                      </a:r>
                      <a:r>
                        <a:rPr lang="fr-FR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 Unicode MS"/>
                          <a:cs typeface="Arial Unicode MS"/>
                        </a:rPr>
                        <a:t>Period</a:t>
                      </a:r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cs typeface="Arial Unicode MS"/>
                        </a:rPr>
                        <a:t> (CPS)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cs typeface="Arial Unicode MS"/>
                        </a:rPr>
                        <a:t>Post Election (PES)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cs typeface="Arial Unicode MS"/>
                        </a:rPr>
                        <a:t>2020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Arial Rounded MT Bold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761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June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July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Aug.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DC CPS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DC PES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March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461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n=1331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n=1249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n=1250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n=1244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N=2633 (51.9% RTS)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n=2037 (40.2% RTS)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n=1383 (27.3% RTS)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≈1000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7615"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7615"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Online CPS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Online PES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7615"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Sept. 13-Oct. 21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Oct. 24-No. 11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4615"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n=37,822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n=10,337 (27.3% RTS)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7615"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47615"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Phone CPS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Phone PES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47615"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Sept. 12-Oct. 21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Oct. 22-Nov. 22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54615"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n=4021 (5.6% RR)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n=2889 (71.8% RTS)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47615"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47615"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 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May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A0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47615"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 4 soft </a:t>
                      </a:r>
                      <a:r>
                        <a:rPr lang="fr-FR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launch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?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A0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54615"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≈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8000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 </a:t>
                      </a:r>
                      <a:r>
                        <a:rPr lang="fr-FR" sz="1600" dirty="0"/>
                        <a:t>n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≈</a:t>
                      </a:r>
                      <a:r>
                        <a:rPr lang="fr-FR" sz="1600" dirty="0"/>
                        <a:t>4000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A0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39369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n=5074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n=44,476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n=15263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expected</a:t>
                      </a:r>
                      <a:r>
                        <a:rPr lang="fr-FR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n≈14,383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sp>
        <p:nvSpPr>
          <p:cNvPr id="12" name="Flèche vers la gauche 11"/>
          <p:cNvSpPr/>
          <p:nvPr/>
        </p:nvSpPr>
        <p:spPr>
          <a:xfrm>
            <a:off x="8203802" y="2025008"/>
            <a:ext cx="3655059" cy="2488358"/>
          </a:xfrm>
          <a:prstGeom prst="leftArrow">
            <a:avLst>
              <a:gd name="adj1" fmla="val 50000"/>
              <a:gd name="adj2" fmla="val 27239"/>
            </a:avLst>
          </a:prstGeom>
          <a:solidFill>
            <a:schemeClr val="bg1">
              <a:lumMod val="7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dirty="0" err="1">
                <a:solidFill>
                  <a:srgbClr val="800000"/>
                </a:solidFill>
              </a:rPr>
              <a:t>Publicly</a:t>
            </a:r>
            <a:r>
              <a:rPr lang="fr-FR" dirty="0">
                <a:solidFill>
                  <a:srgbClr val="800000"/>
                </a:solidFill>
              </a:rPr>
              <a:t> </a:t>
            </a:r>
            <a:r>
              <a:rPr lang="fr-FR" dirty="0" err="1">
                <a:solidFill>
                  <a:srgbClr val="800000"/>
                </a:solidFill>
              </a:rPr>
              <a:t>released</a:t>
            </a:r>
            <a:r>
              <a:rPr lang="fr-FR" dirty="0">
                <a:solidFill>
                  <a:srgbClr val="800000"/>
                </a:solidFill>
              </a:rPr>
              <a:t> May 1, 2020</a:t>
            </a:r>
          </a:p>
          <a:p>
            <a:pPr algn="ctr"/>
            <a:r>
              <a:rPr lang="fr-FR" dirty="0">
                <a:solidFill>
                  <a:srgbClr val="800000"/>
                </a:solidFill>
              </a:rPr>
              <a:t>Project </a:t>
            </a:r>
            <a:r>
              <a:rPr lang="fr-FR" dirty="0" err="1">
                <a:solidFill>
                  <a:srgbClr val="800000"/>
                </a:solidFill>
              </a:rPr>
              <a:t>Dataverse</a:t>
            </a:r>
            <a:endParaRPr lang="fr-FR" dirty="0">
              <a:solidFill>
                <a:srgbClr val="800000"/>
              </a:solidFill>
            </a:endParaRPr>
          </a:p>
          <a:p>
            <a:pPr algn="ctr"/>
            <a:r>
              <a:rPr lang="fr-FR" dirty="0" err="1">
                <a:solidFill>
                  <a:srgbClr val="800000"/>
                </a:solidFill>
              </a:rPr>
              <a:t>Soon</a:t>
            </a:r>
            <a:r>
              <a:rPr lang="fr-FR" dirty="0">
                <a:solidFill>
                  <a:srgbClr val="800000"/>
                </a:solidFill>
              </a:rPr>
              <a:t> </a:t>
            </a:r>
            <a:r>
              <a:rPr lang="fr-FR" dirty="0" err="1">
                <a:solidFill>
                  <a:srgbClr val="800000"/>
                </a:solidFill>
              </a:rPr>
              <a:t>available</a:t>
            </a:r>
            <a:r>
              <a:rPr lang="fr-FR" dirty="0">
                <a:solidFill>
                  <a:srgbClr val="800000"/>
                </a:solidFill>
              </a:rPr>
              <a:t> </a:t>
            </a:r>
            <a:r>
              <a:rPr lang="fr-FR" dirty="0" err="1">
                <a:solidFill>
                  <a:srgbClr val="800000"/>
                </a:solidFill>
              </a:rPr>
              <a:t>at</a:t>
            </a:r>
            <a:r>
              <a:rPr lang="fr-FR" dirty="0">
                <a:solidFill>
                  <a:srgbClr val="800000"/>
                </a:solidFill>
              </a:rPr>
              <a:t> CORA</a:t>
            </a:r>
          </a:p>
        </p:txBody>
      </p:sp>
    </p:spTree>
    <p:extLst>
      <p:ext uri="{BB962C8B-B14F-4D97-AF65-F5344CB8AC3E}">
        <p14:creationId xmlns:p14="http://schemas.microsoft.com/office/powerpoint/2010/main" val="4119221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28388"/>
            <a:ext cx="10515600" cy="1325563"/>
          </a:xfrm>
        </p:spPr>
        <p:txBody>
          <a:bodyPr/>
          <a:lstStyle/>
          <a:p>
            <a:r>
              <a:rPr lang="fr-FR" b="1" dirty="0"/>
              <a:t>Data-</a:t>
            </a:r>
            <a:r>
              <a:rPr lang="fr-FR" b="1" dirty="0" err="1"/>
              <a:t>Related</a:t>
            </a:r>
            <a:r>
              <a:rPr lang="fr-FR" b="1" dirty="0"/>
              <a:t> </a:t>
            </a:r>
            <a:r>
              <a:rPr lang="fr-FR" b="1" dirty="0" err="1"/>
              <a:t>Activities</a:t>
            </a:r>
            <a:r>
              <a:rPr lang="fr-FR" b="1" dirty="0"/>
              <a:t> in 2019-2020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199" y="1397726"/>
            <a:ext cx="11353801" cy="5056900"/>
          </a:xfrm>
        </p:spPr>
        <p:txBody>
          <a:bodyPr>
            <a:normAutofit/>
          </a:bodyPr>
          <a:lstStyle/>
          <a:p>
            <a:r>
              <a:rPr lang="fr-FR" dirty="0"/>
              <a:t>Module </a:t>
            </a:r>
            <a:r>
              <a:rPr lang="fr-FR" dirty="0" err="1"/>
              <a:t>Competitions</a:t>
            </a:r>
            <a:endParaRPr lang="fr-FR" dirty="0"/>
          </a:p>
          <a:p>
            <a:pPr lvl="1"/>
            <a:r>
              <a:rPr lang="fr-FR" dirty="0"/>
              <a:t>2019 Module </a:t>
            </a:r>
            <a:r>
              <a:rPr lang="fr-FR" dirty="0" err="1"/>
              <a:t>Competition</a:t>
            </a:r>
            <a:r>
              <a:rPr lang="fr-FR" dirty="0"/>
              <a:t> (</a:t>
            </a:r>
            <a:r>
              <a:rPr lang="fr-FR" dirty="0" err="1"/>
              <a:t>June</a:t>
            </a:r>
            <a:r>
              <a:rPr lang="fr-FR" dirty="0"/>
              <a:t>, Canadian Election </a:t>
            </a:r>
            <a:r>
              <a:rPr lang="fr-FR" dirty="0" err="1"/>
              <a:t>Study</a:t>
            </a:r>
            <a:r>
              <a:rPr lang="fr-FR" dirty="0"/>
              <a:t>) – 1 </a:t>
            </a:r>
            <a:r>
              <a:rPr lang="fr-FR" dirty="0" err="1"/>
              <a:t>Postdoc</a:t>
            </a:r>
            <a:r>
              <a:rPr lang="fr-FR" dirty="0"/>
              <a:t>, 1 </a:t>
            </a:r>
            <a:r>
              <a:rPr lang="fr-FR" dirty="0" err="1"/>
              <a:t>Student</a:t>
            </a:r>
            <a:endParaRPr lang="fr-FR" dirty="0"/>
          </a:p>
          <a:p>
            <a:pPr lvl="1"/>
            <a:r>
              <a:rPr lang="fr-FR" dirty="0"/>
              <a:t>2020 Module </a:t>
            </a:r>
            <a:r>
              <a:rPr lang="fr-FR" dirty="0" err="1"/>
              <a:t>Competition</a:t>
            </a:r>
            <a:r>
              <a:rPr lang="fr-FR" dirty="0"/>
              <a:t> (</a:t>
            </a:r>
            <a:r>
              <a:rPr lang="fr-FR" dirty="0" err="1"/>
              <a:t>January</a:t>
            </a:r>
            <a:r>
              <a:rPr lang="fr-FR" dirty="0"/>
              <a:t>, DC or PTES-SK) – 1 </a:t>
            </a:r>
            <a:r>
              <a:rPr lang="fr-FR" dirty="0" err="1"/>
              <a:t>Postdoc</a:t>
            </a:r>
            <a:r>
              <a:rPr lang="fr-FR" dirty="0"/>
              <a:t>, 2 </a:t>
            </a:r>
            <a:r>
              <a:rPr lang="fr-FR" dirty="0" err="1"/>
              <a:t>Students</a:t>
            </a:r>
            <a:endParaRPr lang="fr-FR" dirty="0"/>
          </a:p>
          <a:p>
            <a:r>
              <a:rPr lang="fr-FR" dirty="0"/>
              <a:t>Instrument </a:t>
            </a:r>
            <a:r>
              <a:rPr lang="fr-FR" dirty="0" err="1"/>
              <a:t>Development</a:t>
            </a:r>
            <a:endParaRPr lang="fr-FR" dirty="0"/>
          </a:p>
          <a:p>
            <a:pPr lvl="1"/>
            <a:r>
              <a:rPr lang="fr-FR" dirty="0"/>
              <a:t>EMB Consultation Survey (</a:t>
            </a:r>
            <a:r>
              <a:rPr lang="fr-FR" dirty="0" err="1"/>
              <a:t>Summer</a:t>
            </a:r>
            <a:r>
              <a:rPr lang="fr-FR" dirty="0"/>
              <a:t> 2019)</a:t>
            </a:r>
          </a:p>
          <a:p>
            <a:pPr lvl="1"/>
            <a:r>
              <a:rPr lang="fr-FR" dirty="0"/>
              <a:t>Module Sales (20+ </a:t>
            </a:r>
            <a:r>
              <a:rPr lang="fr-FR" dirty="0" err="1"/>
              <a:t>External</a:t>
            </a:r>
            <a:r>
              <a:rPr lang="fr-FR" dirty="0"/>
              <a:t> Modules – </a:t>
            </a:r>
            <a:r>
              <a:rPr lang="fr-FR" dirty="0" err="1"/>
              <a:t>Faculty</a:t>
            </a:r>
            <a:r>
              <a:rPr lang="fr-FR" dirty="0"/>
              <a:t>, </a:t>
            </a:r>
            <a:r>
              <a:rPr lang="fr-FR" dirty="0" err="1"/>
              <a:t>Students</a:t>
            </a:r>
            <a:r>
              <a:rPr lang="fr-FR" dirty="0"/>
              <a:t>, </a:t>
            </a:r>
            <a:r>
              <a:rPr lang="fr-FR" dirty="0" err="1"/>
              <a:t>NGOs</a:t>
            </a:r>
            <a:r>
              <a:rPr lang="fr-FR" dirty="0"/>
              <a:t>)</a:t>
            </a:r>
          </a:p>
          <a:p>
            <a:r>
              <a:rPr lang="fr-FR" dirty="0" err="1"/>
              <a:t>Reporting</a:t>
            </a:r>
            <a:r>
              <a:rPr lang="fr-FR" dirty="0"/>
              <a:t> </a:t>
            </a:r>
          </a:p>
          <a:p>
            <a:pPr lvl="1"/>
            <a:r>
              <a:rPr lang="fr-FR" dirty="0" err="1"/>
              <a:t>Researcher</a:t>
            </a:r>
            <a:r>
              <a:rPr lang="fr-FR" dirty="0"/>
              <a:t> Meeting (</a:t>
            </a:r>
            <a:r>
              <a:rPr lang="fr-FR" dirty="0" err="1"/>
              <a:t>November</a:t>
            </a:r>
            <a:r>
              <a:rPr lang="fr-FR" dirty="0"/>
              <a:t> 2019)</a:t>
            </a:r>
          </a:p>
          <a:p>
            <a:pPr lvl="1"/>
            <a:r>
              <a:rPr lang="fr-FR" dirty="0" err="1"/>
              <a:t>Advisory</a:t>
            </a:r>
            <a:r>
              <a:rPr lang="fr-FR" dirty="0"/>
              <a:t> Council Meeting (</a:t>
            </a:r>
            <a:r>
              <a:rPr lang="fr-FR" dirty="0" err="1"/>
              <a:t>February</a:t>
            </a:r>
            <a:r>
              <a:rPr lang="fr-FR" dirty="0"/>
              <a:t>, 2020)</a:t>
            </a:r>
          </a:p>
          <a:p>
            <a:r>
              <a:rPr lang="fr-FR" dirty="0"/>
              <a:t>CES Data Release I (May); Release II (</a:t>
            </a:r>
            <a:r>
              <a:rPr lang="fr-FR" dirty="0" err="1"/>
              <a:t>November</a:t>
            </a:r>
            <a:r>
              <a:rPr lang="fr-FR" dirty="0"/>
              <a:t>)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54626"/>
            <a:ext cx="3332946" cy="40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52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DE255A45-A211-EC4A-A8C7-D9ADB30CB8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386646"/>
              </p:ext>
            </p:extLst>
          </p:nvPr>
        </p:nvGraphicFramePr>
        <p:xfrm>
          <a:off x="234044" y="566314"/>
          <a:ext cx="11723912" cy="5491833"/>
        </p:xfrm>
        <a:graphic>
          <a:graphicData uri="http://schemas.openxmlformats.org/drawingml/2006/table">
            <a:tbl>
              <a:tblPr firstRow="1" firstCol="1">
                <a:tableStyleId>{1E171933-4619-4E11-9A3F-F7608DF75F80}</a:tableStyleId>
              </a:tblPr>
              <a:tblGrid>
                <a:gridCol w="1132737">
                  <a:extLst>
                    <a:ext uri="{9D8B030D-6E8A-4147-A177-3AD203B41FA5}">
                      <a16:colId xmlns:a16="http://schemas.microsoft.com/office/drawing/2014/main" xmlns="" val="2913173357"/>
                    </a:ext>
                  </a:extLst>
                </a:gridCol>
                <a:gridCol w="2949406">
                  <a:extLst>
                    <a:ext uri="{9D8B030D-6E8A-4147-A177-3AD203B41FA5}">
                      <a16:colId xmlns:a16="http://schemas.microsoft.com/office/drawing/2014/main" xmlns="" val="2144832818"/>
                    </a:ext>
                  </a:extLst>
                </a:gridCol>
                <a:gridCol w="2383971">
                  <a:extLst>
                    <a:ext uri="{9D8B030D-6E8A-4147-A177-3AD203B41FA5}">
                      <a16:colId xmlns:a16="http://schemas.microsoft.com/office/drawing/2014/main" xmlns="" val="2569200668"/>
                    </a:ext>
                  </a:extLst>
                </a:gridCol>
                <a:gridCol w="5257798">
                  <a:extLst>
                    <a:ext uri="{9D8B030D-6E8A-4147-A177-3AD203B41FA5}">
                      <a16:colId xmlns:a16="http://schemas.microsoft.com/office/drawing/2014/main" xmlns="" val="2963896569"/>
                    </a:ext>
                  </a:extLst>
                </a:gridCol>
              </a:tblGrid>
              <a:tr h="772252"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en-US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Planned Surveys 2020-2026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249334437"/>
                  </a:ext>
                </a:extLst>
              </a:tr>
              <a:tr h="978182">
                <a:tc>
                  <a:txBody>
                    <a:bodyPr/>
                    <a:lstStyle/>
                    <a:p>
                      <a:pPr algn="l" rtl="0" fontAlgn="ctr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Democracy</a:t>
                      </a:r>
                      <a:r>
                        <a:rPr lang="en-US" sz="2800" u="none" strike="noStrike" baseline="0" dirty="0">
                          <a:effectLst/>
                          <a:latin typeface="+mn-lt"/>
                        </a:rPr>
                        <a:t> Checkup</a:t>
                      </a:r>
                      <a:endParaRPr lang="en-US" sz="2800" u="none" strike="noStrike" dirty="0">
                        <a:effectLst/>
                        <a:latin typeface="+mn-lt"/>
                      </a:endParaRPr>
                    </a:p>
                    <a:p>
                      <a:pPr algn="ctr" rtl="0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(N&gt;8000)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Canadian Election Study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Provincial / Territorial Election Study (PTES)</a:t>
                      </a:r>
                      <a:r>
                        <a:rPr lang="en-US" sz="280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(N~1500)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31516276"/>
                  </a:ext>
                </a:extLst>
              </a:tr>
              <a:tr h="4676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2020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✓</a:t>
                      </a:r>
                      <a:endParaRPr lang="en-US" sz="28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8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fr-FR" sz="2800" dirty="0"/>
                        <a:t>SK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104553085"/>
                  </a:ext>
                </a:extLst>
              </a:tr>
              <a:tr h="4676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2021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✓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/>
                        <a:t>?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BC, NS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666866403"/>
                  </a:ext>
                </a:extLst>
              </a:tr>
              <a:tr h="4676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2022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✓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/>
                        <a:t>?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NB, NL, ON, QC, </a:t>
                      </a:r>
                      <a:r>
                        <a:rPr lang="en-US" sz="2800" u="none" strike="noStrike" dirty="0" err="1">
                          <a:effectLst/>
                          <a:latin typeface="+mn-lt"/>
                        </a:rPr>
                        <a:t>Tłı̨cho</a:t>
                      </a:r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 Gov’t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979472690"/>
                  </a:ext>
                </a:extLst>
              </a:tr>
              <a:tr h="4676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2023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u="none" strike="noStrike">
                          <a:effectLst/>
                          <a:latin typeface="+mn-lt"/>
                        </a:rPr>
                        <a:t>✓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?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AB, MB,</a:t>
                      </a:r>
                      <a:r>
                        <a:rPr lang="en-US" sz="2800" u="none" strike="noStrike" baseline="0" dirty="0">
                          <a:effectLst/>
                          <a:latin typeface="+mn-lt"/>
                        </a:rPr>
                        <a:t> PEI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344741073"/>
                  </a:ext>
                </a:extLst>
              </a:tr>
              <a:tr h="93534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2024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✓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/>
                        <a:t>?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035964831"/>
                  </a:ext>
                </a:extLst>
              </a:tr>
              <a:tr h="4676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2025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✓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/>
                        <a:t>?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281792530"/>
                  </a:ext>
                </a:extLst>
              </a:tr>
              <a:tr h="4676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2026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✓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?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642627488"/>
                  </a:ext>
                </a:extLst>
              </a:tr>
            </a:tbl>
          </a:graphicData>
        </a:graphic>
      </p:graphicFrame>
      <p:pic>
        <p:nvPicPr>
          <p:cNvPr id="3" name="Image 6">
            <a:extLst>
              <a:ext uri="{FF2B5EF4-FFF2-40B4-BE49-F238E27FC236}">
                <a16:creationId xmlns:a16="http://schemas.microsoft.com/office/drawing/2014/main" xmlns="" id="{BA72FFC3-16D7-D849-97CC-B7C929DD2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54627"/>
            <a:ext cx="3332946" cy="40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69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574043"/>
            <a:ext cx="10515600" cy="1325563"/>
          </a:xfrm>
        </p:spPr>
        <p:txBody>
          <a:bodyPr/>
          <a:lstStyle/>
          <a:p>
            <a:r>
              <a:rPr lang="fr-FR" dirty="0" err="1" smtClean="0"/>
              <a:t>Knowledge</a:t>
            </a:r>
            <a:r>
              <a:rPr lang="fr-FR" dirty="0" smtClean="0"/>
              <a:t> </a:t>
            </a:r>
            <a:r>
              <a:rPr lang="fr-FR" dirty="0" err="1" smtClean="0"/>
              <a:t>Mobilization</a:t>
            </a:r>
            <a:r>
              <a:rPr lang="fr-FR" dirty="0" smtClean="0"/>
              <a:t> </a:t>
            </a:r>
            <a:r>
              <a:rPr lang="fr-FR" dirty="0" err="1" smtClean="0"/>
              <a:t>Activities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4696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11227"/>
            <a:ext cx="10515600" cy="1325563"/>
          </a:xfrm>
        </p:spPr>
        <p:txBody>
          <a:bodyPr/>
          <a:lstStyle/>
          <a:p>
            <a:r>
              <a:rPr lang="fr-FR" b="1" dirty="0" err="1"/>
              <a:t>Knowledge</a:t>
            </a:r>
            <a:r>
              <a:rPr lang="fr-FR" b="1" dirty="0"/>
              <a:t> </a:t>
            </a:r>
            <a:r>
              <a:rPr lang="fr-FR" b="1" dirty="0" err="1"/>
              <a:t>Mobilization</a:t>
            </a:r>
            <a:r>
              <a:rPr lang="fr-FR" b="1" dirty="0"/>
              <a:t>, 2019-2020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199" y="1397726"/>
            <a:ext cx="11353801" cy="5056900"/>
          </a:xfrm>
        </p:spPr>
        <p:txBody>
          <a:bodyPr>
            <a:normAutofit/>
          </a:bodyPr>
          <a:lstStyle/>
          <a:p>
            <a:r>
              <a:rPr lang="fr-FR" dirty="0"/>
              <a:t>C-</a:t>
            </a:r>
            <a:r>
              <a:rPr lang="fr-FR" dirty="0" err="1"/>
              <a:t>Dem</a:t>
            </a:r>
            <a:r>
              <a:rPr lang="fr-FR" dirty="0"/>
              <a:t> </a:t>
            </a:r>
            <a:r>
              <a:rPr lang="fr-CA" dirty="0"/>
              <a:t>Partner Meeting </a:t>
            </a:r>
            <a:r>
              <a:rPr lang="fr-CA" dirty="0" err="1"/>
              <a:t>at</a:t>
            </a:r>
            <a:r>
              <a:rPr lang="fr-CA" dirty="0"/>
              <a:t> Global Centre for </a:t>
            </a:r>
            <a:r>
              <a:rPr lang="fr-CA" dirty="0" err="1"/>
              <a:t>Pluralism</a:t>
            </a:r>
            <a:r>
              <a:rPr lang="fr-CA" dirty="0"/>
              <a:t>, May 2019 </a:t>
            </a:r>
          </a:p>
          <a:p>
            <a:pPr lvl="1"/>
            <a:r>
              <a:rPr lang="fr-CA" dirty="0"/>
              <a:t>14 non-</a:t>
            </a:r>
            <a:r>
              <a:rPr lang="fr-CA" dirty="0" err="1"/>
              <a:t>university</a:t>
            </a:r>
            <a:r>
              <a:rPr lang="fr-CA" dirty="0"/>
              <a:t> </a:t>
            </a:r>
            <a:r>
              <a:rPr lang="fr-CA" dirty="0" err="1"/>
              <a:t>partners</a:t>
            </a:r>
            <a:endParaRPr lang="fr-CA" dirty="0"/>
          </a:p>
          <a:p>
            <a:r>
              <a:rPr lang="en-CA" dirty="0"/>
              <a:t>CPSA Researcher Lunch, June 2019</a:t>
            </a:r>
          </a:p>
          <a:p>
            <a:r>
              <a:rPr lang="en-CA" dirty="0"/>
              <a:t>APSA, “The Current State of National Election Studies”, September 2019</a:t>
            </a:r>
          </a:p>
          <a:p>
            <a:r>
              <a:rPr lang="en-CA" dirty="0"/>
              <a:t>C-Dem Local Launch (UQAM), September 2019</a:t>
            </a:r>
          </a:p>
          <a:p>
            <a:r>
              <a:rPr lang="en-CA" dirty="0"/>
              <a:t>November Researcher Meeting, November 2019</a:t>
            </a:r>
          </a:p>
          <a:p>
            <a:r>
              <a:rPr lang="en-CA" dirty="0"/>
              <a:t>Debate Commission Report, December 2019</a:t>
            </a:r>
          </a:p>
          <a:p>
            <a:r>
              <a:rPr lang="en-CA" dirty="0"/>
              <a:t>Various interventions by CES team in academic events: </a:t>
            </a:r>
          </a:p>
          <a:p>
            <a:pPr lvl="1"/>
            <a:r>
              <a:rPr lang="en-CA" dirty="0"/>
              <a:t>MISC, Representation and Indigenous Peoples, Cybersecurity (UQAM, Ottawa); Ryerson Democracy Chair; Minority Groups in the 2019 Election (Memorial)</a:t>
            </a:r>
          </a:p>
          <a:p>
            <a:pPr marL="457200" lvl="1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54626"/>
            <a:ext cx="3332946" cy="40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05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</TotalTime>
  <Words>1496</Words>
  <Application>Microsoft Macintosh PowerPoint</Application>
  <PresentationFormat>Personnalisé</PresentationFormat>
  <Paragraphs>248</Paragraphs>
  <Slides>24</Slides>
  <Notes>11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Office Theme</vt:lpstr>
      <vt:lpstr>Présentation PowerPoint</vt:lpstr>
      <vt:lpstr>C-Dem Partner Meeting 2020 - Agenda</vt:lpstr>
      <vt:lpstr>Présentation PowerPoint</vt:lpstr>
      <vt:lpstr>Academic Network</vt:lpstr>
      <vt:lpstr>Présentation PowerPoint</vt:lpstr>
      <vt:lpstr>Data-Related Activities in 2019-2020</vt:lpstr>
      <vt:lpstr>Présentation PowerPoint</vt:lpstr>
      <vt:lpstr>Knowledge Mobilization Activities</vt:lpstr>
      <vt:lpstr>Knowledge Mobilization, 2019-2020</vt:lpstr>
      <vt:lpstr>Knowledge Mobilization, 2019-2020</vt:lpstr>
      <vt:lpstr>Upcoming Knowledge Mobilization </vt:lpstr>
      <vt:lpstr>Training Activities</vt:lpstr>
      <vt:lpstr>Training Activities 2019-2020</vt:lpstr>
      <vt:lpstr>Key Outputs</vt:lpstr>
      <vt:lpstr>Key C-Dem Outputs</vt:lpstr>
      <vt:lpstr>Présentation PowerPoint</vt:lpstr>
      <vt:lpstr>Présentation PowerPoint</vt:lpstr>
      <vt:lpstr>Présentation PowerPoint</vt:lpstr>
      <vt:lpstr>Présentation PowerPoint</vt:lpstr>
      <vt:lpstr>New Collaborations</vt:lpstr>
      <vt:lpstr>Current Research Projects (selection)</vt:lpstr>
      <vt:lpstr>Partner Reports</vt:lpstr>
      <vt:lpstr>Discussion Period</vt:lpstr>
      <vt:lpstr>Guiding Questions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B Stephenson</dc:creator>
  <cp:lastModifiedBy>Allison Harell</cp:lastModifiedBy>
  <cp:revision>60</cp:revision>
  <dcterms:created xsi:type="dcterms:W3CDTF">2019-11-11T21:28:16Z</dcterms:created>
  <dcterms:modified xsi:type="dcterms:W3CDTF">2020-05-04T12:33:46Z</dcterms:modified>
</cp:coreProperties>
</file>