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89" r:id="rId3"/>
    <p:sldId id="329" r:id="rId4"/>
    <p:sldId id="320" r:id="rId5"/>
    <p:sldId id="261" r:id="rId6"/>
    <p:sldId id="346" r:id="rId7"/>
    <p:sldId id="334" r:id="rId8"/>
    <p:sldId id="336" r:id="rId9"/>
    <p:sldId id="344" r:id="rId10"/>
    <p:sldId id="335" r:id="rId11"/>
    <p:sldId id="325" r:id="rId12"/>
    <p:sldId id="343" r:id="rId13"/>
    <p:sldId id="342" r:id="rId14"/>
    <p:sldId id="315" r:id="rId15"/>
    <p:sldId id="345" r:id="rId16"/>
    <p:sldId id="328" r:id="rId17"/>
    <p:sldId id="272" r:id="rId18"/>
    <p:sldId id="333" r:id="rId19"/>
    <p:sldId id="347" r:id="rId20"/>
    <p:sldId id="349" r:id="rId21"/>
    <p:sldId id="348" r:id="rId22"/>
    <p:sldId id="3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4778"/>
  </p:normalViewPr>
  <p:slideViewPr>
    <p:cSldViewPr snapToGrid="0" snapToObjects="1">
      <p:cViewPr varScale="1">
        <p:scale>
          <a:sx n="63" d="100"/>
          <a:sy n="63" d="100"/>
        </p:scale>
        <p:origin x="-60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F4727-7364-5E4F-97AD-8FDF67B33069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76F738-1B2F-D944-B543-42B39C3E44F2}">
      <dgm:prSet phldrT="[Texte]" custT="1"/>
      <dgm:spPr>
        <a:solidFill>
          <a:schemeClr val="tx1"/>
        </a:solidFill>
      </dgm:spPr>
      <dgm:t>
        <a:bodyPr/>
        <a:lstStyle/>
        <a:p>
          <a:r>
            <a:rPr lang="fr-FR" sz="2800" dirty="0"/>
            <a:t>C-</a:t>
          </a:r>
          <a:r>
            <a:rPr lang="fr-FR" sz="2800" dirty="0" err="1"/>
            <a:t>Dem</a:t>
          </a:r>
          <a:r>
            <a:rPr lang="fr-FR" sz="2800" dirty="0"/>
            <a:t> </a:t>
          </a:r>
          <a:r>
            <a:rPr lang="fr-FR" sz="2800" dirty="0" smtClean="0"/>
            <a:t>Network</a:t>
          </a:r>
        </a:p>
        <a:p>
          <a:r>
            <a:rPr lang="fr-FR" sz="1500" dirty="0" smtClean="0"/>
            <a:t>Est. Mar. 28, 2019</a:t>
          </a:r>
        </a:p>
      </dgm:t>
    </dgm:pt>
    <dgm:pt modelId="{F62362D7-4E82-704D-BDA6-1ED77D6D4EB7}" type="parTrans" cxnId="{53F089A6-4D29-CC43-8ABB-1AAD95709F61}">
      <dgm:prSet/>
      <dgm:spPr/>
      <dgm:t>
        <a:bodyPr/>
        <a:lstStyle/>
        <a:p>
          <a:endParaRPr lang="fr-FR"/>
        </a:p>
      </dgm:t>
    </dgm:pt>
    <dgm:pt modelId="{B42D6044-4ACF-DC46-AABB-67BBBC225C59}" type="sibTrans" cxnId="{53F089A6-4D29-CC43-8ABB-1AAD95709F61}">
      <dgm:prSet/>
      <dgm:spPr/>
      <dgm:t>
        <a:bodyPr/>
        <a:lstStyle/>
        <a:p>
          <a:endParaRPr lang="fr-FR"/>
        </a:p>
      </dgm:t>
    </dgm:pt>
    <dgm:pt modelId="{D503EB63-97CD-DF47-938E-CE3E6D34B00C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800" b="1" dirty="0" err="1">
              <a:solidFill>
                <a:schemeClr val="tx1"/>
              </a:solidFill>
            </a:rPr>
            <a:t>Academic</a:t>
          </a:r>
          <a:r>
            <a:rPr lang="fr-FR" sz="1800" b="1" dirty="0">
              <a:solidFill>
                <a:schemeClr val="tx1"/>
              </a:solidFill>
            </a:rPr>
            <a:t> </a:t>
          </a:r>
        </a:p>
        <a:p>
          <a:r>
            <a:rPr lang="en-CA" sz="1800" dirty="0">
              <a:solidFill>
                <a:schemeClr val="tx1"/>
              </a:solidFill>
            </a:rPr>
            <a:t>Western University, UQAM, Ryerson University, </a:t>
          </a:r>
          <a:r>
            <a:rPr lang="en-CA" sz="1800" dirty="0" err="1">
              <a:solidFill>
                <a:schemeClr val="tx1"/>
              </a:solidFill>
            </a:rPr>
            <a:t>Munk</a:t>
          </a:r>
          <a:r>
            <a:rPr lang="en-CA" sz="1800" dirty="0">
              <a:solidFill>
                <a:schemeClr val="tx1"/>
              </a:solidFill>
            </a:rPr>
            <a:t> School of Global Affairs, CSDC, CORA, IIGR, LISPOP </a:t>
          </a:r>
          <a:endParaRPr lang="fr-FR" sz="1800" dirty="0">
            <a:solidFill>
              <a:schemeClr val="tx1"/>
            </a:solidFill>
          </a:endParaRPr>
        </a:p>
      </dgm:t>
    </dgm:pt>
    <dgm:pt modelId="{FED86048-F729-CC41-867C-9EA7CB2A8716}" type="parTrans" cxnId="{16A56C76-2177-F246-A55E-41EA06ACFC3C}">
      <dgm:prSet/>
      <dgm:spPr/>
      <dgm:t>
        <a:bodyPr/>
        <a:lstStyle/>
        <a:p>
          <a:endParaRPr lang="fr-FR"/>
        </a:p>
      </dgm:t>
    </dgm:pt>
    <dgm:pt modelId="{C24CCB20-9B63-144D-990D-D7BFDEE5968F}" type="sibTrans" cxnId="{16A56C76-2177-F246-A55E-41EA06ACFC3C}">
      <dgm:prSet/>
      <dgm:spPr/>
      <dgm:t>
        <a:bodyPr/>
        <a:lstStyle/>
        <a:p>
          <a:endParaRPr lang="fr-FR"/>
        </a:p>
      </dgm:t>
    </dgm:pt>
    <dgm:pt modelId="{EB6925B2-9C40-6243-8955-6369260BB1C5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1800" b="1" dirty="0">
              <a:solidFill>
                <a:srgbClr val="000000"/>
              </a:solidFill>
            </a:rPr>
            <a:t>Electoral Management Bodies</a:t>
          </a:r>
        </a:p>
        <a:p>
          <a:r>
            <a:rPr lang="en-CA" sz="1800" dirty="0">
              <a:solidFill>
                <a:srgbClr val="000000"/>
              </a:solidFill>
            </a:rPr>
            <a:t>Elections BC, Elections Manitoba, Elections Saskatchewan, Elections Ontario, Elections PEI</a:t>
          </a:r>
          <a:endParaRPr lang="fr-FR" sz="1800" b="1" dirty="0">
            <a:solidFill>
              <a:srgbClr val="000000"/>
            </a:solidFill>
          </a:endParaRPr>
        </a:p>
        <a:p>
          <a:r>
            <a:rPr lang="fr-FR" sz="1800" b="0" i="1" dirty="0" err="1">
              <a:solidFill>
                <a:srgbClr val="000000"/>
              </a:solidFill>
            </a:rPr>
            <a:t>Stakeholder</a:t>
          </a:r>
          <a:r>
            <a:rPr lang="fr-FR" sz="1800" b="0" i="1" dirty="0">
              <a:solidFill>
                <a:srgbClr val="000000"/>
              </a:solidFill>
            </a:rPr>
            <a:t>: Elections Canada</a:t>
          </a:r>
        </a:p>
      </dgm:t>
    </dgm:pt>
    <dgm:pt modelId="{0FFE61C1-A948-A14E-8A1D-37B4E8FDCEF5}" type="parTrans" cxnId="{81C07805-5572-3E4B-8B11-32B88C369EBF}">
      <dgm:prSet/>
      <dgm:spPr/>
      <dgm:t>
        <a:bodyPr/>
        <a:lstStyle/>
        <a:p>
          <a:endParaRPr lang="fr-FR"/>
        </a:p>
      </dgm:t>
    </dgm:pt>
    <dgm:pt modelId="{97803FCE-A1C8-8648-88F7-6552C1B01001}" type="sibTrans" cxnId="{81C07805-5572-3E4B-8B11-32B88C369EBF}">
      <dgm:prSet/>
      <dgm:spPr/>
      <dgm:t>
        <a:bodyPr/>
        <a:lstStyle/>
        <a:p>
          <a:endParaRPr lang="fr-FR"/>
        </a:p>
      </dgm:t>
    </dgm:pt>
    <dgm:pt modelId="{C7DDA55E-F6B2-3D4F-90FE-F441677A44B8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800" b="1" dirty="0">
              <a:solidFill>
                <a:srgbClr val="000000"/>
              </a:solidFill>
            </a:rPr>
            <a:t>Civil Society </a:t>
          </a:r>
          <a:r>
            <a:rPr lang="fr-FR" sz="1800" b="1" dirty="0" err="1">
              <a:solidFill>
                <a:srgbClr val="000000"/>
              </a:solidFill>
            </a:rPr>
            <a:t>Organizations</a:t>
          </a:r>
          <a:endParaRPr lang="fr-FR" sz="1800" b="1" dirty="0">
            <a:solidFill>
              <a:srgbClr val="000000"/>
            </a:solidFill>
          </a:endParaRPr>
        </a:p>
        <a:p>
          <a:r>
            <a:rPr lang="en-CA" sz="1800" dirty="0">
              <a:solidFill>
                <a:srgbClr val="000000"/>
              </a:solidFill>
            </a:rPr>
            <a:t>Samara Canada, CIVIX, Forum of Young Canadians, Apathy is Boring, Global Centre for Pluralism</a:t>
          </a:r>
          <a:endParaRPr lang="fr-FR" sz="1800" b="1" dirty="0">
            <a:solidFill>
              <a:srgbClr val="000000"/>
            </a:solidFill>
          </a:endParaRPr>
        </a:p>
      </dgm:t>
    </dgm:pt>
    <dgm:pt modelId="{D391FAEC-01FB-A444-B473-B5557B4FAEB9}" type="parTrans" cxnId="{7F14BA12-6AFD-7C4E-9E3D-789C729FF7C7}">
      <dgm:prSet/>
      <dgm:spPr/>
      <dgm:t>
        <a:bodyPr/>
        <a:lstStyle/>
        <a:p>
          <a:endParaRPr lang="fr-FR"/>
        </a:p>
      </dgm:t>
    </dgm:pt>
    <dgm:pt modelId="{398B3984-12C9-894B-AFC7-9D4E8B6EAA7E}" type="sibTrans" cxnId="{7F14BA12-6AFD-7C4E-9E3D-789C729FF7C7}">
      <dgm:prSet/>
      <dgm:spPr/>
      <dgm:t>
        <a:bodyPr/>
        <a:lstStyle/>
        <a:p>
          <a:endParaRPr lang="fr-FR"/>
        </a:p>
      </dgm:t>
    </dgm:pt>
    <dgm:pt modelId="{06BD3A1E-69BE-5249-BA02-0431B77A15F2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800" b="1" dirty="0" err="1">
              <a:solidFill>
                <a:srgbClr val="000000"/>
              </a:solidFill>
            </a:rPr>
            <a:t>Other</a:t>
          </a:r>
          <a:endParaRPr lang="fr-FR" sz="1800" b="1" dirty="0">
            <a:solidFill>
              <a:srgbClr val="000000"/>
            </a:solidFill>
          </a:endParaRPr>
        </a:p>
        <a:p>
          <a:r>
            <a:rPr lang="en-CA" sz="1800" dirty="0">
              <a:solidFill>
                <a:srgbClr val="000000"/>
              </a:solidFill>
            </a:rPr>
            <a:t>IRCC, Democratic Reform Group, Tlicho Government</a:t>
          </a:r>
        </a:p>
        <a:p>
          <a:r>
            <a:rPr lang="en-CA" sz="1800" dirty="0">
              <a:solidFill>
                <a:srgbClr val="000000"/>
              </a:solidFill>
            </a:rPr>
            <a:t>Innovative Research Group</a:t>
          </a:r>
        </a:p>
        <a:p>
          <a:r>
            <a:rPr lang="en-CA" sz="1800" dirty="0">
              <a:solidFill>
                <a:srgbClr val="000000"/>
              </a:solidFill>
            </a:rPr>
            <a:t>Institute for Research on Public Policy </a:t>
          </a:r>
          <a:endParaRPr lang="fr-FR" sz="1800" b="1" dirty="0">
            <a:solidFill>
              <a:srgbClr val="000000"/>
            </a:solidFill>
          </a:endParaRPr>
        </a:p>
      </dgm:t>
    </dgm:pt>
    <dgm:pt modelId="{9AEDE91C-B7C1-4B47-9486-E0D69A09162A}" type="parTrans" cxnId="{57B9F711-5C51-194C-B38B-25803488FE98}">
      <dgm:prSet/>
      <dgm:spPr/>
      <dgm:t>
        <a:bodyPr/>
        <a:lstStyle/>
        <a:p>
          <a:endParaRPr lang="fr-FR"/>
        </a:p>
      </dgm:t>
    </dgm:pt>
    <dgm:pt modelId="{90FC45DC-A120-3B4C-BFD8-0DB6D589A25F}" type="sibTrans" cxnId="{57B9F711-5C51-194C-B38B-25803488FE98}">
      <dgm:prSet/>
      <dgm:spPr/>
      <dgm:t>
        <a:bodyPr/>
        <a:lstStyle/>
        <a:p>
          <a:endParaRPr lang="fr-FR"/>
        </a:p>
      </dgm:t>
    </dgm:pt>
    <dgm:pt modelId="{60289E54-EF28-944A-B023-10E7971AF383}" type="pres">
      <dgm:prSet presAssocID="{98EF4727-7364-5E4F-97AD-8FDF67B330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8A0FC03-C80C-7A47-B4AD-944505F3CC47}" type="pres">
      <dgm:prSet presAssocID="{9176F738-1B2F-D944-B543-42B39C3E44F2}" presName="centerShape" presStyleLbl="node0" presStyleIdx="0" presStyleCnt="1"/>
      <dgm:spPr/>
      <dgm:t>
        <a:bodyPr/>
        <a:lstStyle/>
        <a:p>
          <a:endParaRPr lang="fr-FR"/>
        </a:p>
      </dgm:t>
    </dgm:pt>
    <dgm:pt modelId="{63001879-65FF-9B4D-A431-EB1DC4A2F797}" type="pres">
      <dgm:prSet presAssocID="{FED86048-F729-CC41-867C-9EA7CB2A8716}" presName="parTrans" presStyleLbl="bgSibTrans2D1" presStyleIdx="0" presStyleCnt="4"/>
      <dgm:spPr/>
      <dgm:t>
        <a:bodyPr/>
        <a:lstStyle/>
        <a:p>
          <a:endParaRPr lang="fr-FR"/>
        </a:p>
      </dgm:t>
    </dgm:pt>
    <dgm:pt modelId="{847287FF-7F81-C647-B8D3-C74F09030FFC}" type="pres">
      <dgm:prSet presAssocID="{D503EB63-97CD-DF47-938E-CE3E6D34B00C}" presName="node" presStyleLbl="node1" presStyleIdx="0" presStyleCnt="4" custScaleY="168754" custRadScaleRad="97848" custRadScaleInc="-2760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719870-E04E-F84C-8362-135746A68E3F}" type="pres">
      <dgm:prSet presAssocID="{0FFE61C1-A948-A14E-8A1D-37B4E8FDCEF5}" presName="parTrans" presStyleLbl="bgSibTrans2D1" presStyleIdx="1" presStyleCnt="4"/>
      <dgm:spPr/>
      <dgm:t>
        <a:bodyPr/>
        <a:lstStyle/>
        <a:p>
          <a:endParaRPr lang="fr-FR"/>
        </a:p>
      </dgm:t>
    </dgm:pt>
    <dgm:pt modelId="{72E48AF4-44BE-2E4E-A57E-ADFD6727412D}" type="pres">
      <dgm:prSet presAssocID="{EB6925B2-9C40-6243-8955-6369260BB1C5}" presName="node" presStyleLbl="node1" presStyleIdx="1" presStyleCnt="4" custScaleX="189713" custRadScaleRad="116202" custRadScaleInc="-305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F88AE8-29A3-BB4E-923A-1A68C4EEA05D}" type="pres">
      <dgm:prSet presAssocID="{D391FAEC-01FB-A444-B473-B5557B4FAEB9}" presName="parTrans" presStyleLbl="bgSibTrans2D1" presStyleIdx="2" presStyleCnt="4"/>
      <dgm:spPr/>
      <dgm:t>
        <a:bodyPr/>
        <a:lstStyle/>
        <a:p>
          <a:endParaRPr lang="fr-FR"/>
        </a:p>
      </dgm:t>
    </dgm:pt>
    <dgm:pt modelId="{52678C09-ED95-A647-BA31-0C92A7A2FA8C}" type="pres">
      <dgm:prSet presAssocID="{C7DDA55E-F6B2-3D4F-90FE-F441677A44B8}" presName="node" presStyleLbl="node1" presStyleIdx="2" presStyleCnt="4" custScaleX="187969" custRadScaleRad="112891" custRadScaleInc="257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9B2FAF-152A-C047-9385-4883A76B8B80}" type="pres">
      <dgm:prSet presAssocID="{9AEDE91C-B7C1-4B47-9486-E0D69A09162A}" presName="parTrans" presStyleLbl="bgSibTrans2D1" presStyleIdx="3" presStyleCnt="4"/>
      <dgm:spPr/>
      <dgm:t>
        <a:bodyPr/>
        <a:lstStyle/>
        <a:p>
          <a:endParaRPr lang="fr-FR"/>
        </a:p>
      </dgm:t>
    </dgm:pt>
    <dgm:pt modelId="{30695AAC-16A9-AC40-859C-10AAFB3B4EF4}" type="pres">
      <dgm:prSet presAssocID="{06BD3A1E-69BE-5249-BA02-0431B77A15F2}" presName="node" presStyleLbl="node1" presStyleIdx="3" presStyleCnt="4" custScaleY="186590" custRadScaleRad="96728" custRadScaleInc="277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F14BA12-6AFD-7C4E-9E3D-789C729FF7C7}" srcId="{9176F738-1B2F-D944-B543-42B39C3E44F2}" destId="{C7DDA55E-F6B2-3D4F-90FE-F441677A44B8}" srcOrd="2" destOrd="0" parTransId="{D391FAEC-01FB-A444-B473-B5557B4FAEB9}" sibTransId="{398B3984-12C9-894B-AFC7-9D4E8B6EAA7E}"/>
    <dgm:cxn modelId="{94BE09BC-F905-D04F-A1C8-293130ECB2BA}" type="presOf" srcId="{06BD3A1E-69BE-5249-BA02-0431B77A15F2}" destId="{30695AAC-16A9-AC40-859C-10AAFB3B4EF4}" srcOrd="0" destOrd="0" presId="urn:microsoft.com/office/officeart/2005/8/layout/radial4"/>
    <dgm:cxn modelId="{82987A51-45E3-0C44-A847-95D3637FA1E2}" type="presOf" srcId="{EB6925B2-9C40-6243-8955-6369260BB1C5}" destId="{72E48AF4-44BE-2E4E-A57E-ADFD6727412D}" srcOrd="0" destOrd="0" presId="urn:microsoft.com/office/officeart/2005/8/layout/radial4"/>
    <dgm:cxn modelId="{F2201000-941D-2E44-AD84-9884E1904932}" type="presOf" srcId="{D503EB63-97CD-DF47-938E-CE3E6D34B00C}" destId="{847287FF-7F81-C647-B8D3-C74F09030FFC}" srcOrd="0" destOrd="0" presId="urn:microsoft.com/office/officeart/2005/8/layout/radial4"/>
    <dgm:cxn modelId="{CD3C23BF-EF2B-384F-8422-EA8D7129372E}" type="presOf" srcId="{D391FAEC-01FB-A444-B473-B5557B4FAEB9}" destId="{17F88AE8-29A3-BB4E-923A-1A68C4EEA05D}" srcOrd="0" destOrd="0" presId="urn:microsoft.com/office/officeart/2005/8/layout/radial4"/>
    <dgm:cxn modelId="{A65E06A2-0D81-0140-8196-932D20266684}" type="presOf" srcId="{9AEDE91C-B7C1-4B47-9486-E0D69A09162A}" destId="{E99B2FAF-152A-C047-9385-4883A76B8B80}" srcOrd="0" destOrd="0" presId="urn:microsoft.com/office/officeart/2005/8/layout/radial4"/>
    <dgm:cxn modelId="{53F089A6-4D29-CC43-8ABB-1AAD95709F61}" srcId="{98EF4727-7364-5E4F-97AD-8FDF67B33069}" destId="{9176F738-1B2F-D944-B543-42B39C3E44F2}" srcOrd="0" destOrd="0" parTransId="{F62362D7-4E82-704D-BDA6-1ED77D6D4EB7}" sibTransId="{B42D6044-4ACF-DC46-AABB-67BBBC225C59}"/>
    <dgm:cxn modelId="{8EE28931-617D-DA45-B41E-D36CAFB25FFA}" type="presOf" srcId="{0FFE61C1-A948-A14E-8A1D-37B4E8FDCEF5}" destId="{84719870-E04E-F84C-8362-135746A68E3F}" srcOrd="0" destOrd="0" presId="urn:microsoft.com/office/officeart/2005/8/layout/radial4"/>
    <dgm:cxn modelId="{81C07805-5572-3E4B-8B11-32B88C369EBF}" srcId="{9176F738-1B2F-D944-B543-42B39C3E44F2}" destId="{EB6925B2-9C40-6243-8955-6369260BB1C5}" srcOrd="1" destOrd="0" parTransId="{0FFE61C1-A948-A14E-8A1D-37B4E8FDCEF5}" sibTransId="{97803FCE-A1C8-8648-88F7-6552C1B01001}"/>
    <dgm:cxn modelId="{059D2ACC-2090-FA4D-9C2E-2A5702F65981}" type="presOf" srcId="{C7DDA55E-F6B2-3D4F-90FE-F441677A44B8}" destId="{52678C09-ED95-A647-BA31-0C92A7A2FA8C}" srcOrd="0" destOrd="0" presId="urn:microsoft.com/office/officeart/2005/8/layout/radial4"/>
    <dgm:cxn modelId="{D52BAB8A-5174-A740-89A6-55094DE49867}" type="presOf" srcId="{9176F738-1B2F-D944-B543-42B39C3E44F2}" destId="{38A0FC03-C80C-7A47-B4AD-944505F3CC47}" srcOrd="0" destOrd="0" presId="urn:microsoft.com/office/officeart/2005/8/layout/radial4"/>
    <dgm:cxn modelId="{4C4D126A-70D6-5F47-AF0F-4C865F94296D}" type="presOf" srcId="{FED86048-F729-CC41-867C-9EA7CB2A8716}" destId="{63001879-65FF-9B4D-A431-EB1DC4A2F797}" srcOrd="0" destOrd="0" presId="urn:microsoft.com/office/officeart/2005/8/layout/radial4"/>
    <dgm:cxn modelId="{431476CD-9A11-1144-9602-15DB70F61F35}" type="presOf" srcId="{98EF4727-7364-5E4F-97AD-8FDF67B33069}" destId="{60289E54-EF28-944A-B023-10E7971AF383}" srcOrd="0" destOrd="0" presId="urn:microsoft.com/office/officeart/2005/8/layout/radial4"/>
    <dgm:cxn modelId="{57B9F711-5C51-194C-B38B-25803488FE98}" srcId="{9176F738-1B2F-D944-B543-42B39C3E44F2}" destId="{06BD3A1E-69BE-5249-BA02-0431B77A15F2}" srcOrd="3" destOrd="0" parTransId="{9AEDE91C-B7C1-4B47-9486-E0D69A09162A}" sibTransId="{90FC45DC-A120-3B4C-BFD8-0DB6D589A25F}"/>
    <dgm:cxn modelId="{16A56C76-2177-F246-A55E-41EA06ACFC3C}" srcId="{9176F738-1B2F-D944-B543-42B39C3E44F2}" destId="{D503EB63-97CD-DF47-938E-CE3E6D34B00C}" srcOrd="0" destOrd="0" parTransId="{FED86048-F729-CC41-867C-9EA7CB2A8716}" sibTransId="{C24CCB20-9B63-144D-990D-D7BFDEE5968F}"/>
    <dgm:cxn modelId="{222967DE-9BEA-1C44-8FE1-CF0F8906D3C8}" type="presParOf" srcId="{60289E54-EF28-944A-B023-10E7971AF383}" destId="{38A0FC03-C80C-7A47-B4AD-944505F3CC47}" srcOrd="0" destOrd="0" presId="urn:microsoft.com/office/officeart/2005/8/layout/radial4"/>
    <dgm:cxn modelId="{126E8E0E-3114-754E-868D-1F88CE435632}" type="presParOf" srcId="{60289E54-EF28-944A-B023-10E7971AF383}" destId="{63001879-65FF-9B4D-A431-EB1DC4A2F797}" srcOrd="1" destOrd="0" presId="urn:microsoft.com/office/officeart/2005/8/layout/radial4"/>
    <dgm:cxn modelId="{CE045460-7834-2F49-ADC3-55824B57EBFA}" type="presParOf" srcId="{60289E54-EF28-944A-B023-10E7971AF383}" destId="{847287FF-7F81-C647-B8D3-C74F09030FFC}" srcOrd="2" destOrd="0" presId="urn:microsoft.com/office/officeart/2005/8/layout/radial4"/>
    <dgm:cxn modelId="{E4E9C28E-BC12-0849-B779-217A0BF14B8D}" type="presParOf" srcId="{60289E54-EF28-944A-B023-10E7971AF383}" destId="{84719870-E04E-F84C-8362-135746A68E3F}" srcOrd="3" destOrd="0" presId="urn:microsoft.com/office/officeart/2005/8/layout/radial4"/>
    <dgm:cxn modelId="{B84E6A11-576F-4746-9D39-97880814F49A}" type="presParOf" srcId="{60289E54-EF28-944A-B023-10E7971AF383}" destId="{72E48AF4-44BE-2E4E-A57E-ADFD6727412D}" srcOrd="4" destOrd="0" presId="urn:microsoft.com/office/officeart/2005/8/layout/radial4"/>
    <dgm:cxn modelId="{21E40982-2860-0249-B390-6071539B7C56}" type="presParOf" srcId="{60289E54-EF28-944A-B023-10E7971AF383}" destId="{17F88AE8-29A3-BB4E-923A-1A68C4EEA05D}" srcOrd="5" destOrd="0" presId="urn:microsoft.com/office/officeart/2005/8/layout/radial4"/>
    <dgm:cxn modelId="{425E90A7-78B2-D94A-97D6-5A3D2AE244A3}" type="presParOf" srcId="{60289E54-EF28-944A-B023-10E7971AF383}" destId="{52678C09-ED95-A647-BA31-0C92A7A2FA8C}" srcOrd="6" destOrd="0" presId="urn:microsoft.com/office/officeart/2005/8/layout/radial4"/>
    <dgm:cxn modelId="{D5026A2F-7951-B24D-94D7-C4A15D30F9E3}" type="presParOf" srcId="{60289E54-EF28-944A-B023-10E7971AF383}" destId="{E99B2FAF-152A-C047-9385-4883A76B8B80}" srcOrd="7" destOrd="0" presId="urn:microsoft.com/office/officeart/2005/8/layout/radial4"/>
    <dgm:cxn modelId="{A90B9B78-7E37-214B-B5FB-10E3AC7CACAC}" type="presParOf" srcId="{60289E54-EF28-944A-B023-10E7971AF383}" destId="{30695AAC-16A9-AC40-859C-10AAFB3B4EF4}" srcOrd="8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20AD5A-1B1D-D04C-BB96-AD8990F6F354}" type="doc">
      <dgm:prSet loTypeId="urn:microsoft.com/office/officeart/2005/8/layout/hierarchy4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6135CB03-EC54-6D4C-9D6D-47FE94B2B7A7}">
      <dgm:prSet phldrT="[Texte]" custT="1"/>
      <dgm:spPr/>
      <dgm:t>
        <a:bodyPr/>
        <a:lstStyle/>
        <a:p>
          <a:r>
            <a:rPr lang="fr-FR" sz="2500" b="1" dirty="0" err="1">
              <a:solidFill>
                <a:schemeClr val="tx1"/>
              </a:solidFill>
            </a:rPr>
            <a:t>Democracy</a:t>
          </a:r>
          <a:r>
            <a:rPr lang="fr-FR" sz="2500" b="1" dirty="0">
              <a:solidFill>
                <a:schemeClr val="tx1"/>
              </a:solidFill>
            </a:rPr>
            <a:t> Checkup (DC)</a:t>
          </a:r>
        </a:p>
        <a:p>
          <a:r>
            <a:rPr lang="en-CA" sz="1400" dirty="0">
              <a:solidFill>
                <a:schemeClr val="tx1"/>
              </a:solidFill>
            </a:rPr>
            <a:t>Political Attitudes, Participation, Support for Democracy and Democratic Values, Attitudes toward Diversity</a:t>
          </a:r>
          <a:endParaRPr lang="fr-FR" sz="1400" b="1" dirty="0">
            <a:solidFill>
              <a:schemeClr val="tx1"/>
            </a:solidFill>
          </a:endParaRPr>
        </a:p>
      </dgm:t>
    </dgm:pt>
    <dgm:pt modelId="{429A31F7-4144-2240-94EB-94E74FD25EC6}" type="parTrans" cxnId="{7CE428A6-6CD3-6F43-96AF-6BC8C78B0244}">
      <dgm:prSet/>
      <dgm:spPr/>
      <dgm:t>
        <a:bodyPr/>
        <a:lstStyle/>
        <a:p>
          <a:endParaRPr lang="fr-FR"/>
        </a:p>
      </dgm:t>
    </dgm:pt>
    <dgm:pt modelId="{EF57FA2D-DB2E-6749-9470-9EC0C726F2CC}" type="sibTrans" cxnId="{7CE428A6-6CD3-6F43-96AF-6BC8C78B0244}">
      <dgm:prSet/>
      <dgm:spPr/>
      <dgm:t>
        <a:bodyPr/>
        <a:lstStyle/>
        <a:p>
          <a:endParaRPr lang="fr-FR"/>
        </a:p>
      </dgm:t>
    </dgm:pt>
    <dgm:pt modelId="{73B7585A-4198-1040-8A4D-A466F044D9E0}">
      <dgm:prSet phldrT="[Texte]"/>
      <dgm:spPr/>
      <dgm:t>
        <a:bodyPr/>
        <a:lstStyle/>
        <a:p>
          <a:r>
            <a:rPr lang="fr-FR" dirty="0"/>
            <a:t>May</a:t>
          </a:r>
        </a:p>
        <a:p>
          <a:r>
            <a:rPr lang="fr-FR" dirty="0"/>
            <a:t>N=1331</a:t>
          </a:r>
        </a:p>
      </dgm:t>
    </dgm:pt>
    <dgm:pt modelId="{7CF78901-A479-5F41-95DE-658EE25E8403}" type="parTrans" cxnId="{582D9608-B98C-F14B-B68B-BCF3B6CEB7EE}">
      <dgm:prSet/>
      <dgm:spPr/>
      <dgm:t>
        <a:bodyPr/>
        <a:lstStyle/>
        <a:p>
          <a:endParaRPr lang="fr-FR"/>
        </a:p>
      </dgm:t>
    </dgm:pt>
    <dgm:pt modelId="{DF55BF0A-86DE-834F-83D4-D857BFDFFA7C}" type="sibTrans" cxnId="{582D9608-B98C-F14B-B68B-BCF3B6CEB7EE}">
      <dgm:prSet/>
      <dgm:spPr/>
      <dgm:t>
        <a:bodyPr/>
        <a:lstStyle/>
        <a:p>
          <a:endParaRPr lang="fr-FR"/>
        </a:p>
      </dgm:t>
    </dgm:pt>
    <dgm:pt modelId="{466D7C22-D48D-1D48-B7D5-FC7FC4FA1B64}">
      <dgm:prSet phldrT="[Texte]" custT="1"/>
      <dgm:spPr/>
      <dgm:t>
        <a:bodyPr/>
        <a:lstStyle/>
        <a:p>
          <a:r>
            <a:rPr lang="fr-FR" sz="2500" b="1" dirty="0">
              <a:solidFill>
                <a:schemeClr val="tx1"/>
              </a:solidFill>
            </a:rPr>
            <a:t>CES </a:t>
          </a:r>
          <a:r>
            <a:rPr lang="fr-FR" sz="2500" b="1" dirty="0" err="1">
              <a:solidFill>
                <a:schemeClr val="tx1"/>
              </a:solidFill>
            </a:rPr>
            <a:t>Campaign</a:t>
          </a:r>
          <a:r>
            <a:rPr lang="fr-FR" sz="2500" b="1" dirty="0">
              <a:solidFill>
                <a:schemeClr val="tx1"/>
              </a:solidFill>
            </a:rPr>
            <a:t> </a:t>
          </a:r>
          <a:r>
            <a:rPr lang="fr-FR" sz="2500" b="1" dirty="0" err="1">
              <a:solidFill>
                <a:schemeClr val="tx1"/>
              </a:solidFill>
            </a:rPr>
            <a:t>Period</a:t>
          </a:r>
          <a:endParaRPr lang="fr-FR" sz="2500" b="1" dirty="0">
            <a:solidFill>
              <a:schemeClr val="tx1"/>
            </a:solidFill>
          </a:endParaRPr>
        </a:p>
      </dgm:t>
    </dgm:pt>
    <dgm:pt modelId="{FFD9133E-6B02-3645-8926-9D385193A48B}" type="parTrans" cxnId="{0E239AC9-01B5-CE4C-A75B-8C98E262C89E}">
      <dgm:prSet/>
      <dgm:spPr/>
      <dgm:t>
        <a:bodyPr/>
        <a:lstStyle/>
        <a:p>
          <a:endParaRPr lang="fr-FR"/>
        </a:p>
      </dgm:t>
    </dgm:pt>
    <dgm:pt modelId="{F888595E-7057-8B46-BE03-98B4DB1ED8A0}" type="sibTrans" cxnId="{0E239AC9-01B5-CE4C-A75B-8C98E262C89E}">
      <dgm:prSet/>
      <dgm:spPr/>
      <dgm:t>
        <a:bodyPr/>
        <a:lstStyle/>
        <a:p>
          <a:endParaRPr lang="fr-FR"/>
        </a:p>
      </dgm:t>
    </dgm:pt>
    <dgm:pt modelId="{93BD4433-32B7-F34A-BFF0-87502B18581B}">
      <dgm:prSet phldrT="[Texte]"/>
      <dgm:spPr/>
      <dgm:t>
        <a:bodyPr/>
        <a:lstStyle/>
        <a:p>
          <a:r>
            <a:rPr lang="fr-FR" dirty="0" err="1"/>
            <a:t>June</a:t>
          </a:r>
          <a:endParaRPr lang="fr-FR" dirty="0"/>
        </a:p>
        <a:p>
          <a:r>
            <a:rPr lang="fr-FR" dirty="0"/>
            <a:t>N=1249</a:t>
          </a:r>
        </a:p>
      </dgm:t>
    </dgm:pt>
    <dgm:pt modelId="{B53277F3-9122-CF42-9B6C-23A9D450C598}" type="parTrans" cxnId="{F61CD838-F864-C344-813B-F94D6274815E}">
      <dgm:prSet/>
      <dgm:spPr/>
      <dgm:t>
        <a:bodyPr/>
        <a:lstStyle/>
        <a:p>
          <a:endParaRPr lang="fr-FR"/>
        </a:p>
      </dgm:t>
    </dgm:pt>
    <dgm:pt modelId="{6223E16A-0E37-1040-9ACD-5FF806826872}" type="sibTrans" cxnId="{F61CD838-F864-C344-813B-F94D6274815E}">
      <dgm:prSet/>
      <dgm:spPr/>
      <dgm:t>
        <a:bodyPr/>
        <a:lstStyle/>
        <a:p>
          <a:endParaRPr lang="fr-FR"/>
        </a:p>
      </dgm:t>
    </dgm:pt>
    <dgm:pt modelId="{DFD980C7-6C89-7F45-A329-82FEBCDC0BEA}">
      <dgm:prSet phldrT="[Texte]"/>
      <dgm:spPr/>
      <dgm:t>
        <a:bodyPr/>
        <a:lstStyle/>
        <a:p>
          <a:r>
            <a:rPr lang="fr-FR" dirty="0"/>
            <a:t>July</a:t>
          </a:r>
        </a:p>
        <a:p>
          <a:r>
            <a:rPr lang="fr-FR" dirty="0"/>
            <a:t>N=1250 </a:t>
          </a:r>
        </a:p>
      </dgm:t>
    </dgm:pt>
    <dgm:pt modelId="{403A1243-BC61-8248-B682-C3AD14039695}" type="parTrans" cxnId="{5FBCB77A-0F81-7C4A-8E0E-84A64B673401}">
      <dgm:prSet/>
      <dgm:spPr/>
      <dgm:t>
        <a:bodyPr/>
        <a:lstStyle/>
        <a:p>
          <a:endParaRPr lang="fr-FR"/>
        </a:p>
      </dgm:t>
    </dgm:pt>
    <dgm:pt modelId="{5116E32C-D39E-2040-BBFD-0D0A29A7B1A7}" type="sibTrans" cxnId="{5FBCB77A-0F81-7C4A-8E0E-84A64B673401}">
      <dgm:prSet/>
      <dgm:spPr/>
      <dgm:t>
        <a:bodyPr/>
        <a:lstStyle/>
        <a:p>
          <a:endParaRPr lang="fr-FR"/>
        </a:p>
      </dgm:t>
    </dgm:pt>
    <dgm:pt modelId="{F1AF9EDC-1AE1-1540-8CD5-7E988E09D506}">
      <dgm:prSet phldrT="[Texte]"/>
      <dgm:spPr/>
      <dgm:t>
        <a:bodyPr/>
        <a:lstStyle/>
        <a:p>
          <a:r>
            <a:rPr lang="fr-FR" dirty="0" err="1"/>
            <a:t>Aug</a:t>
          </a:r>
          <a:r>
            <a:rPr lang="fr-FR" dirty="0"/>
            <a:t>.</a:t>
          </a:r>
        </a:p>
        <a:p>
          <a:r>
            <a:rPr lang="fr-FR" dirty="0"/>
            <a:t>N=1244</a:t>
          </a:r>
        </a:p>
      </dgm:t>
    </dgm:pt>
    <dgm:pt modelId="{6A24B610-1FD7-9042-BA86-558D1C6EDD73}" type="parTrans" cxnId="{43BB57AE-F0BA-144B-BE3E-A2325A727799}">
      <dgm:prSet/>
      <dgm:spPr/>
      <dgm:t>
        <a:bodyPr/>
        <a:lstStyle/>
        <a:p>
          <a:endParaRPr lang="fr-FR"/>
        </a:p>
      </dgm:t>
    </dgm:pt>
    <dgm:pt modelId="{478AC0C9-F99A-BD4F-AAE0-2959101D20EB}" type="sibTrans" cxnId="{43BB57AE-F0BA-144B-BE3E-A2325A727799}">
      <dgm:prSet/>
      <dgm:spPr/>
      <dgm:t>
        <a:bodyPr/>
        <a:lstStyle/>
        <a:p>
          <a:endParaRPr lang="fr-FR"/>
        </a:p>
      </dgm:t>
    </dgm:pt>
    <dgm:pt modelId="{3CBE5BED-DFE5-E945-AF6C-BDB7F528AAE4}">
      <dgm:prSet phldrT="[Texte]" custT="1"/>
      <dgm:spPr/>
      <dgm:t>
        <a:bodyPr/>
        <a:lstStyle/>
        <a:p>
          <a:r>
            <a:rPr lang="fr-FR" sz="2500" b="1" dirty="0">
              <a:solidFill>
                <a:schemeClr val="tx1"/>
              </a:solidFill>
            </a:rPr>
            <a:t>DC</a:t>
          </a:r>
        </a:p>
      </dgm:t>
    </dgm:pt>
    <dgm:pt modelId="{7429E0D9-4CBC-B14C-B0C7-DF6BE6F32C15}" type="parTrans" cxnId="{FC96562C-AA8E-8844-9900-6E8216BED9DA}">
      <dgm:prSet/>
      <dgm:spPr/>
      <dgm:t>
        <a:bodyPr/>
        <a:lstStyle/>
        <a:p>
          <a:endParaRPr lang="fr-FR"/>
        </a:p>
      </dgm:t>
    </dgm:pt>
    <dgm:pt modelId="{D6B5CB32-56BC-C44E-8CE5-2DFF1EDE8691}" type="sibTrans" cxnId="{FC96562C-AA8E-8844-9900-6E8216BED9DA}">
      <dgm:prSet/>
      <dgm:spPr/>
      <dgm:t>
        <a:bodyPr/>
        <a:lstStyle/>
        <a:p>
          <a:endParaRPr lang="fr-FR"/>
        </a:p>
      </dgm:t>
    </dgm:pt>
    <dgm:pt modelId="{6413A544-FBE6-E147-9237-75CB0AE1E90E}">
      <dgm:prSet phldrT="[Texte]"/>
      <dgm:spPr/>
      <dgm:t>
        <a:bodyPr/>
        <a:lstStyle/>
        <a:p>
          <a:r>
            <a:rPr lang="fr-FR" dirty="0"/>
            <a:t>Mar. ‘20</a:t>
          </a:r>
        </a:p>
      </dgm:t>
    </dgm:pt>
    <dgm:pt modelId="{9FA9908E-8A43-CF40-8D6F-39ABDA9EDB61}" type="parTrans" cxnId="{69C7E832-0CFA-454B-920E-28EBBFA399F3}">
      <dgm:prSet/>
      <dgm:spPr/>
      <dgm:t>
        <a:bodyPr/>
        <a:lstStyle/>
        <a:p>
          <a:endParaRPr lang="fr-FR"/>
        </a:p>
      </dgm:t>
    </dgm:pt>
    <dgm:pt modelId="{F8CD8286-4F25-9444-86F1-21D129839425}" type="sibTrans" cxnId="{69C7E832-0CFA-454B-920E-28EBBFA399F3}">
      <dgm:prSet/>
      <dgm:spPr/>
      <dgm:t>
        <a:bodyPr/>
        <a:lstStyle/>
        <a:p>
          <a:endParaRPr lang="fr-FR"/>
        </a:p>
      </dgm:t>
    </dgm:pt>
    <dgm:pt modelId="{EA02D567-79DB-1A48-B2BE-F27C6BDF1159}">
      <dgm:prSet phldrT="[Texte]"/>
      <dgm:spPr/>
      <dgm:t>
        <a:bodyPr/>
        <a:lstStyle/>
        <a:p>
          <a:r>
            <a:rPr lang="fr-FR" dirty="0"/>
            <a:t>Online CPS</a:t>
          </a:r>
        </a:p>
        <a:p>
          <a:r>
            <a:rPr lang="fr-FR" dirty="0"/>
            <a:t>Sept.13-Oct.21</a:t>
          </a:r>
        </a:p>
        <a:p>
          <a:r>
            <a:rPr lang="fr-FR" dirty="0"/>
            <a:t>N=37,822</a:t>
          </a:r>
        </a:p>
      </dgm:t>
    </dgm:pt>
    <dgm:pt modelId="{0B46389B-7668-AC49-8198-FE8C57F164C4}" type="parTrans" cxnId="{DA6A1E54-31E2-AF4C-A3CB-3CA03C94C7A2}">
      <dgm:prSet/>
      <dgm:spPr/>
      <dgm:t>
        <a:bodyPr/>
        <a:lstStyle/>
        <a:p>
          <a:endParaRPr lang="fr-FR"/>
        </a:p>
      </dgm:t>
    </dgm:pt>
    <dgm:pt modelId="{B9FF3312-3E8E-824F-A9E4-49E84D30956A}" type="sibTrans" cxnId="{DA6A1E54-31E2-AF4C-A3CB-3CA03C94C7A2}">
      <dgm:prSet/>
      <dgm:spPr/>
      <dgm:t>
        <a:bodyPr/>
        <a:lstStyle/>
        <a:p>
          <a:endParaRPr lang="fr-FR"/>
        </a:p>
      </dgm:t>
    </dgm:pt>
    <dgm:pt modelId="{05211287-67DD-824E-833C-7F913584772A}">
      <dgm:prSet phldrT="[Texte]"/>
      <dgm:spPr/>
      <dgm:t>
        <a:bodyPr/>
        <a:lstStyle/>
        <a:p>
          <a:r>
            <a:rPr lang="fr-FR" dirty="0"/>
            <a:t>Phone CPS</a:t>
          </a:r>
        </a:p>
        <a:p>
          <a:r>
            <a:rPr lang="fr-FR" dirty="0"/>
            <a:t>Sept.12-Oct. 21</a:t>
          </a:r>
        </a:p>
        <a:p>
          <a:r>
            <a:rPr lang="fr-FR" dirty="0"/>
            <a:t>N=4021, 5.6% RR</a:t>
          </a:r>
        </a:p>
      </dgm:t>
    </dgm:pt>
    <dgm:pt modelId="{57002946-203C-9444-9030-7BEFA7163CB0}" type="parTrans" cxnId="{1DDB5FEF-DCC3-7A47-9B07-DACAB1435D41}">
      <dgm:prSet/>
      <dgm:spPr/>
      <dgm:t>
        <a:bodyPr/>
        <a:lstStyle/>
        <a:p>
          <a:endParaRPr lang="fr-FR"/>
        </a:p>
      </dgm:t>
    </dgm:pt>
    <dgm:pt modelId="{4F48843F-6AE9-4F40-9B9A-FF2FEDC5E260}" type="sibTrans" cxnId="{1DDB5FEF-DCC3-7A47-9B07-DACAB1435D41}">
      <dgm:prSet/>
      <dgm:spPr/>
      <dgm:t>
        <a:bodyPr/>
        <a:lstStyle/>
        <a:p>
          <a:endParaRPr lang="fr-FR"/>
        </a:p>
      </dgm:t>
    </dgm:pt>
    <dgm:pt modelId="{FD5C16B8-EAE2-894B-AE52-FEED19E226E0}">
      <dgm:prSet phldrT="[Texte]"/>
      <dgm:spPr/>
      <dgm:t>
        <a:bodyPr/>
        <a:lstStyle/>
        <a:p>
          <a:r>
            <a:rPr lang="fr-FR" dirty="0"/>
            <a:t>Online PES</a:t>
          </a:r>
        </a:p>
        <a:p>
          <a:r>
            <a:rPr lang="fr-FR" dirty="0"/>
            <a:t>Oct.24-Nov.11</a:t>
          </a:r>
        </a:p>
        <a:p>
          <a:r>
            <a:rPr lang="fr-FR" dirty="0"/>
            <a:t>N=10,337, 27.3% RTS</a:t>
          </a:r>
        </a:p>
      </dgm:t>
    </dgm:pt>
    <dgm:pt modelId="{63EB0820-9AA3-D146-8708-1B61CDB09C14}" type="parTrans" cxnId="{4459EF9C-8D84-0E40-9B02-B62A64DF8235}">
      <dgm:prSet/>
      <dgm:spPr/>
      <dgm:t>
        <a:bodyPr/>
        <a:lstStyle/>
        <a:p>
          <a:endParaRPr lang="fr-FR"/>
        </a:p>
      </dgm:t>
    </dgm:pt>
    <dgm:pt modelId="{68E03981-D81B-BD4A-BDF9-624DDDF54036}" type="sibTrans" cxnId="{4459EF9C-8D84-0E40-9B02-B62A64DF8235}">
      <dgm:prSet/>
      <dgm:spPr/>
      <dgm:t>
        <a:bodyPr/>
        <a:lstStyle/>
        <a:p>
          <a:endParaRPr lang="fr-FR"/>
        </a:p>
      </dgm:t>
    </dgm:pt>
    <dgm:pt modelId="{0C599230-5ECF-4C45-946E-A43345050677}">
      <dgm:prSet phldrT="[Texte]"/>
      <dgm:spPr/>
      <dgm:t>
        <a:bodyPr/>
        <a:lstStyle/>
        <a:p>
          <a:r>
            <a:rPr lang="fr-FR" dirty="0"/>
            <a:t>Phone PES</a:t>
          </a:r>
        </a:p>
        <a:p>
          <a:r>
            <a:rPr lang="fr-FR" dirty="0"/>
            <a:t>Oct.22-Nov.22</a:t>
          </a:r>
        </a:p>
        <a:p>
          <a:r>
            <a:rPr lang="fr-FR" dirty="0"/>
            <a:t>N=2889, 71.8% RTS</a:t>
          </a:r>
        </a:p>
      </dgm:t>
    </dgm:pt>
    <dgm:pt modelId="{5094551B-5A9E-A940-B30B-74D5FA6369B0}" type="parTrans" cxnId="{AB6EC324-7492-104A-87C3-8BD24FAAAFBF}">
      <dgm:prSet/>
      <dgm:spPr/>
      <dgm:t>
        <a:bodyPr/>
        <a:lstStyle/>
        <a:p>
          <a:endParaRPr lang="fr-FR"/>
        </a:p>
      </dgm:t>
    </dgm:pt>
    <dgm:pt modelId="{D3E1E91D-FC16-4F43-B842-707643BB67D8}" type="sibTrans" cxnId="{AB6EC324-7492-104A-87C3-8BD24FAAAFBF}">
      <dgm:prSet/>
      <dgm:spPr/>
      <dgm:t>
        <a:bodyPr/>
        <a:lstStyle/>
        <a:p>
          <a:endParaRPr lang="fr-FR"/>
        </a:p>
      </dgm:t>
    </dgm:pt>
    <dgm:pt modelId="{63725355-D8A1-F943-8D1A-8450743F2C29}">
      <dgm:prSet phldrT="[Texte]" custT="1"/>
      <dgm:spPr/>
      <dgm:t>
        <a:bodyPr/>
        <a:lstStyle/>
        <a:p>
          <a:r>
            <a:rPr lang="fr-FR" sz="2400" b="1" dirty="0">
              <a:solidFill>
                <a:schemeClr val="tx1"/>
              </a:solidFill>
            </a:rPr>
            <a:t>CES Post-Election</a:t>
          </a:r>
        </a:p>
      </dgm:t>
    </dgm:pt>
    <dgm:pt modelId="{14227D52-3EA1-054B-B1AE-1F8F68FD1A7A}" type="parTrans" cxnId="{55A0149E-54FE-4642-80DC-1FDCCB346CB1}">
      <dgm:prSet/>
      <dgm:spPr/>
      <dgm:t>
        <a:bodyPr/>
        <a:lstStyle/>
        <a:p>
          <a:endParaRPr lang="fr-FR"/>
        </a:p>
      </dgm:t>
    </dgm:pt>
    <dgm:pt modelId="{9978E17C-6320-5040-9727-8388FC9B2596}" type="sibTrans" cxnId="{55A0149E-54FE-4642-80DC-1FDCCB346CB1}">
      <dgm:prSet/>
      <dgm:spPr/>
      <dgm:t>
        <a:bodyPr/>
        <a:lstStyle/>
        <a:p>
          <a:endParaRPr lang="fr-FR"/>
        </a:p>
      </dgm:t>
    </dgm:pt>
    <dgm:pt modelId="{EC2FC901-76E9-5248-A5E5-E8530A5D025A}">
      <dgm:prSet phldrT="[Texte]"/>
      <dgm:spPr/>
      <dgm:t>
        <a:bodyPr/>
        <a:lstStyle/>
        <a:p>
          <a:r>
            <a:rPr lang="fr-FR" dirty="0"/>
            <a:t>DC CPS (Oct.)</a:t>
          </a:r>
        </a:p>
        <a:p>
          <a:r>
            <a:rPr lang="fr-FR" dirty="0"/>
            <a:t>N=2633, 51.9% RTS</a:t>
          </a:r>
        </a:p>
      </dgm:t>
    </dgm:pt>
    <dgm:pt modelId="{BD18B0BA-9260-B94E-A565-8630AAB4EED5}" type="parTrans" cxnId="{45E5F665-B500-B948-86D2-4D2AF51F416E}">
      <dgm:prSet/>
      <dgm:spPr/>
      <dgm:t>
        <a:bodyPr/>
        <a:lstStyle/>
        <a:p>
          <a:endParaRPr lang="fr-FR"/>
        </a:p>
      </dgm:t>
    </dgm:pt>
    <dgm:pt modelId="{C46E0359-98FA-BB44-AAC8-0D1CE6F4E24D}" type="sibTrans" cxnId="{45E5F665-B500-B948-86D2-4D2AF51F416E}">
      <dgm:prSet/>
      <dgm:spPr/>
      <dgm:t>
        <a:bodyPr/>
        <a:lstStyle/>
        <a:p>
          <a:endParaRPr lang="fr-FR"/>
        </a:p>
      </dgm:t>
    </dgm:pt>
    <dgm:pt modelId="{D7ED3400-805D-8F41-8B04-D5962CC7FBF7}">
      <dgm:prSet phldrT="[Texte]"/>
      <dgm:spPr/>
      <dgm:t>
        <a:bodyPr/>
        <a:lstStyle/>
        <a:p>
          <a:r>
            <a:rPr lang="fr-FR" dirty="0"/>
            <a:t>DC PES (Nov.)</a:t>
          </a:r>
        </a:p>
        <a:p>
          <a:r>
            <a:rPr lang="fr-FR" dirty="0"/>
            <a:t>N=2037, 40.2% RTS</a:t>
          </a:r>
        </a:p>
      </dgm:t>
    </dgm:pt>
    <dgm:pt modelId="{22113078-685D-584D-AF94-24F947290A7C}" type="parTrans" cxnId="{25B7C75A-53C7-664C-A107-91128D4BFC55}">
      <dgm:prSet/>
      <dgm:spPr/>
      <dgm:t>
        <a:bodyPr/>
        <a:lstStyle/>
        <a:p>
          <a:endParaRPr lang="fr-FR"/>
        </a:p>
      </dgm:t>
    </dgm:pt>
    <dgm:pt modelId="{F6A7306B-3952-C643-912A-7D3C78C31B4C}" type="sibTrans" cxnId="{25B7C75A-53C7-664C-A107-91128D4BFC55}">
      <dgm:prSet/>
      <dgm:spPr/>
      <dgm:t>
        <a:bodyPr/>
        <a:lstStyle/>
        <a:p>
          <a:endParaRPr lang="fr-FR"/>
        </a:p>
      </dgm:t>
    </dgm:pt>
    <dgm:pt modelId="{377FCE93-FD61-F549-8927-880C5B2D36FA}" type="pres">
      <dgm:prSet presAssocID="{4320AD5A-1B1D-D04C-BB96-AD8990F6F35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F92B680-E482-F14E-814D-04EC44DA2E3C}" type="pres">
      <dgm:prSet presAssocID="{6135CB03-EC54-6D4C-9D6D-47FE94B2B7A7}" presName="vertOne" presStyleCnt="0"/>
      <dgm:spPr/>
    </dgm:pt>
    <dgm:pt modelId="{8F37731B-3978-B048-9D7B-AF7161C0001B}" type="pres">
      <dgm:prSet presAssocID="{6135CB03-EC54-6D4C-9D6D-47FE94B2B7A7}" presName="txOne" presStyleLbl="node0" presStyleIdx="0" presStyleCnt="4" custScaleX="971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74CE2DD-27A6-444D-AC60-B521E6CDEC3C}" type="pres">
      <dgm:prSet presAssocID="{6135CB03-EC54-6D4C-9D6D-47FE94B2B7A7}" presName="parTransOne" presStyleCnt="0"/>
      <dgm:spPr/>
    </dgm:pt>
    <dgm:pt modelId="{4FE981A4-7CA5-894C-B2DD-0755638CB631}" type="pres">
      <dgm:prSet presAssocID="{6135CB03-EC54-6D4C-9D6D-47FE94B2B7A7}" presName="horzOne" presStyleCnt="0"/>
      <dgm:spPr/>
    </dgm:pt>
    <dgm:pt modelId="{42B52927-8449-3243-8AE8-408B693148FB}" type="pres">
      <dgm:prSet presAssocID="{73B7585A-4198-1040-8A4D-A466F044D9E0}" presName="vertTwo" presStyleCnt="0"/>
      <dgm:spPr/>
    </dgm:pt>
    <dgm:pt modelId="{45F70756-03E7-D647-A0DD-AD05C4B33553}" type="pres">
      <dgm:prSet presAssocID="{73B7585A-4198-1040-8A4D-A466F044D9E0}" presName="txTwo" presStyleLbl="node2" presStyleIdx="0" presStyleCnt="7" custScaleX="58781" custLinFactNeighborX="164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2825D9-0A3B-1B4C-BAD8-CE8B05893F63}" type="pres">
      <dgm:prSet presAssocID="{73B7585A-4198-1040-8A4D-A466F044D9E0}" presName="horzTwo" presStyleCnt="0"/>
      <dgm:spPr/>
    </dgm:pt>
    <dgm:pt modelId="{9FBFA50D-E82D-5B45-8636-9372D385C78D}" type="pres">
      <dgm:prSet presAssocID="{DF55BF0A-86DE-834F-83D4-D857BFDFFA7C}" presName="sibSpaceTwo" presStyleCnt="0"/>
      <dgm:spPr/>
    </dgm:pt>
    <dgm:pt modelId="{5793D843-C659-6F4E-8B60-AE87536F928C}" type="pres">
      <dgm:prSet presAssocID="{93BD4433-32B7-F34A-BFF0-87502B18581B}" presName="vertTwo" presStyleCnt="0"/>
      <dgm:spPr/>
    </dgm:pt>
    <dgm:pt modelId="{1FB42B3F-E85A-854D-9ACF-F821C50C3860}" type="pres">
      <dgm:prSet presAssocID="{93BD4433-32B7-F34A-BFF0-87502B18581B}" presName="txTwo" presStyleLbl="node2" presStyleIdx="1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9A8CB3-3FA8-3549-9EF2-F244A0515C29}" type="pres">
      <dgm:prSet presAssocID="{93BD4433-32B7-F34A-BFF0-87502B18581B}" presName="horzTwo" presStyleCnt="0"/>
      <dgm:spPr/>
    </dgm:pt>
    <dgm:pt modelId="{3A4AD375-980D-1D43-9F38-B394C36D33FE}" type="pres">
      <dgm:prSet presAssocID="{6223E16A-0E37-1040-9ACD-5FF806826872}" presName="sibSpaceTwo" presStyleCnt="0"/>
      <dgm:spPr/>
    </dgm:pt>
    <dgm:pt modelId="{8F3F9EAD-EF23-0D4B-A384-82C75003E324}" type="pres">
      <dgm:prSet presAssocID="{DFD980C7-6C89-7F45-A329-82FEBCDC0BEA}" presName="vertTwo" presStyleCnt="0"/>
      <dgm:spPr/>
    </dgm:pt>
    <dgm:pt modelId="{54C2A98B-76E2-0246-86D9-5333A078C39B}" type="pres">
      <dgm:prSet presAssocID="{DFD980C7-6C89-7F45-A329-82FEBCDC0BEA}" presName="txTwo" presStyleLbl="node2" presStyleIdx="2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2C80B80-58F3-834A-B902-ABB3FC3D55C5}" type="pres">
      <dgm:prSet presAssocID="{DFD980C7-6C89-7F45-A329-82FEBCDC0BEA}" presName="horzTwo" presStyleCnt="0"/>
      <dgm:spPr/>
    </dgm:pt>
    <dgm:pt modelId="{31140991-D037-194C-9F19-3A9216B5EA03}" type="pres">
      <dgm:prSet presAssocID="{5116E32C-D39E-2040-BBFD-0D0A29A7B1A7}" presName="sibSpaceTwo" presStyleCnt="0"/>
      <dgm:spPr/>
    </dgm:pt>
    <dgm:pt modelId="{ACB343FC-D6D5-8948-B4B9-B51E8D9C7C6F}" type="pres">
      <dgm:prSet presAssocID="{F1AF9EDC-1AE1-1540-8CD5-7E988E09D506}" presName="vertTwo" presStyleCnt="0"/>
      <dgm:spPr/>
    </dgm:pt>
    <dgm:pt modelId="{A4CB7282-928B-134E-BC95-80C87DDB89A2}" type="pres">
      <dgm:prSet presAssocID="{F1AF9EDC-1AE1-1540-8CD5-7E988E09D506}" presName="txTwo" presStyleLbl="node2" presStyleIdx="3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9BACC0-C475-DA47-BFF9-0D7C5972B5A7}" type="pres">
      <dgm:prSet presAssocID="{F1AF9EDC-1AE1-1540-8CD5-7E988E09D506}" presName="horzTwo" presStyleCnt="0"/>
      <dgm:spPr/>
    </dgm:pt>
    <dgm:pt modelId="{8BD7B5B8-4577-8B40-9F8E-DE1954473B64}" type="pres">
      <dgm:prSet presAssocID="{EF57FA2D-DB2E-6749-9470-9EC0C726F2CC}" presName="sibSpaceOne" presStyleCnt="0"/>
      <dgm:spPr/>
    </dgm:pt>
    <dgm:pt modelId="{62E9B208-8719-D843-B255-19425A74FDD6}" type="pres">
      <dgm:prSet presAssocID="{466D7C22-D48D-1D48-B7D5-FC7FC4FA1B64}" presName="vertOne" presStyleCnt="0"/>
      <dgm:spPr/>
    </dgm:pt>
    <dgm:pt modelId="{F856D58F-0811-2D48-B8FD-C3A950A1E400}" type="pres">
      <dgm:prSet presAssocID="{466D7C22-D48D-1D48-B7D5-FC7FC4FA1B64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C602C45-D60C-AC48-90CC-BADDFB61474E}" type="pres">
      <dgm:prSet presAssocID="{466D7C22-D48D-1D48-B7D5-FC7FC4FA1B64}" presName="parTransOne" presStyleCnt="0"/>
      <dgm:spPr/>
    </dgm:pt>
    <dgm:pt modelId="{7B6C5479-CB68-E844-BE8F-7B8AE029DFE9}" type="pres">
      <dgm:prSet presAssocID="{466D7C22-D48D-1D48-B7D5-FC7FC4FA1B64}" presName="horzOne" presStyleCnt="0"/>
      <dgm:spPr/>
    </dgm:pt>
    <dgm:pt modelId="{62B0A3F6-A9A5-4840-99DB-119081629894}" type="pres">
      <dgm:prSet presAssocID="{EC2FC901-76E9-5248-A5E5-E8530A5D025A}" presName="vertTwo" presStyleCnt="0"/>
      <dgm:spPr/>
    </dgm:pt>
    <dgm:pt modelId="{3E6D8384-1A1F-CD4E-906D-96F1DD029B2E}" type="pres">
      <dgm:prSet presAssocID="{EC2FC901-76E9-5248-A5E5-E8530A5D025A}" presName="txTwo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0E9FA3D-459F-284B-8BE4-6F732F3D843E}" type="pres">
      <dgm:prSet presAssocID="{EC2FC901-76E9-5248-A5E5-E8530A5D025A}" presName="parTransTwo" presStyleCnt="0"/>
      <dgm:spPr/>
    </dgm:pt>
    <dgm:pt modelId="{BA2B95F3-27D5-3B46-8844-6885876278BC}" type="pres">
      <dgm:prSet presAssocID="{EC2FC901-76E9-5248-A5E5-E8530A5D025A}" presName="horzTwo" presStyleCnt="0"/>
      <dgm:spPr/>
    </dgm:pt>
    <dgm:pt modelId="{D036C741-A840-674C-960F-9DD15C1374A5}" type="pres">
      <dgm:prSet presAssocID="{EA02D567-79DB-1A48-B2BE-F27C6BDF1159}" presName="vertThree" presStyleCnt="0"/>
      <dgm:spPr/>
    </dgm:pt>
    <dgm:pt modelId="{270601A3-1AC4-F34C-B260-29216D857D9B}" type="pres">
      <dgm:prSet presAssocID="{EA02D567-79DB-1A48-B2BE-F27C6BDF1159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27A6CB-B747-734E-8CBD-65C1E793F65D}" type="pres">
      <dgm:prSet presAssocID="{EA02D567-79DB-1A48-B2BE-F27C6BDF1159}" presName="parTransThree" presStyleCnt="0"/>
      <dgm:spPr/>
    </dgm:pt>
    <dgm:pt modelId="{5849D399-D2B2-6849-9712-8DDBA4E99026}" type="pres">
      <dgm:prSet presAssocID="{EA02D567-79DB-1A48-B2BE-F27C6BDF1159}" presName="horzThree" presStyleCnt="0"/>
      <dgm:spPr/>
    </dgm:pt>
    <dgm:pt modelId="{BC0A1A1B-5306-5A44-880D-B9146E07C6A4}" type="pres">
      <dgm:prSet presAssocID="{05211287-67DD-824E-833C-7F913584772A}" presName="vertFour" presStyleCnt="0">
        <dgm:presLayoutVars>
          <dgm:chPref val="3"/>
        </dgm:presLayoutVars>
      </dgm:prSet>
      <dgm:spPr/>
    </dgm:pt>
    <dgm:pt modelId="{10AC7C0E-6911-0844-AC63-940138A05E12}" type="pres">
      <dgm:prSet presAssocID="{05211287-67DD-824E-833C-7F913584772A}" presName="txFour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55B489-7103-E644-A979-9E40B6BF0546}" type="pres">
      <dgm:prSet presAssocID="{05211287-67DD-824E-833C-7F913584772A}" presName="horzFour" presStyleCnt="0"/>
      <dgm:spPr/>
    </dgm:pt>
    <dgm:pt modelId="{185961EF-C31D-8E42-82A1-4CBD47CEF69B}" type="pres">
      <dgm:prSet presAssocID="{F888595E-7057-8B46-BE03-98B4DB1ED8A0}" presName="sibSpaceOne" presStyleCnt="0"/>
      <dgm:spPr/>
    </dgm:pt>
    <dgm:pt modelId="{126B4A8D-3928-EC41-B633-BEC82869BA05}" type="pres">
      <dgm:prSet presAssocID="{63725355-D8A1-F943-8D1A-8450743F2C29}" presName="vertOne" presStyleCnt="0"/>
      <dgm:spPr/>
    </dgm:pt>
    <dgm:pt modelId="{1DA690CB-E650-4641-B51D-741A38F69308}" type="pres">
      <dgm:prSet presAssocID="{63725355-D8A1-F943-8D1A-8450743F2C29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6B41F2-A6E7-7942-9BED-46AA745A965F}" type="pres">
      <dgm:prSet presAssocID="{63725355-D8A1-F943-8D1A-8450743F2C29}" presName="parTransOne" presStyleCnt="0"/>
      <dgm:spPr/>
    </dgm:pt>
    <dgm:pt modelId="{03509466-3485-774E-B4F8-496994B710E2}" type="pres">
      <dgm:prSet presAssocID="{63725355-D8A1-F943-8D1A-8450743F2C29}" presName="horzOne" presStyleCnt="0"/>
      <dgm:spPr/>
    </dgm:pt>
    <dgm:pt modelId="{F26AF443-62C0-D24E-9E97-F4B9D61AC884}" type="pres">
      <dgm:prSet presAssocID="{D7ED3400-805D-8F41-8B04-D5962CC7FBF7}" presName="vertTwo" presStyleCnt="0"/>
      <dgm:spPr/>
    </dgm:pt>
    <dgm:pt modelId="{2B623D94-12E8-E34F-81AE-984242BF4F04}" type="pres">
      <dgm:prSet presAssocID="{D7ED3400-805D-8F41-8B04-D5962CC7FBF7}" presName="txTwo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E33FB3A-FAFE-024B-A9F8-55D67DB2E600}" type="pres">
      <dgm:prSet presAssocID="{D7ED3400-805D-8F41-8B04-D5962CC7FBF7}" presName="parTransTwo" presStyleCnt="0"/>
      <dgm:spPr/>
    </dgm:pt>
    <dgm:pt modelId="{29645E0A-9869-4B4B-876C-924FE6E70821}" type="pres">
      <dgm:prSet presAssocID="{D7ED3400-805D-8F41-8B04-D5962CC7FBF7}" presName="horzTwo" presStyleCnt="0"/>
      <dgm:spPr/>
    </dgm:pt>
    <dgm:pt modelId="{D4E3B750-3E42-E84C-80D0-776736FDDD24}" type="pres">
      <dgm:prSet presAssocID="{FD5C16B8-EAE2-894B-AE52-FEED19E226E0}" presName="vertThree" presStyleCnt="0"/>
      <dgm:spPr/>
    </dgm:pt>
    <dgm:pt modelId="{B81ABFE6-BCFC-D04D-84F2-F0374CB27773}" type="pres">
      <dgm:prSet presAssocID="{FD5C16B8-EAE2-894B-AE52-FEED19E226E0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0FEB313-CFBF-5A40-A150-64246F8C6040}" type="pres">
      <dgm:prSet presAssocID="{FD5C16B8-EAE2-894B-AE52-FEED19E226E0}" presName="parTransThree" presStyleCnt="0"/>
      <dgm:spPr/>
    </dgm:pt>
    <dgm:pt modelId="{9AA0D2F3-B37E-734A-A2C8-A3270629CC4D}" type="pres">
      <dgm:prSet presAssocID="{FD5C16B8-EAE2-894B-AE52-FEED19E226E0}" presName="horzThree" presStyleCnt="0"/>
      <dgm:spPr/>
    </dgm:pt>
    <dgm:pt modelId="{09A110F6-9E4D-9C48-AB01-40737CBE5CD1}" type="pres">
      <dgm:prSet presAssocID="{0C599230-5ECF-4C45-946E-A43345050677}" presName="vertFour" presStyleCnt="0">
        <dgm:presLayoutVars>
          <dgm:chPref val="3"/>
        </dgm:presLayoutVars>
      </dgm:prSet>
      <dgm:spPr/>
    </dgm:pt>
    <dgm:pt modelId="{C7877F7A-EA29-4043-9BC7-50378FFBB597}" type="pres">
      <dgm:prSet presAssocID="{0C599230-5ECF-4C45-946E-A43345050677}" presName="txFour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0F47656-64BE-7C41-80C4-AA60B8D4F9AE}" type="pres">
      <dgm:prSet presAssocID="{0C599230-5ECF-4C45-946E-A43345050677}" presName="horzFour" presStyleCnt="0"/>
      <dgm:spPr/>
    </dgm:pt>
    <dgm:pt modelId="{FA8A9BBE-F6B2-5B4A-AAAF-EE88B129F883}" type="pres">
      <dgm:prSet presAssocID="{9978E17C-6320-5040-9727-8388FC9B2596}" presName="sibSpaceOne" presStyleCnt="0"/>
      <dgm:spPr/>
    </dgm:pt>
    <dgm:pt modelId="{A54F4811-EB41-5A4E-8CA8-5FB0AA03072A}" type="pres">
      <dgm:prSet presAssocID="{3CBE5BED-DFE5-E945-AF6C-BDB7F528AAE4}" presName="vertOne" presStyleCnt="0"/>
      <dgm:spPr/>
    </dgm:pt>
    <dgm:pt modelId="{F6A04604-6950-7F4A-B552-061DF3793D84}" type="pres">
      <dgm:prSet presAssocID="{3CBE5BED-DFE5-E945-AF6C-BDB7F528AAE4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108DE9-4F68-B045-9AB8-8EECFD80F610}" type="pres">
      <dgm:prSet presAssocID="{3CBE5BED-DFE5-E945-AF6C-BDB7F528AAE4}" presName="parTransOne" presStyleCnt="0"/>
      <dgm:spPr/>
    </dgm:pt>
    <dgm:pt modelId="{085406B4-8FF1-2E48-BA41-47B285D0ABF2}" type="pres">
      <dgm:prSet presAssocID="{3CBE5BED-DFE5-E945-AF6C-BDB7F528AAE4}" presName="horzOne" presStyleCnt="0"/>
      <dgm:spPr/>
    </dgm:pt>
    <dgm:pt modelId="{85D28CFA-8037-E14D-8CE2-6C58CEC0B74B}" type="pres">
      <dgm:prSet presAssocID="{6413A544-FBE6-E147-9237-75CB0AE1E90E}" presName="vertTwo" presStyleCnt="0"/>
      <dgm:spPr/>
    </dgm:pt>
    <dgm:pt modelId="{40E039F8-0100-274F-AB94-C436F9AC719C}" type="pres">
      <dgm:prSet presAssocID="{6413A544-FBE6-E147-9237-75CB0AE1E90E}" presName="txTwo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88FC5CF-7A34-504D-A6C8-C3AACB873CDB}" type="pres">
      <dgm:prSet presAssocID="{6413A544-FBE6-E147-9237-75CB0AE1E90E}" presName="horzTwo" presStyleCnt="0"/>
      <dgm:spPr/>
    </dgm:pt>
  </dgm:ptLst>
  <dgm:cxnLst>
    <dgm:cxn modelId="{582D9608-B98C-F14B-B68B-BCF3B6CEB7EE}" srcId="{6135CB03-EC54-6D4C-9D6D-47FE94B2B7A7}" destId="{73B7585A-4198-1040-8A4D-A466F044D9E0}" srcOrd="0" destOrd="0" parTransId="{7CF78901-A479-5F41-95DE-658EE25E8403}" sibTransId="{DF55BF0A-86DE-834F-83D4-D857BFDFFA7C}"/>
    <dgm:cxn modelId="{4197462F-121F-234D-A04F-927944CD130B}" type="presOf" srcId="{0C599230-5ECF-4C45-946E-A43345050677}" destId="{C7877F7A-EA29-4043-9BC7-50378FFBB597}" srcOrd="0" destOrd="0" presId="urn:microsoft.com/office/officeart/2005/8/layout/hierarchy4"/>
    <dgm:cxn modelId="{55A0149E-54FE-4642-80DC-1FDCCB346CB1}" srcId="{4320AD5A-1B1D-D04C-BB96-AD8990F6F354}" destId="{63725355-D8A1-F943-8D1A-8450743F2C29}" srcOrd="2" destOrd="0" parTransId="{14227D52-3EA1-054B-B1AE-1F8F68FD1A7A}" sibTransId="{9978E17C-6320-5040-9727-8388FC9B2596}"/>
    <dgm:cxn modelId="{7CE428A6-6CD3-6F43-96AF-6BC8C78B0244}" srcId="{4320AD5A-1B1D-D04C-BB96-AD8990F6F354}" destId="{6135CB03-EC54-6D4C-9D6D-47FE94B2B7A7}" srcOrd="0" destOrd="0" parTransId="{429A31F7-4144-2240-94EB-94E74FD25EC6}" sibTransId="{EF57FA2D-DB2E-6749-9470-9EC0C726F2CC}"/>
    <dgm:cxn modelId="{F61CD838-F864-C344-813B-F94D6274815E}" srcId="{6135CB03-EC54-6D4C-9D6D-47FE94B2B7A7}" destId="{93BD4433-32B7-F34A-BFF0-87502B18581B}" srcOrd="1" destOrd="0" parTransId="{B53277F3-9122-CF42-9B6C-23A9D450C598}" sibTransId="{6223E16A-0E37-1040-9ACD-5FF806826872}"/>
    <dgm:cxn modelId="{0E239AC9-01B5-CE4C-A75B-8C98E262C89E}" srcId="{4320AD5A-1B1D-D04C-BB96-AD8990F6F354}" destId="{466D7C22-D48D-1D48-B7D5-FC7FC4FA1B64}" srcOrd="1" destOrd="0" parTransId="{FFD9133E-6B02-3645-8926-9D385193A48B}" sibTransId="{F888595E-7057-8B46-BE03-98B4DB1ED8A0}"/>
    <dgm:cxn modelId="{25B7C75A-53C7-664C-A107-91128D4BFC55}" srcId="{63725355-D8A1-F943-8D1A-8450743F2C29}" destId="{D7ED3400-805D-8F41-8B04-D5962CC7FBF7}" srcOrd="0" destOrd="0" parTransId="{22113078-685D-584D-AF94-24F947290A7C}" sibTransId="{F6A7306B-3952-C643-912A-7D3C78C31B4C}"/>
    <dgm:cxn modelId="{957F63F3-4BED-DB47-98E7-FDAA3880B201}" type="presOf" srcId="{EC2FC901-76E9-5248-A5E5-E8530A5D025A}" destId="{3E6D8384-1A1F-CD4E-906D-96F1DD029B2E}" srcOrd="0" destOrd="0" presId="urn:microsoft.com/office/officeart/2005/8/layout/hierarchy4"/>
    <dgm:cxn modelId="{EB71E475-0EDE-9249-BDED-5306402562E8}" type="presOf" srcId="{F1AF9EDC-1AE1-1540-8CD5-7E988E09D506}" destId="{A4CB7282-928B-134E-BC95-80C87DDB89A2}" srcOrd="0" destOrd="0" presId="urn:microsoft.com/office/officeart/2005/8/layout/hierarchy4"/>
    <dgm:cxn modelId="{45E5F665-B500-B948-86D2-4D2AF51F416E}" srcId="{466D7C22-D48D-1D48-B7D5-FC7FC4FA1B64}" destId="{EC2FC901-76E9-5248-A5E5-E8530A5D025A}" srcOrd="0" destOrd="0" parTransId="{BD18B0BA-9260-B94E-A565-8630AAB4EED5}" sibTransId="{C46E0359-98FA-BB44-AAC8-0D1CE6F4E24D}"/>
    <dgm:cxn modelId="{10890B4C-77BE-424F-AFD8-5019CB5EFC23}" type="presOf" srcId="{EA02D567-79DB-1A48-B2BE-F27C6BDF1159}" destId="{270601A3-1AC4-F34C-B260-29216D857D9B}" srcOrd="0" destOrd="0" presId="urn:microsoft.com/office/officeart/2005/8/layout/hierarchy4"/>
    <dgm:cxn modelId="{43BB57AE-F0BA-144B-BE3E-A2325A727799}" srcId="{6135CB03-EC54-6D4C-9D6D-47FE94B2B7A7}" destId="{F1AF9EDC-1AE1-1540-8CD5-7E988E09D506}" srcOrd="3" destOrd="0" parTransId="{6A24B610-1FD7-9042-BA86-558D1C6EDD73}" sibTransId="{478AC0C9-F99A-BD4F-AAE0-2959101D20EB}"/>
    <dgm:cxn modelId="{D7F30207-1B5C-0A46-B6DF-C6407FEB3125}" type="presOf" srcId="{4320AD5A-1B1D-D04C-BB96-AD8990F6F354}" destId="{377FCE93-FD61-F549-8927-880C5B2D36FA}" srcOrd="0" destOrd="0" presId="urn:microsoft.com/office/officeart/2005/8/layout/hierarchy4"/>
    <dgm:cxn modelId="{5FBCB77A-0F81-7C4A-8E0E-84A64B673401}" srcId="{6135CB03-EC54-6D4C-9D6D-47FE94B2B7A7}" destId="{DFD980C7-6C89-7F45-A329-82FEBCDC0BEA}" srcOrd="2" destOrd="0" parTransId="{403A1243-BC61-8248-B682-C3AD14039695}" sibTransId="{5116E32C-D39E-2040-BBFD-0D0A29A7B1A7}"/>
    <dgm:cxn modelId="{4E8D041A-3A74-6A45-BB71-A9831C5BAE0B}" type="presOf" srcId="{D7ED3400-805D-8F41-8B04-D5962CC7FBF7}" destId="{2B623D94-12E8-E34F-81AE-984242BF4F04}" srcOrd="0" destOrd="0" presId="urn:microsoft.com/office/officeart/2005/8/layout/hierarchy4"/>
    <dgm:cxn modelId="{69C7E832-0CFA-454B-920E-28EBBFA399F3}" srcId="{3CBE5BED-DFE5-E945-AF6C-BDB7F528AAE4}" destId="{6413A544-FBE6-E147-9237-75CB0AE1E90E}" srcOrd="0" destOrd="0" parTransId="{9FA9908E-8A43-CF40-8D6F-39ABDA9EDB61}" sibTransId="{F8CD8286-4F25-9444-86F1-21D129839425}"/>
    <dgm:cxn modelId="{54F2EA98-0444-A245-949A-3A182AC14F84}" type="presOf" srcId="{DFD980C7-6C89-7F45-A329-82FEBCDC0BEA}" destId="{54C2A98B-76E2-0246-86D9-5333A078C39B}" srcOrd="0" destOrd="0" presId="urn:microsoft.com/office/officeart/2005/8/layout/hierarchy4"/>
    <dgm:cxn modelId="{AE405D23-3E44-2846-8B60-626BA33791F2}" type="presOf" srcId="{6135CB03-EC54-6D4C-9D6D-47FE94B2B7A7}" destId="{8F37731B-3978-B048-9D7B-AF7161C0001B}" srcOrd="0" destOrd="0" presId="urn:microsoft.com/office/officeart/2005/8/layout/hierarchy4"/>
    <dgm:cxn modelId="{4459EF9C-8D84-0E40-9B02-B62A64DF8235}" srcId="{D7ED3400-805D-8F41-8B04-D5962CC7FBF7}" destId="{FD5C16B8-EAE2-894B-AE52-FEED19E226E0}" srcOrd="0" destOrd="0" parTransId="{63EB0820-9AA3-D146-8708-1B61CDB09C14}" sibTransId="{68E03981-D81B-BD4A-BDF9-624DDDF54036}"/>
    <dgm:cxn modelId="{A243C71F-46AC-794E-94C2-60887B4FF251}" type="presOf" srcId="{63725355-D8A1-F943-8D1A-8450743F2C29}" destId="{1DA690CB-E650-4641-B51D-741A38F69308}" srcOrd="0" destOrd="0" presId="urn:microsoft.com/office/officeart/2005/8/layout/hierarchy4"/>
    <dgm:cxn modelId="{9CC9502B-9F70-E041-9D0D-1E6606526781}" type="presOf" srcId="{93BD4433-32B7-F34A-BFF0-87502B18581B}" destId="{1FB42B3F-E85A-854D-9ACF-F821C50C3860}" srcOrd="0" destOrd="0" presId="urn:microsoft.com/office/officeart/2005/8/layout/hierarchy4"/>
    <dgm:cxn modelId="{AB6EC324-7492-104A-87C3-8BD24FAAAFBF}" srcId="{FD5C16B8-EAE2-894B-AE52-FEED19E226E0}" destId="{0C599230-5ECF-4C45-946E-A43345050677}" srcOrd="0" destOrd="0" parTransId="{5094551B-5A9E-A940-B30B-74D5FA6369B0}" sibTransId="{D3E1E91D-FC16-4F43-B842-707643BB67D8}"/>
    <dgm:cxn modelId="{5D1AAC20-DB4B-214E-8915-004B82740F20}" type="presOf" srcId="{466D7C22-D48D-1D48-B7D5-FC7FC4FA1B64}" destId="{F856D58F-0811-2D48-B8FD-C3A950A1E400}" srcOrd="0" destOrd="0" presId="urn:microsoft.com/office/officeart/2005/8/layout/hierarchy4"/>
    <dgm:cxn modelId="{FC96562C-AA8E-8844-9900-6E8216BED9DA}" srcId="{4320AD5A-1B1D-D04C-BB96-AD8990F6F354}" destId="{3CBE5BED-DFE5-E945-AF6C-BDB7F528AAE4}" srcOrd="3" destOrd="0" parTransId="{7429E0D9-4CBC-B14C-B0C7-DF6BE6F32C15}" sibTransId="{D6B5CB32-56BC-C44E-8CE5-2DFF1EDE8691}"/>
    <dgm:cxn modelId="{DA6A1E54-31E2-AF4C-A3CB-3CA03C94C7A2}" srcId="{EC2FC901-76E9-5248-A5E5-E8530A5D025A}" destId="{EA02D567-79DB-1A48-B2BE-F27C6BDF1159}" srcOrd="0" destOrd="0" parTransId="{0B46389B-7668-AC49-8198-FE8C57F164C4}" sibTransId="{B9FF3312-3E8E-824F-A9E4-49E84D30956A}"/>
    <dgm:cxn modelId="{CE7A671F-6AAF-F24D-B44C-2838583D9671}" type="presOf" srcId="{73B7585A-4198-1040-8A4D-A466F044D9E0}" destId="{45F70756-03E7-D647-A0DD-AD05C4B33553}" srcOrd="0" destOrd="0" presId="urn:microsoft.com/office/officeart/2005/8/layout/hierarchy4"/>
    <dgm:cxn modelId="{558543C7-744B-6043-A7B7-315FA666CFC0}" type="presOf" srcId="{FD5C16B8-EAE2-894B-AE52-FEED19E226E0}" destId="{B81ABFE6-BCFC-D04D-84F2-F0374CB27773}" srcOrd="0" destOrd="0" presId="urn:microsoft.com/office/officeart/2005/8/layout/hierarchy4"/>
    <dgm:cxn modelId="{78F8713A-398D-9042-A89B-2F081D95EE28}" type="presOf" srcId="{6413A544-FBE6-E147-9237-75CB0AE1E90E}" destId="{40E039F8-0100-274F-AB94-C436F9AC719C}" srcOrd="0" destOrd="0" presId="urn:microsoft.com/office/officeart/2005/8/layout/hierarchy4"/>
    <dgm:cxn modelId="{07E489FE-2720-D244-837F-F6CDC9F7266B}" type="presOf" srcId="{3CBE5BED-DFE5-E945-AF6C-BDB7F528AAE4}" destId="{F6A04604-6950-7F4A-B552-061DF3793D84}" srcOrd="0" destOrd="0" presId="urn:microsoft.com/office/officeart/2005/8/layout/hierarchy4"/>
    <dgm:cxn modelId="{1DDB5FEF-DCC3-7A47-9B07-DACAB1435D41}" srcId="{EA02D567-79DB-1A48-B2BE-F27C6BDF1159}" destId="{05211287-67DD-824E-833C-7F913584772A}" srcOrd="0" destOrd="0" parTransId="{57002946-203C-9444-9030-7BEFA7163CB0}" sibTransId="{4F48843F-6AE9-4F40-9B9A-FF2FEDC5E260}"/>
    <dgm:cxn modelId="{27616B51-36F1-2248-B6BF-8AD0EA3541FA}" type="presOf" srcId="{05211287-67DD-824E-833C-7F913584772A}" destId="{10AC7C0E-6911-0844-AC63-940138A05E12}" srcOrd="0" destOrd="0" presId="urn:microsoft.com/office/officeart/2005/8/layout/hierarchy4"/>
    <dgm:cxn modelId="{468CC2AD-74E3-3C41-9182-97254DF2CAF5}" type="presParOf" srcId="{377FCE93-FD61-F549-8927-880C5B2D36FA}" destId="{8F92B680-E482-F14E-814D-04EC44DA2E3C}" srcOrd="0" destOrd="0" presId="urn:microsoft.com/office/officeart/2005/8/layout/hierarchy4"/>
    <dgm:cxn modelId="{74BC4125-DB56-9946-8DC4-CDFE92EA9C94}" type="presParOf" srcId="{8F92B680-E482-F14E-814D-04EC44DA2E3C}" destId="{8F37731B-3978-B048-9D7B-AF7161C0001B}" srcOrd="0" destOrd="0" presId="urn:microsoft.com/office/officeart/2005/8/layout/hierarchy4"/>
    <dgm:cxn modelId="{A378C416-3AE3-7441-8ADB-D6A95B570204}" type="presParOf" srcId="{8F92B680-E482-F14E-814D-04EC44DA2E3C}" destId="{574CE2DD-27A6-444D-AC60-B521E6CDEC3C}" srcOrd="1" destOrd="0" presId="urn:microsoft.com/office/officeart/2005/8/layout/hierarchy4"/>
    <dgm:cxn modelId="{5B634674-461A-7E47-B63F-801FDDDA5E7D}" type="presParOf" srcId="{8F92B680-E482-F14E-814D-04EC44DA2E3C}" destId="{4FE981A4-7CA5-894C-B2DD-0755638CB631}" srcOrd="2" destOrd="0" presId="urn:microsoft.com/office/officeart/2005/8/layout/hierarchy4"/>
    <dgm:cxn modelId="{6DE60236-FC39-434E-B893-2AF74112D133}" type="presParOf" srcId="{4FE981A4-7CA5-894C-B2DD-0755638CB631}" destId="{42B52927-8449-3243-8AE8-408B693148FB}" srcOrd="0" destOrd="0" presId="urn:microsoft.com/office/officeart/2005/8/layout/hierarchy4"/>
    <dgm:cxn modelId="{617D73D1-9AF8-1A4C-9162-C6512EEA78EE}" type="presParOf" srcId="{42B52927-8449-3243-8AE8-408B693148FB}" destId="{45F70756-03E7-D647-A0DD-AD05C4B33553}" srcOrd="0" destOrd="0" presId="urn:microsoft.com/office/officeart/2005/8/layout/hierarchy4"/>
    <dgm:cxn modelId="{C0292A34-E241-BB47-898F-538C577A8AE5}" type="presParOf" srcId="{42B52927-8449-3243-8AE8-408B693148FB}" destId="{AA2825D9-0A3B-1B4C-BAD8-CE8B05893F63}" srcOrd="1" destOrd="0" presId="urn:microsoft.com/office/officeart/2005/8/layout/hierarchy4"/>
    <dgm:cxn modelId="{F14A31DD-E100-6E45-A290-5CE5995ECCFE}" type="presParOf" srcId="{4FE981A4-7CA5-894C-B2DD-0755638CB631}" destId="{9FBFA50D-E82D-5B45-8636-9372D385C78D}" srcOrd="1" destOrd="0" presId="urn:microsoft.com/office/officeart/2005/8/layout/hierarchy4"/>
    <dgm:cxn modelId="{49AC6814-2FE7-9942-AC3C-A9F68545F2E7}" type="presParOf" srcId="{4FE981A4-7CA5-894C-B2DD-0755638CB631}" destId="{5793D843-C659-6F4E-8B60-AE87536F928C}" srcOrd="2" destOrd="0" presId="urn:microsoft.com/office/officeart/2005/8/layout/hierarchy4"/>
    <dgm:cxn modelId="{7E4CDD5D-64DE-7F40-9724-F1D733DEA44C}" type="presParOf" srcId="{5793D843-C659-6F4E-8B60-AE87536F928C}" destId="{1FB42B3F-E85A-854D-9ACF-F821C50C3860}" srcOrd="0" destOrd="0" presId="urn:microsoft.com/office/officeart/2005/8/layout/hierarchy4"/>
    <dgm:cxn modelId="{C49178BA-8D0A-2D43-86E3-C7CE409D8044}" type="presParOf" srcId="{5793D843-C659-6F4E-8B60-AE87536F928C}" destId="{829A8CB3-3FA8-3549-9EF2-F244A0515C29}" srcOrd="1" destOrd="0" presId="urn:microsoft.com/office/officeart/2005/8/layout/hierarchy4"/>
    <dgm:cxn modelId="{19FF18C2-0021-C044-BB37-9B725F3A6ECB}" type="presParOf" srcId="{4FE981A4-7CA5-894C-B2DD-0755638CB631}" destId="{3A4AD375-980D-1D43-9F38-B394C36D33FE}" srcOrd="3" destOrd="0" presId="urn:microsoft.com/office/officeart/2005/8/layout/hierarchy4"/>
    <dgm:cxn modelId="{779E0F21-5027-6847-A5CA-E0AC8550BECD}" type="presParOf" srcId="{4FE981A4-7CA5-894C-B2DD-0755638CB631}" destId="{8F3F9EAD-EF23-0D4B-A384-82C75003E324}" srcOrd="4" destOrd="0" presId="urn:microsoft.com/office/officeart/2005/8/layout/hierarchy4"/>
    <dgm:cxn modelId="{72BBC691-9149-E847-A349-4A82277826AD}" type="presParOf" srcId="{8F3F9EAD-EF23-0D4B-A384-82C75003E324}" destId="{54C2A98B-76E2-0246-86D9-5333A078C39B}" srcOrd="0" destOrd="0" presId="urn:microsoft.com/office/officeart/2005/8/layout/hierarchy4"/>
    <dgm:cxn modelId="{1A0D5E2D-43D1-4248-86FB-F4F79DEB1349}" type="presParOf" srcId="{8F3F9EAD-EF23-0D4B-A384-82C75003E324}" destId="{02C80B80-58F3-834A-B902-ABB3FC3D55C5}" srcOrd="1" destOrd="0" presId="urn:microsoft.com/office/officeart/2005/8/layout/hierarchy4"/>
    <dgm:cxn modelId="{19F89DFB-09C2-324A-B3DE-8E2BF5F42696}" type="presParOf" srcId="{4FE981A4-7CA5-894C-B2DD-0755638CB631}" destId="{31140991-D037-194C-9F19-3A9216B5EA03}" srcOrd="5" destOrd="0" presId="urn:microsoft.com/office/officeart/2005/8/layout/hierarchy4"/>
    <dgm:cxn modelId="{D7370805-3300-BB4A-B0E0-7171F7915259}" type="presParOf" srcId="{4FE981A4-7CA5-894C-B2DD-0755638CB631}" destId="{ACB343FC-D6D5-8948-B4B9-B51E8D9C7C6F}" srcOrd="6" destOrd="0" presId="urn:microsoft.com/office/officeart/2005/8/layout/hierarchy4"/>
    <dgm:cxn modelId="{F4C8FB08-B13B-2B46-A252-16D6E6158771}" type="presParOf" srcId="{ACB343FC-D6D5-8948-B4B9-B51E8D9C7C6F}" destId="{A4CB7282-928B-134E-BC95-80C87DDB89A2}" srcOrd="0" destOrd="0" presId="urn:microsoft.com/office/officeart/2005/8/layout/hierarchy4"/>
    <dgm:cxn modelId="{E76AB32C-8941-D441-85B4-F3284BF909FD}" type="presParOf" srcId="{ACB343FC-D6D5-8948-B4B9-B51E8D9C7C6F}" destId="{249BACC0-C475-DA47-BFF9-0D7C5972B5A7}" srcOrd="1" destOrd="0" presId="urn:microsoft.com/office/officeart/2005/8/layout/hierarchy4"/>
    <dgm:cxn modelId="{C23658CA-16E1-8946-B2D5-A2C1BDBFDEEE}" type="presParOf" srcId="{377FCE93-FD61-F549-8927-880C5B2D36FA}" destId="{8BD7B5B8-4577-8B40-9F8E-DE1954473B64}" srcOrd="1" destOrd="0" presId="urn:microsoft.com/office/officeart/2005/8/layout/hierarchy4"/>
    <dgm:cxn modelId="{FB676566-C36A-D740-823F-DADBDBFA0B9C}" type="presParOf" srcId="{377FCE93-FD61-F549-8927-880C5B2D36FA}" destId="{62E9B208-8719-D843-B255-19425A74FDD6}" srcOrd="2" destOrd="0" presId="urn:microsoft.com/office/officeart/2005/8/layout/hierarchy4"/>
    <dgm:cxn modelId="{5434E3C1-26F5-1F49-BDBB-9A01A9B7DF8E}" type="presParOf" srcId="{62E9B208-8719-D843-B255-19425A74FDD6}" destId="{F856D58F-0811-2D48-B8FD-C3A950A1E400}" srcOrd="0" destOrd="0" presId="urn:microsoft.com/office/officeart/2005/8/layout/hierarchy4"/>
    <dgm:cxn modelId="{790B966C-1242-A848-9E2B-575755866C49}" type="presParOf" srcId="{62E9B208-8719-D843-B255-19425A74FDD6}" destId="{2C602C45-D60C-AC48-90CC-BADDFB61474E}" srcOrd="1" destOrd="0" presId="urn:microsoft.com/office/officeart/2005/8/layout/hierarchy4"/>
    <dgm:cxn modelId="{37C4FE52-6DB9-D84B-A675-718D7A777FB4}" type="presParOf" srcId="{62E9B208-8719-D843-B255-19425A74FDD6}" destId="{7B6C5479-CB68-E844-BE8F-7B8AE029DFE9}" srcOrd="2" destOrd="0" presId="urn:microsoft.com/office/officeart/2005/8/layout/hierarchy4"/>
    <dgm:cxn modelId="{0DCCB144-F9B5-E94D-8704-127773EE8169}" type="presParOf" srcId="{7B6C5479-CB68-E844-BE8F-7B8AE029DFE9}" destId="{62B0A3F6-A9A5-4840-99DB-119081629894}" srcOrd="0" destOrd="0" presId="urn:microsoft.com/office/officeart/2005/8/layout/hierarchy4"/>
    <dgm:cxn modelId="{D492D31C-4566-8C43-947B-4D5323F4FB4E}" type="presParOf" srcId="{62B0A3F6-A9A5-4840-99DB-119081629894}" destId="{3E6D8384-1A1F-CD4E-906D-96F1DD029B2E}" srcOrd="0" destOrd="0" presId="urn:microsoft.com/office/officeart/2005/8/layout/hierarchy4"/>
    <dgm:cxn modelId="{3942353E-AF92-5A44-AA19-3143FD68649C}" type="presParOf" srcId="{62B0A3F6-A9A5-4840-99DB-119081629894}" destId="{A0E9FA3D-459F-284B-8BE4-6F732F3D843E}" srcOrd="1" destOrd="0" presId="urn:microsoft.com/office/officeart/2005/8/layout/hierarchy4"/>
    <dgm:cxn modelId="{A027FFE0-31CD-784A-92E0-20DF684968FD}" type="presParOf" srcId="{62B0A3F6-A9A5-4840-99DB-119081629894}" destId="{BA2B95F3-27D5-3B46-8844-6885876278BC}" srcOrd="2" destOrd="0" presId="urn:microsoft.com/office/officeart/2005/8/layout/hierarchy4"/>
    <dgm:cxn modelId="{6517DCC1-83B1-DE4C-BF58-D3D81C24782A}" type="presParOf" srcId="{BA2B95F3-27D5-3B46-8844-6885876278BC}" destId="{D036C741-A840-674C-960F-9DD15C1374A5}" srcOrd="0" destOrd="0" presId="urn:microsoft.com/office/officeart/2005/8/layout/hierarchy4"/>
    <dgm:cxn modelId="{8DAF03A5-F6AD-6045-A4D6-9204E9020BCC}" type="presParOf" srcId="{D036C741-A840-674C-960F-9DD15C1374A5}" destId="{270601A3-1AC4-F34C-B260-29216D857D9B}" srcOrd="0" destOrd="0" presId="urn:microsoft.com/office/officeart/2005/8/layout/hierarchy4"/>
    <dgm:cxn modelId="{7DBA49D4-025E-A441-AC17-9FA5CEE0DF23}" type="presParOf" srcId="{D036C741-A840-674C-960F-9DD15C1374A5}" destId="{AA27A6CB-B747-734E-8CBD-65C1E793F65D}" srcOrd="1" destOrd="0" presId="urn:microsoft.com/office/officeart/2005/8/layout/hierarchy4"/>
    <dgm:cxn modelId="{E8A2034A-8691-C941-9D72-A4C63C7045CD}" type="presParOf" srcId="{D036C741-A840-674C-960F-9DD15C1374A5}" destId="{5849D399-D2B2-6849-9712-8DDBA4E99026}" srcOrd="2" destOrd="0" presId="urn:microsoft.com/office/officeart/2005/8/layout/hierarchy4"/>
    <dgm:cxn modelId="{D8CA75F4-7F18-4643-9FF0-A1A9412A1108}" type="presParOf" srcId="{5849D399-D2B2-6849-9712-8DDBA4E99026}" destId="{BC0A1A1B-5306-5A44-880D-B9146E07C6A4}" srcOrd="0" destOrd="0" presId="urn:microsoft.com/office/officeart/2005/8/layout/hierarchy4"/>
    <dgm:cxn modelId="{68C4E4C9-09AB-9349-B643-497F2D1CCD16}" type="presParOf" srcId="{BC0A1A1B-5306-5A44-880D-B9146E07C6A4}" destId="{10AC7C0E-6911-0844-AC63-940138A05E12}" srcOrd="0" destOrd="0" presId="urn:microsoft.com/office/officeart/2005/8/layout/hierarchy4"/>
    <dgm:cxn modelId="{A35BA053-F81B-0E49-BD2E-395D048564DE}" type="presParOf" srcId="{BC0A1A1B-5306-5A44-880D-B9146E07C6A4}" destId="{AF55B489-7103-E644-A979-9E40B6BF0546}" srcOrd="1" destOrd="0" presId="urn:microsoft.com/office/officeart/2005/8/layout/hierarchy4"/>
    <dgm:cxn modelId="{2263FF15-16C6-A943-929B-A418E07CD206}" type="presParOf" srcId="{377FCE93-FD61-F549-8927-880C5B2D36FA}" destId="{185961EF-C31D-8E42-82A1-4CBD47CEF69B}" srcOrd="3" destOrd="0" presId="urn:microsoft.com/office/officeart/2005/8/layout/hierarchy4"/>
    <dgm:cxn modelId="{5C994703-6312-8141-BE8F-E2C16C85CA6C}" type="presParOf" srcId="{377FCE93-FD61-F549-8927-880C5B2D36FA}" destId="{126B4A8D-3928-EC41-B633-BEC82869BA05}" srcOrd="4" destOrd="0" presId="urn:microsoft.com/office/officeart/2005/8/layout/hierarchy4"/>
    <dgm:cxn modelId="{41399F74-13BB-2D48-8A9F-820D1DAD0086}" type="presParOf" srcId="{126B4A8D-3928-EC41-B633-BEC82869BA05}" destId="{1DA690CB-E650-4641-B51D-741A38F69308}" srcOrd="0" destOrd="0" presId="urn:microsoft.com/office/officeart/2005/8/layout/hierarchy4"/>
    <dgm:cxn modelId="{D9F8C9D7-22A8-1A4C-A571-6C441CCC8AAA}" type="presParOf" srcId="{126B4A8D-3928-EC41-B633-BEC82869BA05}" destId="{826B41F2-A6E7-7942-9BED-46AA745A965F}" srcOrd="1" destOrd="0" presId="urn:microsoft.com/office/officeart/2005/8/layout/hierarchy4"/>
    <dgm:cxn modelId="{8777F975-11DA-D74D-82D0-D71956B90E8C}" type="presParOf" srcId="{126B4A8D-3928-EC41-B633-BEC82869BA05}" destId="{03509466-3485-774E-B4F8-496994B710E2}" srcOrd="2" destOrd="0" presId="urn:microsoft.com/office/officeart/2005/8/layout/hierarchy4"/>
    <dgm:cxn modelId="{083E3B01-7199-AA41-819B-5595630D528F}" type="presParOf" srcId="{03509466-3485-774E-B4F8-496994B710E2}" destId="{F26AF443-62C0-D24E-9E97-F4B9D61AC884}" srcOrd="0" destOrd="0" presId="urn:microsoft.com/office/officeart/2005/8/layout/hierarchy4"/>
    <dgm:cxn modelId="{365F1843-5DE1-004A-9883-2AE14F453009}" type="presParOf" srcId="{F26AF443-62C0-D24E-9E97-F4B9D61AC884}" destId="{2B623D94-12E8-E34F-81AE-984242BF4F04}" srcOrd="0" destOrd="0" presId="urn:microsoft.com/office/officeart/2005/8/layout/hierarchy4"/>
    <dgm:cxn modelId="{C3E95A76-F919-DC48-8192-F2F42241493F}" type="presParOf" srcId="{F26AF443-62C0-D24E-9E97-F4B9D61AC884}" destId="{BE33FB3A-FAFE-024B-A9F8-55D67DB2E600}" srcOrd="1" destOrd="0" presId="urn:microsoft.com/office/officeart/2005/8/layout/hierarchy4"/>
    <dgm:cxn modelId="{120A1564-F37B-0A40-BF09-A13B49625AEC}" type="presParOf" srcId="{F26AF443-62C0-D24E-9E97-F4B9D61AC884}" destId="{29645E0A-9869-4B4B-876C-924FE6E70821}" srcOrd="2" destOrd="0" presId="urn:microsoft.com/office/officeart/2005/8/layout/hierarchy4"/>
    <dgm:cxn modelId="{DDB89795-5F2C-2C47-B0EF-C6F3A30C08C5}" type="presParOf" srcId="{29645E0A-9869-4B4B-876C-924FE6E70821}" destId="{D4E3B750-3E42-E84C-80D0-776736FDDD24}" srcOrd="0" destOrd="0" presId="urn:microsoft.com/office/officeart/2005/8/layout/hierarchy4"/>
    <dgm:cxn modelId="{2628D375-C3AA-6F4B-91B2-EC0D8071A914}" type="presParOf" srcId="{D4E3B750-3E42-E84C-80D0-776736FDDD24}" destId="{B81ABFE6-BCFC-D04D-84F2-F0374CB27773}" srcOrd="0" destOrd="0" presId="urn:microsoft.com/office/officeart/2005/8/layout/hierarchy4"/>
    <dgm:cxn modelId="{F419E2EE-7741-8D46-990F-35831B15922A}" type="presParOf" srcId="{D4E3B750-3E42-E84C-80D0-776736FDDD24}" destId="{B0FEB313-CFBF-5A40-A150-64246F8C6040}" srcOrd="1" destOrd="0" presId="urn:microsoft.com/office/officeart/2005/8/layout/hierarchy4"/>
    <dgm:cxn modelId="{FD870A80-D69D-EE4D-B624-BAD14613E9F7}" type="presParOf" srcId="{D4E3B750-3E42-E84C-80D0-776736FDDD24}" destId="{9AA0D2F3-B37E-734A-A2C8-A3270629CC4D}" srcOrd="2" destOrd="0" presId="urn:microsoft.com/office/officeart/2005/8/layout/hierarchy4"/>
    <dgm:cxn modelId="{E3E6DBC4-4CA0-5B46-A1BA-001CC831CF07}" type="presParOf" srcId="{9AA0D2F3-B37E-734A-A2C8-A3270629CC4D}" destId="{09A110F6-9E4D-9C48-AB01-40737CBE5CD1}" srcOrd="0" destOrd="0" presId="urn:microsoft.com/office/officeart/2005/8/layout/hierarchy4"/>
    <dgm:cxn modelId="{DBF0F0DB-0343-7247-BE7A-3A06B411076A}" type="presParOf" srcId="{09A110F6-9E4D-9C48-AB01-40737CBE5CD1}" destId="{C7877F7A-EA29-4043-9BC7-50378FFBB597}" srcOrd="0" destOrd="0" presId="urn:microsoft.com/office/officeart/2005/8/layout/hierarchy4"/>
    <dgm:cxn modelId="{B259A348-908C-C148-A9C2-D6BA19CC8E05}" type="presParOf" srcId="{09A110F6-9E4D-9C48-AB01-40737CBE5CD1}" destId="{E0F47656-64BE-7C41-80C4-AA60B8D4F9AE}" srcOrd="1" destOrd="0" presId="urn:microsoft.com/office/officeart/2005/8/layout/hierarchy4"/>
    <dgm:cxn modelId="{23BF69E0-2B22-E94C-9795-F7EE6DBAD9B3}" type="presParOf" srcId="{377FCE93-FD61-F549-8927-880C5B2D36FA}" destId="{FA8A9BBE-F6B2-5B4A-AAAF-EE88B129F883}" srcOrd="5" destOrd="0" presId="urn:microsoft.com/office/officeart/2005/8/layout/hierarchy4"/>
    <dgm:cxn modelId="{0E11675A-4A37-CB40-BE5E-9FA766755A22}" type="presParOf" srcId="{377FCE93-FD61-F549-8927-880C5B2D36FA}" destId="{A54F4811-EB41-5A4E-8CA8-5FB0AA03072A}" srcOrd="6" destOrd="0" presId="urn:microsoft.com/office/officeart/2005/8/layout/hierarchy4"/>
    <dgm:cxn modelId="{8411AE3F-948C-D340-9AB5-6F2AD2C6C6BA}" type="presParOf" srcId="{A54F4811-EB41-5A4E-8CA8-5FB0AA03072A}" destId="{F6A04604-6950-7F4A-B552-061DF3793D84}" srcOrd="0" destOrd="0" presId="urn:microsoft.com/office/officeart/2005/8/layout/hierarchy4"/>
    <dgm:cxn modelId="{891DF7B9-6930-654F-A0B9-DA3477661402}" type="presParOf" srcId="{A54F4811-EB41-5A4E-8CA8-5FB0AA03072A}" destId="{24108DE9-4F68-B045-9AB8-8EECFD80F610}" srcOrd="1" destOrd="0" presId="urn:microsoft.com/office/officeart/2005/8/layout/hierarchy4"/>
    <dgm:cxn modelId="{703EB45B-F2D0-F942-9221-1E11F7C3FD92}" type="presParOf" srcId="{A54F4811-EB41-5A4E-8CA8-5FB0AA03072A}" destId="{085406B4-8FF1-2E48-BA41-47B285D0ABF2}" srcOrd="2" destOrd="0" presId="urn:microsoft.com/office/officeart/2005/8/layout/hierarchy4"/>
    <dgm:cxn modelId="{D0A88473-794B-9241-A251-FFD5F72CDEAF}" type="presParOf" srcId="{085406B4-8FF1-2E48-BA41-47B285D0ABF2}" destId="{85D28CFA-8037-E14D-8CE2-6C58CEC0B74B}" srcOrd="0" destOrd="0" presId="urn:microsoft.com/office/officeart/2005/8/layout/hierarchy4"/>
    <dgm:cxn modelId="{5CC217B7-B0E4-0642-A0E3-BE6F6F4B1432}" type="presParOf" srcId="{85D28CFA-8037-E14D-8CE2-6C58CEC0B74B}" destId="{40E039F8-0100-274F-AB94-C436F9AC719C}" srcOrd="0" destOrd="0" presId="urn:microsoft.com/office/officeart/2005/8/layout/hierarchy4"/>
    <dgm:cxn modelId="{00C2A330-5942-E844-827E-8E3C45763299}" type="presParOf" srcId="{85D28CFA-8037-E14D-8CE2-6C58CEC0B74B}" destId="{F88FC5CF-7A34-504D-A6C8-C3AACB873CD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FC03-C80C-7A47-B4AD-944505F3CC47}">
      <dsp:nvSpPr>
        <dsp:cNvPr id="0" name=""/>
        <dsp:cNvSpPr/>
      </dsp:nvSpPr>
      <dsp:spPr>
        <a:xfrm>
          <a:off x="3341387" y="3089188"/>
          <a:ext cx="2471710" cy="2471710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C-</a:t>
          </a:r>
          <a:r>
            <a:rPr lang="fr-FR" sz="2800" kern="1200" dirty="0" err="1"/>
            <a:t>Dem</a:t>
          </a:r>
          <a:r>
            <a:rPr lang="fr-FR" sz="2800" kern="1200" dirty="0"/>
            <a:t> </a:t>
          </a:r>
          <a:r>
            <a:rPr lang="fr-FR" sz="2800" kern="1200" dirty="0" smtClean="0"/>
            <a:t>Network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Est. Mar. 28, 2019</a:t>
          </a:r>
        </a:p>
      </dsp:txBody>
      <dsp:txXfrm>
        <a:off x="3703361" y="3451162"/>
        <a:ext cx="1747762" cy="1747762"/>
      </dsp:txXfrm>
    </dsp:sp>
    <dsp:sp modelId="{63001879-65FF-9B4D-A431-EB1DC4A2F797}">
      <dsp:nvSpPr>
        <dsp:cNvPr id="0" name=""/>
        <dsp:cNvSpPr/>
      </dsp:nvSpPr>
      <dsp:spPr>
        <a:xfrm rot="10956529">
          <a:off x="1172999" y="3864450"/>
          <a:ext cx="205145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7287FF-7F81-C647-B8D3-C74F09030FFC}">
      <dsp:nvSpPr>
        <dsp:cNvPr id="0" name=""/>
        <dsp:cNvSpPr/>
      </dsp:nvSpPr>
      <dsp:spPr>
        <a:xfrm>
          <a:off x="0" y="2584959"/>
          <a:ext cx="2348125" cy="317004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>
              <a:solidFill>
                <a:schemeClr val="tx1"/>
              </a:solidFill>
            </a:rPr>
            <a:t>Academic</a:t>
          </a:r>
          <a:r>
            <a:rPr lang="fr-FR" sz="1800" b="1" kern="1200" dirty="0">
              <a:solidFill>
                <a:schemeClr val="tx1"/>
              </a:solidFill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chemeClr val="tx1"/>
              </a:solidFill>
            </a:rPr>
            <a:t>Western University, UQAM, Ryerson University, </a:t>
          </a:r>
          <a:r>
            <a:rPr lang="en-CA" sz="1800" kern="1200" dirty="0" err="1">
              <a:solidFill>
                <a:schemeClr val="tx1"/>
              </a:solidFill>
            </a:rPr>
            <a:t>Munk</a:t>
          </a:r>
          <a:r>
            <a:rPr lang="en-CA" sz="1800" kern="1200" dirty="0">
              <a:solidFill>
                <a:schemeClr val="tx1"/>
              </a:solidFill>
            </a:rPr>
            <a:t> School of Global Affairs, CSDC, CORA, IIGR, LISPOP </a:t>
          </a:r>
          <a:endParaRPr lang="fr-FR" sz="1800" kern="1200" dirty="0">
            <a:solidFill>
              <a:schemeClr val="tx1"/>
            </a:solidFill>
          </a:endParaRPr>
        </a:p>
      </dsp:txBody>
      <dsp:txXfrm>
        <a:off x="68774" y="2653733"/>
        <a:ext cx="2210577" cy="3032496"/>
      </dsp:txXfrm>
    </dsp:sp>
    <dsp:sp modelId="{84719870-E04E-F84C-8362-135746A68E3F}">
      <dsp:nvSpPr>
        <dsp:cNvPr id="0" name=""/>
        <dsp:cNvSpPr/>
      </dsp:nvSpPr>
      <dsp:spPr>
        <a:xfrm rot="14018249">
          <a:off x="1702675" y="1818972"/>
          <a:ext cx="257756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E48AF4-44BE-2E4E-A57E-ADFD6727412D}">
      <dsp:nvSpPr>
        <dsp:cNvPr id="0" name=""/>
        <dsp:cNvSpPr/>
      </dsp:nvSpPr>
      <dsp:spPr>
        <a:xfrm>
          <a:off x="0" y="194106"/>
          <a:ext cx="4454699" cy="187850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rgbClr val="000000"/>
              </a:solidFill>
            </a:rPr>
            <a:t>Electoral Management Bodies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Elections BC, Elections Manitoba, Elections Saskatchewan, Elections Ontario, Elections PEI</a:t>
          </a:r>
          <a:endParaRPr lang="fr-FR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0" i="1" kern="1200" dirty="0" err="1">
              <a:solidFill>
                <a:srgbClr val="000000"/>
              </a:solidFill>
            </a:rPr>
            <a:t>Stakeholder</a:t>
          </a:r>
          <a:r>
            <a:rPr lang="fr-FR" sz="1800" b="0" i="1" kern="1200" dirty="0">
              <a:solidFill>
                <a:srgbClr val="000000"/>
              </a:solidFill>
            </a:rPr>
            <a:t>: Elections Canada</a:t>
          </a:r>
        </a:p>
      </dsp:txBody>
      <dsp:txXfrm>
        <a:off x="55019" y="249125"/>
        <a:ext cx="4344661" cy="1768462"/>
      </dsp:txXfrm>
    </dsp:sp>
    <dsp:sp modelId="{17F88AE8-29A3-BB4E-923A-1A68C4EEA05D}">
      <dsp:nvSpPr>
        <dsp:cNvPr id="0" name=""/>
        <dsp:cNvSpPr/>
      </dsp:nvSpPr>
      <dsp:spPr>
        <a:xfrm rot="18396006">
          <a:off x="4881235" y="1820411"/>
          <a:ext cx="2589071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78C09-ED95-A647-BA31-0C92A7A2FA8C}">
      <dsp:nvSpPr>
        <dsp:cNvPr id="0" name=""/>
        <dsp:cNvSpPr/>
      </dsp:nvSpPr>
      <dsp:spPr>
        <a:xfrm>
          <a:off x="4740733" y="194105"/>
          <a:ext cx="4413747" cy="187850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rgbClr val="000000"/>
              </a:solidFill>
            </a:rPr>
            <a:t>Civil Society </a:t>
          </a:r>
          <a:r>
            <a:rPr lang="fr-FR" sz="1800" b="1" kern="1200" dirty="0" err="1">
              <a:solidFill>
                <a:srgbClr val="000000"/>
              </a:solidFill>
            </a:rPr>
            <a:t>Organizations</a:t>
          </a:r>
          <a:endParaRPr lang="fr-FR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Samara Canada, CIVIX, Forum of Young Canadians, Apathy is Boring, Global Centre for Pluralism</a:t>
          </a:r>
          <a:endParaRPr lang="fr-FR" sz="1800" b="1" kern="1200" dirty="0">
            <a:solidFill>
              <a:srgbClr val="000000"/>
            </a:solidFill>
          </a:endParaRPr>
        </a:p>
      </dsp:txBody>
      <dsp:txXfrm>
        <a:off x="4795752" y="249124"/>
        <a:ext cx="4303709" cy="1768462"/>
      </dsp:txXfrm>
    </dsp:sp>
    <dsp:sp modelId="{E99B2FAF-152A-C047-9385-4883A76B8B80}">
      <dsp:nvSpPr>
        <dsp:cNvPr id="0" name=""/>
        <dsp:cNvSpPr/>
      </dsp:nvSpPr>
      <dsp:spPr>
        <a:xfrm rot="21275106">
          <a:off x="5922486" y="3747555"/>
          <a:ext cx="2062527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95AAC-16A9-AC40-859C-10AAFB3B4EF4}">
      <dsp:nvSpPr>
        <dsp:cNvPr id="0" name=""/>
        <dsp:cNvSpPr/>
      </dsp:nvSpPr>
      <dsp:spPr>
        <a:xfrm>
          <a:off x="6806348" y="2249910"/>
          <a:ext cx="2348125" cy="3505093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>
              <a:solidFill>
                <a:srgbClr val="000000"/>
              </a:solidFill>
            </a:rPr>
            <a:t>Other</a:t>
          </a:r>
          <a:endParaRPr lang="fr-FR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IRCC, Democratic Reform Group, Tlicho Government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Innovative Research Group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>
              <a:solidFill>
                <a:srgbClr val="000000"/>
              </a:solidFill>
            </a:rPr>
            <a:t>Institute for Research on Public Policy </a:t>
          </a:r>
          <a:endParaRPr lang="fr-FR" sz="1800" b="1" kern="1200" dirty="0">
            <a:solidFill>
              <a:srgbClr val="000000"/>
            </a:solidFill>
          </a:endParaRPr>
        </a:p>
      </dsp:txBody>
      <dsp:txXfrm>
        <a:off x="6875122" y="2318684"/>
        <a:ext cx="2210577" cy="3367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7731B-3978-B048-9D7B-AF7161C0001B}">
      <dsp:nvSpPr>
        <dsp:cNvPr id="0" name=""/>
        <dsp:cNvSpPr/>
      </dsp:nvSpPr>
      <dsp:spPr>
        <a:xfrm>
          <a:off x="74429" y="445"/>
          <a:ext cx="4751559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 err="1">
              <a:solidFill>
                <a:schemeClr val="tx1"/>
              </a:solidFill>
            </a:rPr>
            <a:t>Democracy</a:t>
          </a:r>
          <a:r>
            <a:rPr lang="fr-FR" sz="2500" b="1" kern="1200" dirty="0">
              <a:solidFill>
                <a:schemeClr val="tx1"/>
              </a:solidFill>
            </a:rPr>
            <a:t> Checkup (DC)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kern="1200" dirty="0">
              <a:solidFill>
                <a:schemeClr val="tx1"/>
              </a:solidFill>
            </a:rPr>
            <a:t>Political Attitudes, Participation, Support for Democracy and Democratic Values, Attitudes toward Diversity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104707" y="30723"/>
        <a:ext cx="4691003" cy="973194"/>
      </dsp:txXfrm>
    </dsp:sp>
    <dsp:sp modelId="{45F70756-03E7-D647-A0DD-AD05C4B33553}">
      <dsp:nvSpPr>
        <dsp:cNvPr id="0" name=""/>
        <dsp:cNvSpPr/>
      </dsp:nvSpPr>
      <dsp:spPr>
        <a:xfrm>
          <a:off x="36669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May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N=1331</a:t>
          </a:r>
        </a:p>
      </dsp:txBody>
      <dsp:txXfrm>
        <a:off x="66947" y="1209842"/>
        <a:ext cx="1043329" cy="973194"/>
      </dsp:txXfrm>
    </dsp:sp>
    <dsp:sp modelId="{1FB42B3F-E85A-854D-9ACF-F821C50C3860}">
      <dsp:nvSpPr>
        <dsp:cNvPr id="0" name=""/>
        <dsp:cNvSpPr/>
      </dsp:nvSpPr>
      <dsp:spPr>
        <a:xfrm>
          <a:off x="1267449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June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N=1249</a:t>
          </a:r>
        </a:p>
      </dsp:txBody>
      <dsp:txXfrm>
        <a:off x="1297727" y="1209842"/>
        <a:ext cx="1043329" cy="973194"/>
      </dsp:txXfrm>
    </dsp:sp>
    <dsp:sp modelId="{54C2A98B-76E2-0246-86D9-5333A078C39B}">
      <dsp:nvSpPr>
        <dsp:cNvPr id="0" name=""/>
        <dsp:cNvSpPr/>
      </dsp:nvSpPr>
      <dsp:spPr>
        <a:xfrm>
          <a:off x="2529083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July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N=1250 </a:t>
          </a:r>
        </a:p>
      </dsp:txBody>
      <dsp:txXfrm>
        <a:off x="2559361" y="1209842"/>
        <a:ext cx="1043329" cy="973194"/>
      </dsp:txXfrm>
    </dsp:sp>
    <dsp:sp modelId="{A4CB7282-928B-134E-BC95-80C87DDB89A2}">
      <dsp:nvSpPr>
        <dsp:cNvPr id="0" name=""/>
        <dsp:cNvSpPr/>
      </dsp:nvSpPr>
      <dsp:spPr>
        <a:xfrm>
          <a:off x="3790717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Aug</a:t>
          </a:r>
          <a:r>
            <a:rPr lang="fr-FR" sz="1700" kern="1200" dirty="0"/>
            <a:t>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N=1244</a:t>
          </a:r>
        </a:p>
      </dsp:txBody>
      <dsp:txXfrm>
        <a:off x="3820995" y="1209842"/>
        <a:ext cx="1043329" cy="973194"/>
      </dsp:txXfrm>
    </dsp:sp>
    <dsp:sp modelId="{F856D58F-0811-2D48-B8FD-C3A950A1E400}">
      <dsp:nvSpPr>
        <dsp:cNvPr id="0" name=""/>
        <dsp:cNvSpPr/>
      </dsp:nvSpPr>
      <dsp:spPr>
        <a:xfrm>
          <a:off x="5210100" y="445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>
              <a:solidFill>
                <a:schemeClr val="tx1"/>
              </a:solidFill>
            </a:rPr>
            <a:t>CES </a:t>
          </a:r>
          <a:r>
            <a:rPr lang="fr-FR" sz="2500" b="1" kern="1200" dirty="0" err="1">
              <a:solidFill>
                <a:schemeClr val="tx1"/>
              </a:solidFill>
            </a:rPr>
            <a:t>Campaign</a:t>
          </a:r>
          <a:r>
            <a:rPr lang="fr-FR" sz="2500" b="1" kern="1200" dirty="0">
              <a:solidFill>
                <a:schemeClr val="tx1"/>
              </a:solidFill>
            </a:rPr>
            <a:t> </a:t>
          </a:r>
          <a:r>
            <a:rPr lang="fr-FR" sz="2500" b="1" kern="1200" dirty="0" err="1">
              <a:solidFill>
                <a:schemeClr val="tx1"/>
              </a:solidFill>
            </a:rPr>
            <a:t>Period</a:t>
          </a:r>
          <a:endParaRPr lang="fr-FR" sz="2500" b="1" kern="1200" dirty="0">
            <a:solidFill>
              <a:schemeClr val="tx1"/>
            </a:solidFill>
          </a:endParaRPr>
        </a:p>
      </dsp:txBody>
      <dsp:txXfrm>
        <a:off x="5240378" y="30723"/>
        <a:ext cx="1817406" cy="973194"/>
      </dsp:txXfrm>
    </dsp:sp>
    <dsp:sp modelId="{3E6D8384-1A1F-CD4E-906D-96F1DD029B2E}">
      <dsp:nvSpPr>
        <dsp:cNvPr id="0" name=""/>
        <dsp:cNvSpPr/>
      </dsp:nvSpPr>
      <dsp:spPr>
        <a:xfrm>
          <a:off x="5210100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DC CPS (Oct.)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N=2633, 51.9% RTS</a:t>
          </a:r>
        </a:p>
      </dsp:txBody>
      <dsp:txXfrm>
        <a:off x="5240378" y="1209842"/>
        <a:ext cx="1817406" cy="973194"/>
      </dsp:txXfrm>
    </dsp:sp>
    <dsp:sp modelId="{270601A3-1AC4-F34C-B260-29216D857D9B}">
      <dsp:nvSpPr>
        <dsp:cNvPr id="0" name=""/>
        <dsp:cNvSpPr/>
      </dsp:nvSpPr>
      <dsp:spPr>
        <a:xfrm>
          <a:off x="5210100" y="235868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Online CPS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Sept.13-Oct.21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N=37,822</a:t>
          </a:r>
        </a:p>
      </dsp:txBody>
      <dsp:txXfrm>
        <a:off x="5240378" y="2388962"/>
        <a:ext cx="1817406" cy="973194"/>
      </dsp:txXfrm>
    </dsp:sp>
    <dsp:sp modelId="{10AC7C0E-6911-0844-AC63-940138A05E12}">
      <dsp:nvSpPr>
        <dsp:cNvPr id="0" name=""/>
        <dsp:cNvSpPr/>
      </dsp:nvSpPr>
      <dsp:spPr>
        <a:xfrm>
          <a:off x="5210100" y="3537803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Phone CPS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Sept.12-Oct. 21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N=4021, 5.6% RR</a:t>
          </a:r>
        </a:p>
      </dsp:txBody>
      <dsp:txXfrm>
        <a:off x="5240378" y="3568081"/>
        <a:ext cx="1817406" cy="973194"/>
      </dsp:txXfrm>
    </dsp:sp>
    <dsp:sp modelId="{1DA690CB-E650-4641-B51D-741A38F69308}">
      <dsp:nvSpPr>
        <dsp:cNvPr id="0" name=""/>
        <dsp:cNvSpPr/>
      </dsp:nvSpPr>
      <dsp:spPr>
        <a:xfrm>
          <a:off x="7403561" y="445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tx1"/>
              </a:solidFill>
            </a:rPr>
            <a:t>CES Post-Election</a:t>
          </a:r>
        </a:p>
      </dsp:txBody>
      <dsp:txXfrm>
        <a:off x="7433839" y="30723"/>
        <a:ext cx="1817406" cy="973194"/>
      </dsp:txXfrm>
    </dsp:sp>
    <dsp:sp modelId="{2B623D94-12E8-E34F-81AE-984242BF4F04}">
      <dsp:nvSpPr>
        <dsp:cNvPr id="0" name=""/>
        <dsp:cNvSpPr/>
      </dsp:nvSpPr>
      <dsp:spPr>
        <a:xfrm>
          <a:off x="7403561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DC PES (Nov.)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N=2037, 40.2% RTS</a:t>
          </a:r>
        </a:p>
      </dsp:txBody>
      <dsp:txXfrm>
        <a:off x="7433839" y="1209842"/>
        <a:ext cx="1817406" cy="973194"/>
      </dsp:txXfrm>
    </dsp:sp>
    <dsp:sp modelId="{B81ABFE6-BCFC-D04D-84F2-F0374CB27773}">
      <dsp:nvSpPr>
        <dsp:cNvPr id="0" name=""/>
        <dsp:cNvSpPr/>
      </dsp:nvSpPr>
      <dsp:spPr>
        <a:xfrm>
          <a:off x="7403561" y="235868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Online PES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Oct.24-Nov.11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N=10,337, 27.3% RTS</a:t>
          </a:r>
        </a:p>
      </dsp:txBody>
      <dsp:txXfrm>
        <a:off x="7433839" y="2388962"/>
        <a:ext cx="1817406" cy="973194"/>
      </dsp:txXfrm>
    </dsp:sp>
    <dsp:sp modelId="{C7877F7A-EA29-4043-9BC7-50378FFBB597}">
      <dsp:nvSpPr>
        <dsp:cNvPr id="0" name=""/>
        <dsp:cNvSpPr/>
      </dsp:nvSpPr>
      <dsp:spPr>
        <a:xfrm>
          <a:off x="7403561" y="3537803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Phone PES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Oct.22-Nov.22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N=2889, 71.8% RTS</a:t>
          </a:r>
        </a:p>
      </dsp:txBody>
      <dsp:txXfrm>
        <a:off x="7433839" y="3568081"/>
        <a:ext cx="1817406" cy="973194"/>
      </dsp:txXfrm>
    </dsp:sp>
    <dsp:sp modelId="{F6A04604-6950-7F4A-B552-061DF3793D84}">
      <dsp:nvSpPr>
        <dsp:cNvPr id="0" name=""/>
        <dsp:cNvSpPr/>
      </dsp:nvSpPr>
      <dsp:spPr>
        <a:xfrm>
          <a:off x="9597022" y="445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>
              <a:solidFill>
                <a:schemeClr val="tx1"/>
              </a:solidFill>
            </a:rPr>
            <a:t>DC</a:t>
          </a:r>
        </a:p>
      </dsp:txBody>
      <dsp:txXfrm>
        <a:off x="9627300" y="30723"/>
        <a:ext cx="1817406" cy="973194"/>
      </dsp:txXfrm>
    </dsp:sp>
    <dsp:sp modelId="{40E039F8-0100-274F-AB94-C436F9AC719C}">
      <dsp:nvSpPr>
        <dsp:cNvPr id="0" name=""/>
        <dsp:cNvSpPr/>
      </dsp:nvSpPr>
      <dsp:spPr>
        <a:xfrm>
          <a:off x="9597022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Mar. ‘20</a:t>
          </a:r>
        </a:p>
      </dsp:txBody>
      <dsp:txXfrm>
        <a:off x="9627300" y="1209842"/>
        <a:ext cx="1817406" cy="97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F95A6-2E14-6148-B0A8-E72DE2462804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341A4-1102-AE4A-932A-1E9FB1CE1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for democracy:</a:t>
            </a:r>
          </a:p>
          <a:p>
            <a:pPr marL="228600" indent="-228600">
              <a:buAutoNum type="arabicPeriod"/>
            </a:pPr>
            <a:r>
              <a:rPr lang="en-US" dirty="0"/>
              <a:t>Low levels of turnout comparatively</a:t>
            </a:r>
          </a:p>
          <a:p>
            <a:pPr marL="228600" indent="-228600">
              <a:buAutoNum type="arabicPeriod"/>
            </a:pPr>
            <a:r>
              <a:rPr lang="en-US" dirty="0"/>
              <a:t>Populism is on the rise. Both a backlash to diversity as well as feeling that government is not affected. Good and bad to this, challenging for governments.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how democracy will unfold in digital times. How people get information and how that matters for views of democracy are not yet known and need to be explored.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enough about how democracy works between elections, and how it is changing. This is a black box we hope to explore.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were ranked 7/25 in our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9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52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Update </a:t>
            </a:r>
            <a:r>
              <a:rPr lang="fr-FR" dirty="0" err="1"/>
              <a:t>pes</a:t>
            </a:r>
            <a:r>
              <a:rPr lang="fr-FR" dirty="0"/>
              <a:t> table if Ben </a:t>
            </a:r>
            <a:r>
              <a:rPr lang="fr-FR" dirty="0" err="1"/>
              <a:t>gets</a:t>
            </a:r>
            <a:r>
              <a:rPr lang="fr-FR" dirty="0"/>
              <a:t> to </a:t>
            </a:r>
            <a:r>
              <a:rPr lang="fr-FR" dirty="0" err="1"/>
              <a:t>it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52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49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41A4-1102-AE4A-932A-1E9FB1CE16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38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4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4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341A4-1102-AE4A-932A-1E9FB1CE16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C-Dem is a dynamic research network that addresses urgent questions about political engagement, underrepresentation, levels of government, and the evolution of public opinion between and across elections.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7FCE-8EF3-4546-9DFA-632321ED837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21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3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19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fr-FR" dirty="0"/>
              <a:t>Note instrument</a:t>
            </a:r>
            <a:r>
              <a:rPr lang="fr-FR" baseline="0" dirty="0"/>
              <a:t> in </a:t>
            </a:r>
            <a:r>
              <a:rPr lang="fr-FR" baseline="0" dirty="0" err="1"/>
              <a:t>packet</a:t>
            </a:r>
            <a:r>
              <a:rPr lang="fr-FR" baseline="0" dirty="0"/>
              <a:t>.</a:t>
            </a:r>
          </a:p>
          <a:p>
            <a:pPr marL="171450" indent="-171450">
              <a:buFontTx/>
              <a:buChar char="•"/>
            </a:pPr>
            <a:r>
              <a:rPr lang="fr-FR" baseline="0" dirty="0"/>
              <a:t>Mention lots of </a:t>
            </a:r>
            <a:r>
              <a:rPr lang="fr-FR" baseline="0" dirty="0" err="1"/>
              <a:t>opportunity</a:t>
            </a:r>
            <a:r>
              <a:rPr lang="fr-FR" baseline="0" dirty="0"/>
              <a:t> for </a:t>
            </a:r>
            <a:r>
              <a:rPr lang="fr-FR" baseline="0" dirty="0" err="1"/>
              <a:t>partner</a:t>
            </a:r>
            <a:r>
              <a:rPr lang="fr-FR" baseline="0" dirty="0"/>
              <a:t> </a:t>
            </a:r>
            <a:r>
              <a:rPr lang="fr-FR" baseline="0" dirty="0" err="1"/>
              <a:t>involvement</a:t>
            </a:r>
            <a:r>
              <a:rPr lang="fr-FR" baseline="0" dirty="0"/>
              <a:t>. – modules, </a:t>
            </a:r>
            <a:r>
              <a:rPr lang="fr-FR" baseline="0" dirty="0" err="1"/>
              <a:t>contracts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data, consultation on questions, </a:t>
            </a:r>
            <a:r>
              <a:rPr lang="fr-FR" baseline="0" dirty="0" err="1"/>
              <a:t>oversamples</a:t>
            </a:r>
            <a:r>
              <a:rPr lang="fr-FR" baseline="0" dirty="0"/>
              <a:t>, etc.</a:t>
            </a:r>
          </a:p>
          <a:p>
            <a:pPr marL="171450" indent="-171450">
              <a:buFontTx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8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FYI, I just got some clarity on the phone data collection. It’s not all RDD. They purchased a list of landline working phone #s and supplemented it with 10% RDD to catch unlisted #s. Supposedly this 90/10 is industry standard and far more efficient because they do not call #s that don’t exist. Their wireless list is based on a master list they have compiled over years that also excludes non-working #s. They do RDD to make the list and then sample from that. Just wanted to put it out there so we’re all on the same page and don’t claim RDD.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5.6% response rate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0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Response Rates, compared to 2015</a:t>
            </a:r>
          </a:p>
          <a:p>
            <a:endParaRPr lang="en-US" dirty="0"/>
          </a:p>
          <a:p>
            <a:r>
              <a:rPr lang="en-US" dirty="0"/>
              <a:t>(This is blurry – do we have a better image?)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Response Rates, compared to 2015</a:t>
            </a:r>
          </a:p>
          <a:p>
            <a:endParaRPr lang="en-US" dirty="0"/>
          </a:p>
          <a:p>
            <a:r>
              <a:rPr lang="en-US" dirty="0"/>
              <a:t>(This is blurry – do we have a better image?)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058641-B774-2548-8003-804290387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EB4976-1181-5C45-8DC0-CE96A6EDD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1E55D-4283-3947-8F11-DE9709CB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70417D-7B6A-1340-BDB3-FD0199F8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0E9738-53ED-3045-AC7B-FBF4172C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799608-F220-9D41-A069-9405D71F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5CF38A-83B9-0040-8417-CF1E0DAEA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912A3-1AE2-AE4B-9F9A-04A33B8D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4386A7-E7D3-2043-B5CD-B215B4BD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5FDE45-5098-704C-A15F-5A3C85E2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8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23F1D6-8D53-5849-BF1D-1EC7E5625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2E9359-D067-F042-BE02-CF6D70EDE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201524-5837-F941-B5AD-65E7DF4E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3B78AB-49C3-5349-BD81-886542C1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D4B195-2C9B-834A-90B4-9CFD397F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8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088C4-74C7-1D4D-A8CB-8F3D2A1E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051B9D-100F-1F43-97EE-061A7F75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149EB8-821A-E84F-AA56-2DDB32D1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F97D6A-5817-BD4F-B8DE-D0E54891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625C0-1385-9E4F-BD0F-DAEA1602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5A8C3-BBA8-1342-8F60-3988BF86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A9EF9-E7C6-D442-B81A-31B66A83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A9AC77-146D-1E47-A068-93100BF8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D9A4D-6CDA-234C-8B4F-9379471A6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DAC5AD-4DAE-604E-A82A-658F7053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3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AEC02-7A3D-B748-9331-8A9F0E60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693BF4-3F7F-6F42-9A00-469C8EF1A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DA21A8-2E74-8646-80CF-76CD00492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B8D10A-046D-AB4A-A02C-F98CE021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DD9770-0E00-9D41-8C7B-239ABEDE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229FBF-BD29-2549-9B42-464F283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5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A288E-37B7-104F-980F-B1B3225F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046C6C-DACF-B94C-896D-E3257255F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4D8876-DDD2-584E-9409-BD4A84FCC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23A1142-4842-334E-A636-ACE23BD4D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34F075A-8BF6-E642-9C4B-4DF5AC171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CC494D-C286-9E47-B733-F0DA216C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AA56E8-71BF-E542-9185-F957F0F6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F73CECF-8FFD-1640-AF38-8E1AA9FE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B58C7-38B5-564C-815E-658367FA7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87D8D2-605C-DA43-9208-0746AF7C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2BAAA8-5AE8-2548-816D-3DAA3A07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0E24C0-0175-144E-B80F-E822E07F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1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111AA1-DB78-4848-A7C4-1A378C59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BADD5C-BE36-1146-A2C0-B6B6A607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6A6E4A-8B43-804E-8699-D9C94869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3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033E4-706F-0A4A-9031-14B01876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70C9C9-61BE-194E-8360-CADFE4EB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7D5CEA-E17C-2C44-9A3A-9EB85839E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94DA44-4581-FE41-9499-987645A3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8335EC-C87E-A64E-BF16-E79807A3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29FF5D-F23C-0E47-AE44-1698E306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7999D-D59B-EF4A-B376-FF3EA326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7D7122-3213-B34D-83EB-676194D18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E2F74-164A-EB45-BF6F-B07575AD9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146AD8-A8B0-354F-BBEA-6F5B15AA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96F116-73C3-0C4E-873D-56D2DE01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C2113-3C7A-154C-8929-E3D960CF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8F1877-C925-064E-A7B6-9188CA60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A7177C-06A5-8144-A511-B7BC15D26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927B3A-08F0-B64E-84D1-831947D25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FE45-F2DE-AE42-9717-4C5DFF82E092}" type="datetimeFigureOut">
              <a:rPr lang="en-US" smtClean="0"/>
              <a:t>20-02-10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3C254-39E6-A142-B92B-6274C4173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B88974-FC6C-8949-A92C-9C66BE2E1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34A10-B69E-BD4B-98E4-2FA0AA12A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2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png"/><Relationship Id="rId5" Type="http://schemas.openxmlformats.org/officeDocument/2006/relationships/package" Target="../embeddings/Document_Microsoft_Word1.docx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0"/>
            <a:ext cx="9784177" cy="7031434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7" y="1940785"/>
            <a:ext cx="8201335" cy="353856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65816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22B22B-0E5E-E74A-8B97-17F59FF54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02" y="1242716"/>
            <a:ext cx="9279792" cy="4994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1CD3B5-12B4-3843-91F5-749F671829E4}"/>
              </a:ext>
            </a:extLst>
          </p:cNvPr>
          <p:cNvSpPr txBox="1"/>
          <p:nvPr/>
        </p:nvSpPr>
        <p:spPr>
          <a:xfrm>
            <a:off x="747965" y="358874"/>
            <a:ext cx="10530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 Light"/>
                <a:cs typeface="Calibri Light"/>
              </a:rPr>
              <a:t>CES 2019: Phone Survey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B9BA7AC2-2859-104F-9388-9C39466E3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D41C914F-211B-904A-AA59-87C7274D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8692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 Light"/>
                <a:cs typeface="Calibri Light"/>
              </a:rPr>
              <a:t>CES 2019: Online Survey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AD814A-6133-5645-939A-6B48E249977C}"/>
              </a:ext>
            </a:extLst>
          </p:cNvPr>
          <p:cNvGrpSpPr/>
          <p:nvPr/>
        </p:nvGrpSpPr>
        <p:grpSpPr>
          <a:xfrm>
            <a:off x="1293706" y="1654121"/>
            <a:ext cx="9722922" cy="4698518"/>
            <a:chOff x="1293706" y="1654121"/>
            <a:chExt cx="9722922" cy="4698518"/>
          </a:xfrm>
        </p:grpSpPr>
        <p:sp>
          <p:nvSpPr>
            <p:cNvPr id="14" name="Rectangle 13"/>
            <p:cNvSpPr/>
            <p:nvPr/>
          </p:nvSpPr>
          <p:spPr>
            <a:xfrm>
              <a:off x="1959978" y="1661467"/>
              <a:ext cx="9052080" cy="46461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4500" b="1" dirty="0">
                  <a:solidFill>
                    <a:srgbClr val="000000"/>
                  </a:solidFill>
                </a:rPr>
                <a:t>CORE SURVEY</a:t>
              </a:r>
            </a:p>
            <a:p>
              <a:pPr algn="ctr"/>
              <a:endParaRPr lang="fr-FR" sz="800" dirty="0">
                <a:solidFill>
                  <a:srgbClr val="000000"/>
                </a:solidFill>
              </a:endParaRPr>
            </a:p>
            <a:p>
              <a:pPr algn="ctr"/>
              <a:r>
                <a:rPr lang="fr-FR" sz="2400" dirty="0">
                  <a:solidFill>
                    <a:srgbClr val="000000"/>
                  </a:solidFill>
                </a:rPr>
                <a:t>Base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17441" y="4238109"/>
              <a:ext cx="4496707" cy="5453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000000"/>
                  </a:solidFill>
                </a:rPr>
                <a:t>CES Split </a:t>
              </a:r>
              <a:r>
                <a:rPr lang="fr-FR" dirty="0" err="1">
                  <a:solidFill>
                    <a:srgbClr val="000000"/>
                  </a:solidFill>
                </a:rPr>
                <a:t>Samples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57219" y="4782345"/>
              <a:ext cx="9057219" cy="90943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 b="1" dirty="0">
                <a:solidFill>
                  <a:schemeClr val="accent2"/>
                </a:solidFill>
              </a:endParaRPr>
            </a:p>
            <a:p>
              <a:pPr algn="ctr"/>
              <a:r>
                <a:rPr lang="fr-FR" sz="3000" b="1" dirty="0">
                  <a:solidFill>
                    <a:schemeClr val="accent2"/>
                  </a:solidFill>
                </a:rPr>
                <a:t>MODULES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06849" y="3073235"/>
              <a:ext cx="9004253" cy="11603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 err="1">
                  <a:solidFill>
                    <a:srgbClr val="000000"/>
                  </a:solidFill>
                </a:rPr>
                <a:t>Core</a:t>
              </a:r>
              <a:r>
                <a:rPr lang="fr-FR" sz="2400" dirty="0">
                  <a:solidFill>
                    <a:srgbClr val="000000"/>
                  </a:solidFill>
                </a:rPr>
                <a:t> CES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83765" y="4233550"/>
              <a:ext cx="4532863" cy="549927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000000"/>
                  </a:solidFill>
                </a:rPr>
                <a:t>CES Split </a:t>
              </a:r>
              <a:r>
                <a:rPr lang="fr-FR" dirty="0" err="1">
                  <a:solidFill>
                    <a:srgbClr val="000000"/>
                  </a:solidFill>
                </a:rPr>
                <a:t>Samples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26798" y="5692111"/>
              <a:ext cx="2202991" cy="65908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000000"/>
                  </a:solidFill>
                </a:rPr>
                <a:t>Internal</a:t>
              </a:r>
              <a:r>
                <a:rPr lang="fr-FR" dirty="0">
                  <a:solidFill>
                    <a:srgbClr val="000000"/>
                  </a:solidFill>
                </a:rPr>
                <a:t> (17)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07917" y="5692108"/>
              <a:ext cx="1795794" cy="6590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000000"/>
                  </a:solidFill>
                </a:rPr>
                <a:t>Competition</a:t>
              </a:r>
              <a:r>
                <a:rPr lang="fr-FR" dirty="0">
                  <a:solidFill>
                    <a:srgbClr val="000000"/>
                  </a:solidFill>
                </a:rPr>
                <a:t> (2)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91558" y="5688864"/>
              <a:ext cx="5020833" cy="6623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000000"/>
                  </a:solidFill>
                </a:rPr>
                <a:t>External</a:t>
              </a:r>
              <a:r>
                <a:rPr lang="fr-FR" dirty="0">
                  <a:solidFill>
                    <a:srgbClr val="000000"/>
                  </a:solidFill>
                </a:rPr>
                <a:t> (18)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293706" y="1654121"/>
              <a:ext cx="738664" cy="3129356"/>
            </a:xfrm>
            <a:prstGeom prst="rect">
              <a:avLst/>
            </a:prstGeom>
            <a:solidFill>
              <a:schemeClr val="tx1"/>
            </a:solidFill>
          </p:spPr>
          <p:txBody>
            <a:bodyPr vert="vert270" wrap="square" rtlCol="0" anchor="ctr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CES Public Data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17 minutes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301142" y="4766664"/>
              <a:ext cx="738664" cy="158597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vert="vert270" wrap="square" rtlCol="0" anchor="ctr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</a:rPr>
                <a:t>Restricted</a:t>
              </a:r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4.5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456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41C914F-211B-904A-AA59-87C7274D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Calibri Light"/>
              </a:rPr>
              <a:t>CES 2019: </a:t>
            </a:r>
            <a:r>
              <a:rPr lang="en-US" dirty="0" smtClean="0">
                <a:latin typeface="Calibri Light"/>
                <a:cs typeface="Calibri Light"/>
              </a:rPr>
              <a:t>Online (</a:t>
            </a:r>
            <a:r>
              <a:rPr lang="en-US" dirty="0" err="1" smtClean="0">
                <a:latin typeface="Calibri Light"/>
                <a:cs typeface="Calibri Light"/>
              </a:rPr>
              <a:t>Qualtrics</a:t>
            </a:r>
            <a:r>
              <a:rPr lang="en-US" dirty="0" smtClean="0">
                <a:latin typeface="Calibri Light"/>
                <a:cs typeface="Calibri Light"/>
              </a:rPr>
              <a:t>)</a:t>
            </a:r>
            <a:endParaRPr lang="en-US" dirty="0">
              <a:latin typeface="Calibri Light"/>
              <a:cs typeface="Calibri Light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34846"/>
              </p:ext>
            </p:extLst>
          </p:nvPr>
        </p:nvGraphicFramePr>
        <p:xfrm>
          <a:off x="1156873" y="1466526"/>
          <a:ext cx="9878254" cy="4797364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2051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72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85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51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Vendor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Initial Survey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 err="1">
                          <a:effectLst/>
                        </a:rPr>
                        <a:t>Completes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%Completes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PID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15649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6412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40.97%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viga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8869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1110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12.52%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rid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3763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1157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30.75%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r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3029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2129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70.29%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gid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902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646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71.62%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id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240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2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0.83%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uig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236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34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14.41%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>
                          <a:effectLst/>
                        </a:rPr>
                        <a:t>vid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208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145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69.71%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cintid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>
                          <a:effectLst/>
                        </a:rPr>
                        <a:t>196</a:t>
                      </a:r>
                      <a:endParaRPr lang="fr-F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196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100.00%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u="none" strike="noStrike" dirty="0" err="1">
                          <a:effectLst/>
                        </a:rPr>
                        <a:t>ppsid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165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0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>
                          <a:effectLst/>
                        </a:rPr>
                        <a:t>0.00%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C60BB671-513F-3544-BCA6-9810073F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439006" y="6429916"/>
            <a:ext cx="25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 of Nov. </a:t>
            </a:r>
            <a:r>
              <a:rPr lang="fr-FR" dirty="0" smtClean="0"/>
              <a:t>8, </a:t>
            </a:r>
            <a:r>
              <a:rPr lang="fr-FR" dirty="0" err="1" smtClean="0"/>
              <a:t>pre-cleaning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202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r="5350"/>
          <a:stretch/>
        </p:blipFill>
        <p:spPr>
          <a:xfrm>
            <a:off x="6262163" y="1717619"/>
            <a:ext cx="5929837" cy="45578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41C914F-211B-904A-AA59-87C7274D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Calibri Light"/>
              </a:rPr>
              <a:t>CES 2019: Online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7619"/>
            <a:ext cx="6483964" cy="4717084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3AD89468-69E5-5C40-81AB-DA68B3929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2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41C914F-211B-904A-AA59-87C7274D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Arial"/>
              </a:rPr>
              <a:t>CES 2019: Online Modules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Peer-</a:t>
            </a:r>
            <a:r>
              <a:rPr lang="fr-FR" dirty="0" err="1"/>
              <a:t>Reviewed</a:t>
            </a:r>
            <a:r>
              <a:rPr lang="fr-FR" dirty="0"/>
              <a:t> Module </a:t>
            </a:r>
            <a:r>
              <a:rPr lang="fr-FR" dirty="0" err="1"/>
              <a:t>Competition</a:t>
            </a:r>
            <a:endParaRPr lang="fr-FR" dirty="0"/>
          </a:p>
          <a:p>
            <a:pPr lvl="1"/>
            <a:r>
              <a:rPr lang="fr-FR" dirty="0" err="1"/>
              <a:t>Researcher</a:t>
            </a:r>
            <a:r>
              <a:rPr lang="fr-FR" dirty="0"/>
              <a:t> Stream: </a:t>
            </a:r>
            <a:r>
              <a:rPr lang="fr-FR" dirty="0" err="1"/>
              <a:t>Dassonville</a:t>
            </a:r>
            <a:r>
              <a:rPr lang="fr-FR" dirty="0"/>
              <a:t> (chair), </a:t>
            </a:r>
            <a:r>
              <a:rPr lang="fr-FR" dirty="0" err="1"/>
              <a:t>Rubenson</a:t>
            </a:r>
            <a:r>
              <a:rPr lang="fr-FR" dirty="0"/>
              <a:t>, Soroka</a:t>
            </a:r>
          </a:p>
          <a:p>
            <a:pPr lvl="1"/>
            <a:r>
              <a:rPr lang="fr-FR" dirty="0" err="1"/>
              <a:t>PhD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Stream: Harell (chair), Roy, Bélanger</a:t>
            </a:r>
          </a:p>
          <a:p>
            <a:r>
              <a:rPr lang="fr-FR" dirty="0" err="1"/>
              <a:t>External</a:t>
            </a:r>
            <a:r>
              <a:rPr lang="fr-FR" dirty="0"/>
              <a:t> Modules (</a:t>
            </a:r>
            <a:r>
              <a:rPr lang="fr-FR" dirty="0" err="1"/>
              <a:t>purchased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Coordinated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Ryerson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2015 LPP model</a:t>
            </a:r>
          </a:p>
          <a:p>
            <a:r>
              <a:rPr lang="en-CA" dirty="0"/>
              <a:t>20 modules</a:t>
            </a:r>
          </a:p>
          <a:p>
            <a:r>
              <a:rPr lang="en-CA" dirty="0"/>
              <a:t>17 faculty, 2 postdocs, 4 students</a:t>
            </a:r>
          </a:p>
          <a:p>
            <a:r>
              <a:rPr lang="en-CA" dirty="0"/>
              <a:t>17 Canadian, 3 US</a:t>
            </a:r>
          </a:p>
          <a:p>
            <a:endParaRPr lang="fr-FR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A1142891-214E-2644-A3FB-3D26FDB4F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68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CES 2019 Post Mortem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err="1" smtClean="0"/>
              <a:t>Strengths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Weaknesses</a:t>
            </a:r>
            <a:endParaRPr lang="fr-FR" dirty="0" smtClean="0"/>
          </a:p>
          <a:p>
            <a:r>
              <a:rPr lang="fr-FR" dirty="0" smtClean="0"/>
              <a:t>Challenges</a:t>
            </a:r>
          </a:p>
          <a:p>
            <a:r>
              <a:rPr lang="fr-FR" dirty="0" err="1" smtClean="0"/>
              <a:t>Opportunities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Mode and importance of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?</a:t>
            </a:r>
          </a:p>
          <a:p>
            <a:r>
              <a:rPr lang="fr-FR" dirty="0"/>
              <a:t>Size of </a:t>
            </a:r>
            <a:r>
              <a:rPr lang="fr-FR" dirty="0" err="1"/>
              <a:t>sample</a:t>
            </a:r>
            <a:r>
              <a:rPr lang="fr-FR" dirty="0"/>
              <a:t> versus </a:t>
            </a:r>
            <a:r>
              <a:rPr lang="fr-FR" dirty="0" err="1"/>
              <a:t>oversampling</a:t>
            </a:r>
            <a:r>
              <a:rPr lang="fr-FR" dirty="0"/>
              <a:t> </a:t>
            </a:r>
            <a:r>
              <a:rPr lang="fr-FR" dirty="0" err="1"/>
              <a:t>subgroups</a:t>
            </a:r>
            <a:r>
              <a:rPr lang="fr-FR" dirty="0"/>
              <a:t>?</a:t>
            </a:r>
          </a:p>
          <a:p>
            <a:r>
              <a:rPr lang="fr-FR" dirty="0" err="1"/>
              <a:t>What</a:t>
            </a:r>
            <a:r>
              <a:rPr lang="fr-FR" dirty="0"/>
              <a:t> analyses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? </a:t>
            </a:r>
          </a:p>
          <a:p>
            <a:r>
              <a:rPr lang="fr-FR" dirty="0"/>
              <a:t>How to </a:t>
            </a:r>
            <a:r>
              <a:rPr lang="fr-FR" dirty="0" err="1"/>
              <a:t>promote</a:t>
            </a:r>
            <a:r>
              <a:rPr lang="fr-FR" dirty="0"/>
              <a:t> data use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07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E255A45-A211-EC4A-A8C7-D9ADB30CB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77147"/>
              </p:ext>
            </p:extLst>
          </p:nvPr>
        </p:nvGraphicFramePr>
        <p:xfrm>
          <a:off x="234044" y="817517"/>
          <a:ext cx="11723912" cy="5120639"/>
        </p:xfrm>
        <a:graphic>
          <a:graphicData uri="http://schemas.openxmlformats.org/drawingml/2006/table">
            <a:tbl>
              <a:tblPr firstRow="1" firstCol="1">
                <a:tableStyleId>{1E171933-4619-4E11-9A3F-F7608DF75F80}</a:tableStyleId>
              </a:tblPr>
              <a:tblGrid>
                <a:gridCol w="1132737">
                  <a:extLst>
                    <a:ext uri="{9D8B030D-6E8A-4147-A177-3AD203B41FA5}">
                      <a16:colId xmlns:a16="http://schemas.microsoft.com/office/drawing/2014/main" xmlns="" val="2913173357"/>
                    </a:ext>
                  </a:extLst>
                </a:gridCol>
                <a:gridCol w="2949406">
                  <a:extLst>
                    <a:ext uri="{9D8B030D-6E8A-4147-A177-3AD203B41FA5}">
                      <a16:colId xmlns:a16="http://schemas.microsoft.com/office/drawing/2014/main" xmlns="" val="2144832818"/>
                    </a:ext>
                  </a:extLst>
                </a:gridCol>
                <a:gridCol w="2383971">
                  <a:extLst>
                    <a:ext uri="{9D8B030D-6E8A-4147-A177-3AD203B41FA5}">
                      <a16:colId xmlns:a16="http://schemas.microsoft.com/office/drawing/2014/main" xmlns="" val="2569200668"/>
                    </a:ext>
                  </a:extLst>
                </a:gridCol>
                <a:gridCol w="5257798">
                  <a:extLst>
                    <a:ext uri="{9D8B030D-6E8A-4147-A177-3AD203B41FA5}">
                      <a16:colId xmlns:a16="http://schemas.microsoft.com/office/drawing/2014/main" xmlns="" val="296389656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Planned Surveys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49334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Democracy Checkup</a:t>
                      </a:r>
                    </a:p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(N&gt;8000)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Canadian Election Study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Provincial / Territorial Election </a:t>
                      </a:r>
                      <a:r>
                        <a:rPr lang="en-US" sz="2800" u="none" strike="noStrike" dirty="0" smtClean="0">
                          <a:effectLst/>
                          <a:latin typeface="+mn-lt"/>
                        </a:rPr>
                        <a:t>Study (PTES)</a:t>
                      </a:r>
                      <a:endParaRPr lang="en-US" sz="2800" u="none" strike="noStrike" dirty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(N~1500)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1516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104553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?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Saskatchewan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66866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?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Nova Scotia, BC, </a:t>
                      </a:r>
                      <a:r>
                        <a:rPr lang="en-US" sz="2800" u="none" strike="noStrike" dirty="0" err="1">
                          <a:effectLst/>
                          <a:latin typeface="+mn-lt"/>
                        </a:rPr>
                        <a:t>Tłı̨cho</a:t>
                      </a:r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 Government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979472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?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Ontario, Quebec, New Brunswick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44741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Manitoba, Alberta, PEI, Newfoundland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35964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281792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2026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✓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642627488"/>
                  </a:ext>
                </a:extLst>
              </a:tr>
            </a:tbl>
          </a:graphicData>
        </a:graphic>
      </p:graphicFrame>
      <p:pic>
        <p:nvPicPr>
          <p:cNvPr id="3" name="Image 6">
            <a:extLst>
              <a:ext uri="{FF2B5EF4-FFF2-40B4-BE49-F238E27FC236}">
                <a16:creationId xmlns:a16="http://schemas.microsoft.com/office/drawing/2014/main" xmlns="" id="{BA72FFC3-16D7-D849-97CC-B7C929DD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6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Activities</a:t>
            </a:r>
            <a:r>
              <a:rPr lang="fr-FR" b="1" dirty="0"/>
              <a:t> in </a:t>
            </a:r>
            <a:r>
              <a:rPr lang="fr-FR" b="1" dirty="0" smtClean="0"/>
              <a:t>2020 : Data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97726"/>
            <a:ext cx="11353801" cy="5056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Annual</a:t>
            </a:r>
            <a:r>
              <a:rPr lang="fr-FR" dirty="0" smtClean="0"/>
              <a:t> </a:t>
            </a:r>
            <a:r>
              <a:rPr lang="fr-FR" dirty="0"/>
              <a:t>Module </a:t>
            </a:r>
            <a:r>
              <a:rPr lang="fr-FR" dirty="0" err="1"/>
              <a:t>Competition</a:t>
            </a:r>
            <a:r>
              <a:rPr lang="fr-FR" dirty="0"/>
              <a:t> (</a:t>
            </a:r>
            <a:r>
              <a:rPr lang="fr-FR" dirty="0" err="1"/>
              <a:t>January</a:t>
            </a:r>
            <a:r>
              <a:rPr lang="fr-FR" dirty="0"/>
              <a:t>) – 12 </a:t>
            </a:r>
            <a:r>
              <a:rPr lang="fr-FR" dirty="0" err="1"/>
              <a:t>Faculty</a:t>
            </a:r>
            <a:r>
              <a:rPr lang="fr-FR" dirty="0"/>
              <a:t>/</a:t>
            </a:r>
            <a:r>
              <a:rPr lang="fr-FR" dirty="0" err="1"/>
              <a:t>Other</a:t>
            </a:r>
            <a:r>
              <a:rPr lang="fr-FR" dirty="0"/>
              <a:t>, 7 </a:t>
            </a:r>
            <a:r>
              <a:rPr lang="fr-FR" dirty="0" err="1" smtClean="0"/>
              <a:t>Student</a:t>
            </a:r>
            <a:endParaRPr lang="fr-FR" dirty="0"/>
          </a:p>
          <a:p>
            <a:r>
              <a:rPr lang="fr-FR" dirty="0" err="1"/>
              <a:t>Advisory</a:t>
            </a:r>
            <a:r>
              <a:rPr lang="fr-FR" dirty="0"/>
              <a:t> Council Meeting (</a:t>
            </a:r>
            <a:r>
              <a:rPr lang="fr-FR" dirty="0" err="1"/>
              <a:t>February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How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full </a:t>
            </a:r>
            <a:r>
              <a:rPr lang="fr-FR" dirty="0" err="1" smtClean="0"/>
              <a:t>advantage</a:t>
            </a:r>
            <a:r>
              <a:rPr lang="fr-FR" dirty="0" smtClean="0"/>
              <a:t> of collective </a:t>
            </a:r>
            <a:r>
              <a:rPr lang="fr-FR" dirty="0" err="1" smtClean="0"/>
              <a:t>wisdom</a:t>
            </a:r>
            <a:r>
              <a:rPr lang="fr-FR" dirty="0" smtClean="0"/>
              <a:t> of </a:t>
            </a:r>
            <a:r>
              <a:rPr lang="fr-FR" dirty="0" err="1" smtClean="0"/>
              <a:t>this</a:t>
            </a:r>
            <a:r>
              <a:rPr lang="fr-FR" dirty="0" smtClean="0"/>
              <a:t> group? </a:t>
            </a:r>
          </a:p>
          <a:p>
            <a:pPr lvl="1"/>
            <a:r>
              <a:rPr lang="fr-FR" dirty="0" smtClean="0"/>
              <a:t>Future meetings?</a:t>
            </a:r>
          </a:p>
          <a:p>
            <a:r>
              <a:rPr lang="fr-FR" dirty="0" smtClean="0"/>
              <a:t>2020 </a:t>
            </a:r>
            <a:r>
              <a:rPr lang="fr-FR" dirty="0" err="1"/>
              <a:t>Democracy</a:t>
            </a:r>
            <a:r>
              <a:rPr lang="fr-FR" dirty="0"/>
              <a:t> Checkup (March/April</a:t>
            </a:r>
            <a:r>
              <a:rPr lang="fr-FR" dirty="0" smtClean="0"/>
              <a:t>)</a:t>
            </a:r>
            <a:endParaRPr lang="fr-FR" dirty="0" smtClean="0"/>
          </a:p>
          <a:p>
            <a:r>
              <a:rPr lang="fr-FR" dirty="0" smtClean="0"/>
              <a:t>CES </a:t>
            </a:r>
            <a:r>
              <a:rPr lang="fr-FR" dirty="0"/>
              <a:t>Data Release I (April); Release II (</a:t>
            </a:r>
            <a:r>
              <a:rPr lang="fr-FR" dirty="0" err="1"/>
              <a:t>November</a:t>
            </a:r>
            <a:r>
              <a:rPr lang="fr-FR" dirty="0" smtClean="0"/>
              <a:t>)</a:t>
            </a:r>
          </a:p>
          <a:p>
            <a:r>
              <a:rPr lang="fr-FR" dirty="0" smtClean="0"/>
              <a:t>PTES </a:t>
            </a:r>
            <a:r>
              <a:rPr lang="fr-FR" dirty="0" err="1" smtClean="0"/>
              <a:t>Studies</a:t>
            </a:r>
            <a:r>
              <a:rPr lang="fr-FR" dirty="0" smtClean="0"/>
              <a:t> : SK, </a:t>
            </a:r>
            <a:r>
              <a:rPr lang="fr-FR" dirty="0" err="1" smtClean="0"/>
              <a:t>possibly</a:t>
            </a:r>
            <a:r>
              <a:rPr lang="fr-FR" dirty="0" smtClean="0"/>
              <a:t> NB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52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Activities</a:t>
            </a:r>
            <a:r>
              <a:rPr lang="fr-FR" b="1" dirty="0"/>
              <a:t> in </a:t>
            </a:r>
            <a:r>
              <a:rPr lang="fr-FR" b="1" dirty="0" smtClean="0"/>
              <a:t>2019 : KM </a:t>
            </a:r>
            <a:r>
              <a:rPr lang="fr-FR" b="1" dirty="0" err="1" smtClean="0"/>
              <a:t>Activities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97726"/>
            <a:ext cx="11353801" cy="505690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</a:t>
            </a:r>
            <a:r>
              <a:rPr lang="fr-FR" dirty="0"/>
              <a:t>-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CA" dirty="0" smtClean="0"/>
              <a:t>Partner Meeting </a:t>
            </a:r>
            <a:r>
              <a:rPr lang="fr-CA" dirty="0" err="1" smtClean="0"/>
              <a:t>at</a:t>
            </a:r>
            <a:r>
              <a:rPr lang="fr-CA" dirty="0" smtClean="0"/>
              <a:t> Global Centre for </a:t>
            </a:r>
            <a:r>
              <a:rPr lang="fr-CA" dirty="0" err="1" smtClean="0"/>
              <a:t>Pluralism</a:t>
            </a:r>
            <a:r>
              <a:rPr lang="fr-CA" dirty="0" smtClean="0"/>
              <a:t>, May 2019 </a:t>
            </a:r>
          </a:p>
          <a:p>
            <a:pPr lvl="1"/>
            <a:r>
              <a:rPr lang="fr-CA" dirty="0" smtClean="0"/>
              <a:t>14 non-</a:t>
            </a:r>
            <a:r>
              <a:rPr lang="fr-CA" dirty="0" err="1" smtClean="0"/>
              <a:t>university</a:t>
            </a:r>
            <a:r>
              <a:rPr lang="fr-CA" dirty="0" smtClean="0"/>
              <a:t> </a:t>
            </a:r>
            <a:r>
              <a:rPr lang="fr-CA" dirty="0" err="1" smtClean="0"/>
              <a:t>partners</a:t>
            </a:r>
            <a:endParaRPr lang="fr-CA" dirty="0" smtClean="0"/>
          </a:p>
          <a:p>
            <a:r>
              <a:rPr lang="en-CA" dirty="0" smtClean="0"/>
              <a:t>CPSA Researcher Lunch June 2019</a:t>
            </a:r>
          </a:p>
          <a:p>
            <a:r>
              <a:rPr lang="en-CA" dirty="0" smtClean="0"/>
              <a:t>Module Competition June 2019</a:t>
            </a:r>
          </a:p>
          <a:p>
            <a:r>
              <a:rPr lang="en-CA" dirty="0" smtClean="0"/>
              <a:t>APSA 2019 “The Current State of National Election Studies”</a:t>
            </a:r>
          </a:p>
          <a:p>
            <a:r>
              <a:rPr lang="en-CA" dirty="0" smtClean="0"/>
              <a:t>C-Dem Local Launch September 2019</a:t>
            </a:r>
          </a:p>
          <a:p>
            <a:r>
              <a:rPr lang="en-CA" dirty="0" smtClean="0"/>
              <a:t>November Researcher Meeting Nov. 2019</a:t>
            </a:r>
          </a:p>
          <a:p>
            <a:r>
              <a:rPr lang="en-CA" dirty="0" smtClean="0"/>
              <a:t>Debate Commission Report</a:t>
            </a:r>
          </a:p>
          <a:p>
            <a:r>
              <a:rPr lang="en-CA" dirty="0" smtClean="0"/>
              <a:t>Various interventions by CES team in fall 2019 academic events: </a:t>
            </a:r>
            <a:endParaRPr lang="en-CA" dirty="0"/>
          </a:p>
          <a:p>
            <a:pPr lvl="1"/>
            <a:r>
              <a:rPr lang="en-CA" dirty="0" smtClean="0"/>
              <a:t>MISC, Representation and Indigenous Peoples, </a:t>
            </a:r>
            <a:r>
              <a:rPr lang="en-CA" dirty="0" err="1" smtClean="0"/>
              <a:t>Cybersecurity</a:t>
            </a:r>
            <a:r>
              <a:rPr lang="en-CA" dirty="0"/>
              <a:t> </a:t>
            </a:r>
            <a:r>
              <a:rPr lang="en-CA" dirty="0" smtClean="0"/>
              <a:t>(UQAM, Ottawa); Ryerson Democracy Chair</a:t>
            </a:r>
          </a:p>
          <a:p>
            <a:pPr marL="457200" lvl="1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0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Activities</a:t>
            </a:r>
            <a:r>
              <a:rPr lang="fr-FR" b="1" dirty="0"/>
              <a:t> in </a:t>
            </a:r>
            <a:r>
              <a:rPr lang="fr-FR" b="1" dirty="0" smtClean="0"/>
              <a:t>2020 : KM </a:t>
            </a:r>
            <a:r>
              <a:rPr lang="fr-FR" b="1" dirty="0" err="1" smtClean="0"/>
              <a:t>Activities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397726"/>
            <a:ext cx="11353801" cy="5056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VOTE19 </a:t>
            </a:r>
            <a:r>
              <a:rPr lang="fr-FR" dirty="0" err="1" smtClean="0"/>
              <a:t>Summit</a:t>
            </a:r>
            <a:r>
              <a:rPr lang="fr-FR" dirty="0" smtClean="0"/>
              <a:t> (April 30, Toronto)</a:t>
            </a:r>
            <a:endParaRPr lang="fr-FR" dirty="0" smtClean="0"/>
          </a:p>
          <a:p>
            <a:r>
              <a:rPr lang="fr-FR" dirty="0" smtClean="0"/>
              <a:t>C</a:t>
            </a:r>
            <a:r>
              <a:rPr lang="fr-FR" dirty="0"/>
              <a:t>-</a:t>
            </a:r>
            <a:r>
              <a:rPr lang="fr-FR" dirty="0" err="1"/>
              <a:t>Dem</a:t>
            </a:r>
            <a:r>
              <a:rPr lang="fr-FR" dirty="0"/>
              <a:t> Forum (May 4, UQAM</a:t>
            </a:r>
            <a:r>
              <a:rPr lang="fr-FR" dirty="0" smtClean="0"/>
              <a:t>) </a:t>
            </a:r>
          </a:p>
          <a:p>
            <a:pPr lvl="1"/>
            <a:r>
              <a:rPr lang="fr-FR" dirty="0" smtClean="0"/>
              <a:t>May 5: Elections Québec </a:t>
            </a:r>
            <a:r>
              <a:rPr lang="fr-FR" dirty="0" err="1" smtClean="0"/>
              <a:t>working</a:t>
            </a:r>
            <a:r>
              <a:rPr lang="fr-FR" dirty="0" smtClean="0"/>
              <a:t> group meeting on </a:t>
            </a:r>
            <a:r>
              <a:rPr lang="fr-FR" dirty="0" err="1" smtClean="0"/>
              <a:t>mobilization</a:t>
            </a:r>
            <a:r>
              <a:rPr lang="fr-FR" dirty="0" smtClean="0"/>
              <a:t> interventions</a:t>
            </a:r>
            <a:endParaRPr lang="fr-FR" dirty="0"/>
          </a:p>
          <a:p>
            <a:r>
              <a:rPr lang="fr-FR" dirty="0"/>
              <a:t>CPSA (</a:t>
            </a:r>
            <a:r>
              <a:rPr lang="fr-FR" dirty="0" err="1"/>
              <a:t>June</a:t>
            </a:r>
            <a:r>
              <a:rPr lang="fr-FR" dirty="0"/>
              <a:t>, Western)</a:t>
            </a:r>
          </a:p>
          <a:p>
            <a:pPr lvl="1"/>
            <a:r>
              <a:rPr lang="en-CA" dirty="0"/>
              <a:t>Pre-workshop, “Working with the 2019 CES data” (June </a:t>
            </a:r>
            <a:r>
              <a:rPr lang="fr-FR" dirty="0"/>
              <a:t>1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June</a:t>
            </a:r>
            <a:r>
              <a:rPr lang="fr-FR" dirty="0" smtClean="0"/>
              <a:t> 3: </a:t>
            </a:r>
            <a:r>
              <a:rPr lang="fr-FR" dirty="0" err="1" smtClean="0"/>
              <a:t>Lunchtime</a:t>
            </a:r>
            <a:r>
              <a:rPr lang="fr-FR" dirty="0" smtClean="0"/>
              <a:t> talk </a:t>
            </a:r>
            <a:r>
              <a:rPr lang="fr-FR" dirty="0" err="1" smtClean="0"/>
              <a:t>with</a:t>
            </a:r>
            <a:r>
              <a:rPr lang="fr-FR" dirty="0" smtClean="0"/>
              <a:t> Elections Canada on cyber </a:t>
            </a:r>
            <a:r>
              <a:rPr lang="fr-FR" dirty="0" err="1" smtClean="0"/>
              <a:t>security</a:t>
            </a:r>
            <a:endParaRPr lang="fr-FR" dirty="0"/>
          </a:p>
          <a:p>
            <a:pPr lvl="1"/>
            <a:r>
              <a:rPr lang="fr-FR" dirty="0"/>
              <a:t>Workshop, </a:t>
            </a:r>
            <a:r>
              <a:rPr lang="en-US" i="1" dirty="0"/>
              <a:t>“Understanding Electoral Democracy: The 2019 Canadian Election in Perspective”</a:t>
            </a:r>
            <a:r>
              <a:rPr lang="fr-FR" dirty="0"/>
              <a:t> (</a:t>
            </a:r>
            <a:r>
              <a:rPr lang="fr-FR" dirty="0" err="1"/>
              <a:t>June</a:t>
            </a:r>
            <a:r>
              <a:rPr lang="fr-FR" dirty="0"/>
              <a:t> 4)</a:t>
            </a:r>
          </a:p>
          <a:p>
            <a:pPr lvl="1"/>
            <a:r>
              <a:rPr lang="fr-FR" dirty="0"/>
              <a:t>C-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FR" dirty="0" err="1"/>
              <a:t>Reception</a:t>
            </a:r>
            <a:r>
              <a:rPr lang="fr-FR" dirty="0"/>
              <a:t> (June 4)</a:t>
            </a:r>
          </a:p>
          <a:p>
            <a:r>
              <a:rPr lang="fr-FR" dirty="0"/>
              <a:t>Workshop, </a:t>
            </a:r>
            <a:r>
              <a:rPr lang="fr-FR" i="1" dirty="0"/>
              <a:t>Survey Design Under </a:t>
            </a:r>
            <a:r>
              <a:rPr lang="fr-FR" i="1" dirty="0" err="1"/>
              <a:t>Constraints</a:t>
            </a:r>
            <a:r>
              <a:rPr lang="fr-FR" i="1" dirty="0"/>
              <a:t>: Best Practices </a:t>
            </a:r>
            <a:r>
              <a:rPr lang="fr-FR" dirty="0"/>
              <a:t>(July, Western)</a:t>
            </a:r>
            <a:r>
              <a:rPr lang="fr-FR" i="1" dirty="0"/>
              <a:t> </a:t>
            </a:r>
            <a:endParaRPr lang="fr-FR" dirty="0"/>
          </a:p>
          <a:p>
            <a:r>
              <a:rPr lang="fr-FR" dirty="0"/>
              <a:t>APSA </a:t>
            </a:r>
            <a:r>
              <a:rPr lang="fr-FR" dirty="0" err="1"/>
              <a:t>Roundtable</a:t>
            </a:r>
            <a:r>
              <a:rPr lang="fr-FR" dirty="0"/>
              <a:t>, </a:t>
            </a:r>
            <a:r>
              <a:rPr lang="en-CA" dirty="0"/>
              <a:t>“How should we study elections?</a:t>
            </a:r>
            <a:r>
              <a:rPr lang="en-CA" dirty="0" smtClean="0"/>
              <a:t>”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6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042684773"/>
              </p:ext>
            </p:extLst>
          </p:nvPr>
        </p:nvGraphicFramePr>
        <p:xfrm>
          <a:off x="1509770" y="143751"/>
          <a:ext cx="9154485" cy="575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0BE520A6-C032-E44B-9217-39BE7C8C6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8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56FB60-EDC1-8F45-A53F-DA7029F9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Year to Year Funding (SSHRC and Partners)</a:t>
            </a: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xmlns="" id="{22E8967A-46E2-874F-820A-CE0DE0BA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5B980405-65B2-654B-A57D-F5489F9F1C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745073"/>
              </p:ext>
            </p:extLst>
          </p:nvPr>
        </p:nvGraphicFramePr>
        <p:xfrm>
          <a:off x="666812" y="1023431"/>
          <a:ext cx="10858376" cy="5111156"/>
        </p:xfrm>
        <a:graphic>
          <a:graphicData uri="http://schemas.openxmlformats.org/drawingml/2006/table">
            <a:tbl>
              <a:tblPr/>
              <a:tblGrid>
                <a:gridCol w="966928">
                  <a:extLst>
                    <a:ext uri="{9D8B030D-6E8A-4147-A177-3AD203B41FA5}">
                      <a16:colId xmlns:a16="http://schemas.microsoft.com/office/drawing/2014/main" xmlns="" val="217033105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411324301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88722148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187058102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7538342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378364221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8474868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1871137203"/>
                    </a:ext>
                  </a:extLst>
                </a:gridCol>
                <a:gridCol w="1021768">
                  <a:extLst>
                    <a:ext uri="{9D8B030D-6E8A-4147-A177-3AD203B41FA5}">
                      <a16:colId xmlns:a16="http://schemas.microsoft.com/office/drawing/2014/main" xmlns="" val="4225326409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xmlns="" val="4271202184"/>
                    </a:ext>
                  </a:extLst>
                </a:gridCol>
              </a:tblGrid>
              <a:tr h="11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SSHRC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2019-20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2020-21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2021-22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2022-23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2023-24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2024-25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2025-26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4856" marR="4856" marT="48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NOTES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7670701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PG Funds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499,050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246,330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298,600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499,210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499,330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224,000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233,480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2,500,000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7609394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Insight Funds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128,606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73,144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73,144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44,797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2438822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PARTNERS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 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6014842"/>
                  </a:ext>
                </a:extLst>
              </a:tr>
              <a:tr h="1179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RYERSON UNIVERSITY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5402525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Participation of Student Programmer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3674404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$25,016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$175,112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Participation of Research Assistants at Ryerson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5350227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 costs of Dr. Rubenson &amp; students to C-Dem events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7654712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of meeting space and project communication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2110779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$399,112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0336282"/>
                  </a:ext>
                </a:extLst>
              </a:tr>
              <a:tr h="11795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 DU QUEBÉC 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À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MONTRÉAL (UQAM)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1026704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contribution to C-Dem activities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3951503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$11,900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$11,900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Teaching reduction re: Dr.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Harell's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C-Dem responsibilities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3800533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student scholarship for 2 students @ $350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322472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3-year research grant for PhD student re: C-Dem Project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5873821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$74,800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1280812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In-kind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$73,500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 of C-Dem office space at UQAM for 7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3148918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endParaRPr lang="en-US" sz="105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 </a:t>
                      </a:r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 of office, e.g., install telephone line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947603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endParaRPr lang="en-US" sz="105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  <a:endParaRPr lang="en-US" sz="9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$3,255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 of access to video-conferencing for 7 yrs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2662474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$16,310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in-kind support over 7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1203076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 in-kind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$108,065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6682568"/>
                  </a:ext>
                </a:extLst>
              </a:tr>
              <a:tr h="1179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TORONTO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4101511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 of 0.5 FCE research leave for P. Loewen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2869333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studentship in the C-Dem Project for 4 yrs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2320540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$78,000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1741281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 in-kind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  <a:endParaRPr lang="en-US" sz="900" b="1" i="1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  <a:endParaRPr lang="en-US" sz="900" b="1" i="1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$12,000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$48,000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Provision of C-Dem related office and meeting space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8858500"/>
                  </a:ext>
                </a:extLst>
              </a:tr>
              <a:tr h="1179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UNIVERSITY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7768620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$57,245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$400,715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of C-Dem Project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5960474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$1,339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Contribution to cost of workshop hospitality over 7 yrs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4285427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 cash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$402,054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1801225"/>
                  </a:ext>
                </a:extLst>
              </a:tr>
              <a:tr h="1179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1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 in-kind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  <a:endParaRPr lang="en-US" sz="900" b="1" i="1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  <a:endParaRPr lang="en-US" sz="900" b="1" i="1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$52,860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$370,020 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of training, knowledge mobilization &amp; project administration</a:t>
                      </a:r>
                    </a:p>
                  </a:txBody>
                  <a:tcPr marL="4856" marR="4856" marT="4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30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519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E0641-3BF0-054C-9798-BF297C85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731"/>
            <a:ext cx="10515600" cy="1325563"/>
          </a:xfrm>
        </p:spPr>
        <p:txBody>
          <a:bodyPr/>
          <a:lstStyle/>
          <a:p>
            <a:r>
              <a:rPr lang="en-US" b="1" dirty="0"/>
              <a:t>Budget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535C8D7-CC4B-3240-9929-71AF7915F6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849254"/>
              </p:ext>
            </p:extLst>
          </p:nvPr>
        </p:nvGraphicFramePr>
        <p:xfrm>
          <a:off x="6507016" y="123390"/>
          <a:ext cx="4704080" cy="661122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31384">
                  <a:extLst>
                    <a:ext uri="{9D8B030D-6E8A-4147-A177-3AD203B41FA5}">
                      <a16:colId xmlns:a16="http://schemas.microsoft.com/office/drawing/2014/main" xmlns="" val="570404576"/>
                    </a:ext>
                  </a:extLst>
                </a:gridCol>
                <a:gridCol w="901204">
                  <a:extLst>
                    <a:ext uri="{9D8B030D-6E8A-4147-A177-3AD203B41FA5}">
                      <a16:colId xmlns:a16="http://schemas.microsoft.com/office/drawing/2014/main" xmlns="" val="4227475847"/>
                    </a:ext>
                  </a:extLst>
                </a:gridCol>
                <a:gridCol w="871492">
                  <a:extLst>
                    <a:ext uri="{9D8B030D-6E8A-4147-A177-3AD203B41FA5}">
                      <a16:colId xmlns:a16="http://schemas.microsoft.com/office/drawing/2014/main" xmlns="" val="140190029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EXPENSES 2019-20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Projected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Actual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1453718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Meetings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251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Partner Meeting May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5,000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1,343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2122036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APSA Meetings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   625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1,491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254125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Researcher Meeting TPBW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10,000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15,702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2884002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CPSA Workshops/Meetings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   750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3,318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32752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Advisory Meeting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6,000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7415707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Montreal (UQAM funds) Events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2,000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5651217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Toronto (RU funds) Events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2,000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41602981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Other C-Dem Event Travel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10,000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2,198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0579911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Data Collection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059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CES Phone Survey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300,000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180,345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8792638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Online CES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120,214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148,910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9676654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Online DC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47,702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46,644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0646850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Contracts</a:t>
                      </a: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30,550</a:t>
                      </a: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345722771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Personnel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672254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Western Postdoc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47,385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47,385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2242844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UQAM Postdoc/Administrator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47,385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47,385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4080132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Ryerson Postdoc/Programmer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28,000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28,000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414137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Western Project Manager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36,504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27,378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4262197003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Sponsored Events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412708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TPBW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5,000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5,000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568193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Polidocs Contribution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6,000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6,000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5048292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Students</a:t>
                      </a:r>
                      <a:endParaRPr lang="en-US" sz="1300" b="0" i="0" u="none" strike="noStrike">
                        <a:solidFill>
                          <a:srgbClr val="9C57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45266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Western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7,000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603738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UQAM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7,000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7,000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2501891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Ryerson (RU Funds)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25,000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     -  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841367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Toronto (PG)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15,000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15,000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524408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  U of T (student funding)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12,000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12,000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4447488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   U of T (contract funding)</a:t>
                      </a: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37,500</a:t>
                      </a: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6305538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Office Supplies (printing, etc.)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    500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   105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492905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Overhead and Space Expenses</a:t>
                      </a: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32,773</a:t>
                      </a: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3320397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TOTAL EXPENSES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741,065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696,027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91526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8613163-2F83-5942-AF0C-F36C0EEB0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3424"/>
              </p:ext>
            </p:extLst>
          </p:nvPr>
        </p:nvGraphicFramePr>
        <p:xfrm>
          <a:off x="873760" y="2171720"/>
          <a:ext cx="3802876" cy="340578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31384">
                  <a:extLst>
                    <a:ext uri="{9D8B030D-6E8A-4147-A177-3AD203B41FA5}">
                      <a16:colId xmlns:a16="http://schemas.microsoft.com/office/drawing/2014/main" xmlns="" val="2512288886"/>
                    </a:ext>
                  </a:extLst>
                </a:gridCol>
                <a:gridCol w="871492">
                  <a:extLst>
                    <a:ext uri="{9D8B030D-6E8A-4147-A177-3AD203B41FA5}">
                      <a16:colId xmlns:a16="http://schemas.microsoft.com/office/drawing/2014/main" xmlns="" val="48077824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OPERATING BUDGET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rgbClr val="FFD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25414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SSHRC PG Funds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499,050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6920213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SSHRC Insight Funds (as of 12apr)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128,606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3322709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Western Cash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40,000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41217341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UQAM Cash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  2,000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39744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Ryerson (meetings)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  2,000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1310825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Ryerson (student funding)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25,000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8902854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Toronto (student funding)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 $     12,000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3192863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TOTAL OPERATING FUNDS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708,656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51200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4203951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DEFICIT/SURPLUS OPERATING FUNDS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  12,629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45518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29545376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RESTRICTED/OTHER FUNDS TO BE USED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697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Module Sales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 $   118,225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6322575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PG Contracts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99,500</a:t>
                      </a: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1064809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11465596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TOTAL DEFICIT/SURPLUS</a:t>
                      </a:r>
                    </a:p>
                  </a:txBody>
                  <a:tcPr marL="2220" marR="2220" marT="22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230,354</a:t>
                      </a:r>
                    </a:p>
                  </a:txBody>
                  <a:tcPr marL="2220" marR="2220" marT="2220" marB="0" anchor="b"/>
                </a:tc>
                <a:extLst>
                  <a:ext uri="{0D108BD9-81ED-4DB2-BD59-A6C34878D82A}">
                    <a16:rowId xmlns:a16="http://schemas.microsoft.com/office/drawing/2014/main" xmlns="" val="3576442897"/>
                  </a:ext>
                </a:extLst>
              </a:tr>
            </a:tbl>
          </a:graphicData>
        </a:graphic>
      </p:graphicFrame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9C981B6F-A42D-3642-87FE-6B16F51F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81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9865E-30C1-8B44-BD2A-07330760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Training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0CFA6-8053-8046-8A8F-545C8C14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2019-</a:t>
            </a:r>
            <a:r>
              <a:rPr lang="en-US" dirty="0" smtClean="0"/>
              <a:t>20 : </a:t>
            </a:r>
          </a:p>
          <a:p>
            <a:pPr lvl="1"/>
            <a:r>
              <a:rPr lang="en-US" dirty="0" smtClean="0"/>
              <a:t>Programmer (Ryerson) + Admin Staff (Western; UQAM)</a:t>
            </a:r>
            <a:endParaRPr lang="en-US" dirty="0"/>
          </a:p>
          <a:p>
            <a:pPr lvl="1"/>
            <a:r>
              <a:rPr lang="en-US" dirty="0" smtClean="0"/>
              <a:t>2 Postdoctoral Fellows (Western – Joanie Bouchard; UQAM – Laura French </a:t>
            </a:r>
            <a:r>
              <a:rPr lang="en-US" dirty="0" err="1" smtClean="0"/>
              <a:t>Bourgois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3 PhD Students (Toronto) plus multiple research assistants across institutions</a:t>
            </a:r>
            <a:endParaRPr lang="en-US" dirty="0"/>
          </a:p>
          <a:p>
            <a:r>
              <a:rPr lang="en-US" dirty="0"/>
              <a:t>2020-</a:t>
            </a:r>
            <a:r>
              <a:rPr lang="en-US" dirty="0" smtClean="0"/>
              <a:t>21</a:t>
            </a:r>
          </a:p>
          <a:p>
            <a:pPr lvl="1"/>
            <a:r>
              <a:rPr lang="en-US" dirty="0" smtClean="0"/>
              <a:t>CPSA Training Workshop</a:t>
            </a:r>
          </a:p>
          <a:p>
            <a:pPr lvl="1"/>
            <a:r>
              <a:rPr lang="en-US" dirty="0" smtClean="0"/>
              <a:t>Opportunities for Visiting Students</a:t>
            </a:r>
            <a:r>
              <a:rPr lang="en-US" dirty="0"/>
              <a:t> </a:t>
            </a:r>
            <a:r>
              <a:rPr lang="en-US" dirty="0" smtClean="0"/>
              <a:t>– SSHRC/FQRSC/Fulbright</a:t>
            </a:r>
            <a:r>
              <a:rPr lang="en-US" dirty="0"/>
              <a:t> </a:t>
            </a:r>
            <a:r>
              <a:rPr lang="en-US" dirty="0" smtClean="0"/>
              <a:t>but also short-term visits</a:t>
            </a:r>
          </a:p>
          <a:p>
            <a:pPr lvl="1"/>
            <a:r>
              <a:rPr lang="en-US" dirty="0" smtClean="0"/>
              <a:t>Training Modules and Online Tool</a:t>
            </a: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xmlns="" id="{3DA28FF3-2A73-F041-8DA3-0B3A97C9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79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161F6-4C1A-684C-9C46-B82B0E8E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-212380"/>
            <a:ext cx="10515600" cy="1325563"/>
          </a:xfrm>
        </p:spPr>
        <p:txBody>
          <a:bodyPr/>
          <a:lstStyle/>
          <a:p>
            <a:r>
              <a:rPr lang="en-US" b="1" dirty="0"/>
              <a:t>Academic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7FB64-E413-074B-AFE5-D667B914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886854"/>
            <a:ext cx="11615531" cy="5567773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r>
              <a:rPr lang="en-US" sz="1600" b="1" i="1" dirty="0"/>
              <a:t>Co-Investigators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Cameron Anderson,  Western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David Armstrong, Western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Éric Bélanger, McGill University</a:t>
            </a:r>
            <a:endParaRPr lang="en-US" sz="1600" dirty="0"/>
          </a:p>
          <a:p>
            <a:pPr marL="0" indent="0">
              <a:buNone/>
            </a:pPr>
            <a:r>
              <a:rPr lang="en-CA" sz="1600" dirty="0" err="1"/>
              <a:t>Loleen</a:t>
            </a:r>
            <a:r>
              <a:rPr lang="en-CA" sz="1600" dirty="0"/>
              <a:t> </a:t>
            </a:r>
            <a:r>
              <a:rPr lang="en-CA" sz="1600" dirty="0" err="1"/>
              <a:t>Berdahl</a:t>
            </a:r>
            <a:r>
              <a:rPr lang="en-CA" sz="1600" dirty="0"/>
              <a:t>, University of Saskatchewan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Amanda Bittner, Memorial University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Ruth </a:t>
            </a:r>
            <a:r>
              <a:rPr lang="en-US" sz="1600" dirty="0" err="1"/>
              <a:t>Dassonneville</a:t>
            </a:r>
            <a:r>
              <a:rPr lang="en-US" sz="1600" dirty="0"/>
              <a:t>, Université de Montréal</a:t>
            </a:r>
          </a:p>
          <a:p>
            <a:pPr marL="0" indent="0">
              <a:buNone/>
            </a:pPr>
            <a:r>
              <a:rPr lang="en-US" sz="1600" dirty="0"/>
              <a:t>Joanna </a:t>
            </a:r>
            <a:r>
              <a:rPr lang="en-US" sz="1600" dirty="0" err="1"/>
              <a:t>Everitt</a:t>
            </a:r>
            <a:r>
              <a:rPr lang="en-US" sz="1600" dirty="0"/>
              <a:t>, UNB– St. John</a:t>
            </a:r>
          </a:p>
          <a:p>
            <a:pPr marL="0" indent="0">
              <a:buNone/>
            </a:pPr>
            <a:r>
              <a:rPr lang="en-CA" sz="1600" dirty="0"/>
              <a:t>Royce Koop, University of Manitoba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J. Scott Matthews, Memorial University</a:t>
            </a:r>
          </a:p>
          <a:p>
            <a:pPr marL="0" indent="0">
              <a:buNone/>
            </a:pPr>
            <a:r>
              <a:rPr lang="fr-FR" sz="1600" dirty="0"/>
              <a:t>Mark Pickup, Simon Fraser </a:t>
            </a:r>
            <a:r>
              <a:rPr lang="fr-FR" sz="1600" dirty="0" err="1"/>
              <a:t>University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Maryse Potvin, Université du Québec à Montréal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Jason Roy, Wilfrid Laurier University  </a:t>
            </a:r>
          </a:p>
          <a:p>
            <a:pPr marL="0" indent="0">
              <a:buNone/>
            </a:pPr>
            <a:r>
              <a:rPr lang="en-CA" sz="1600" dirty="0"/>
              <a:t>Jerald Sabin, Bishop’s University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Jared Wesley, University of Alberta  </a:t>
            </a:r>
          </a:p>
          <a:p>
            <a:pPr marL="0" indent="0">
              <a:buNone/>
            </a:pPr>
            <a:r>
              <a:rPr lang="en-US" sz="1600" b="1" i="1" dirty="0" smtClean="0"/>
              <a:t>Collaborators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Christopher Alcantara, Western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John Beebe, Ryerson University 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Marc-André </a:t>
            </a:r>
            <a:r>
              <a:rPr lang="en-US" sz="1600" dirty="0" err="1"/>
              <a:t>Bodet</a:t>
            </a:r>
            <a:r>
              <a:rPr lang="en-US" sz="1600" dirty="0"/>
              <a:t>, Laval University</a:t>
            </a:r>
          </a:p>
          <a:p>
            <a:pPr marL="0" indent="0">
              <a:buNone/>
            </a:pPr>
            <a:r>
              <a:rPr lang="en-CA" sz="1600" dirty="0"/>
              <a:t>Jake Bowers, University of Illinois at Urbana-Champaign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Arnaud </a:t>
            </a:r>
            <a:r>
              <a:rPr lang="fr-FR" sz="1600" dirty="0" err="1"/>
              <a:t>Dellis</a:t>
            </a:r>
            <a:r>
              <a:rPr lang="fr-FR" sz="1600" dirty="0"/>
              <a:t>, Université du Québec à Montréal 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Victoria </a:t>
            </a:r>
            <a:r>
              <a:rPr lang="en-CA" sz="1600" dirty="0" err="1"/>
              <a:t>Esses</a:t>
            </a:r>
            <a:r>
              <a:rPr lang="en-CA" sz="1600" dirty="0"/>
              <a:t>, University of Western Ontario 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Elizabeth Goodyear-Grant, </a:t>
            </a:r>
            <a:r>
              <a:rPr lang="fr-FR" sz="1600" dirty="0" err="1"/>
              <a:t>Queen’s</a:t>
            </a:r>
            <a:r>
              <a:rPr lang="fr-FR" sz="1600" dirty="0"/>
              <a:t> </a:t>
            </a:r>
            <a:r>
              <a:rPr lang="fr-FR" sz="1600" dirty="0" err="1"/>
              <a:t>University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Tania Gosselin, Université du Québec à Montréal  </a:t>
            </a:r>
            <a:endParaRPr lang="en-US" sz="1600" dirty="0"/>
          </a:p>
          <a:p>
            <a:pPr marL="0" indent="0">
              <a:buNone/>
            </a:pPr>
            <a:r>
              <a:rPr lang="fr-FR" sz="1600" dirty="0" err="1"/>
              <a:t>Valerie</a:t>
            </a:r>
            <a:r>
              <a:rPr lang="fr-FR" sz="1600" dirty="0"/>
              <a:t>-Anne </a:t>
            </a:r>
            <a:r>
              <a:rPr lang="fr-FR" sz="1600" dirty="0" err="1"/>
              <a:t>Maheo</a:t>
            </a:r>
            <a:r>
              <a:rPr lang="fr-FR" sz="1600" dirty="0"/>
              <a:t>, Université de Montréal 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R. Michael McGregor, </a:t>
            </a:r>
            <a:r>
              <a:rPr lang="fr-FR" sz="1600" dirty="0" err="1"/>
              <a:t>Ryerson</a:t>
            </a:r>
            <a:r>
              <a:rPr lang="fr-FR" sz="1600" dirty="0"/>
              <a:t> </a:t>
            </a:r>
            <a:r>
              <a:rPr lang="fr-FR" sz="1600" dirty="0" err="1"/>
              <a:t>University</a:t>
            </a:r>
            <a:r>
              <a:rPr lang="fr-FR" sz="1600" dirty="0"/>
              <a:t> 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Martin Papillon, Université de Montréal   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Dietlind Stolle, McGill University</a:t>
            </a:r>
            <a:endParaRPr lang="en-US" sz="1600" dirty="0"/>
          </a:p>
          <a:p>
            <a:pPr marL="0" indent="0">
              <a:buNone/>
            </a:pPr>
            <a:r>
              <a:rPr lang="en-CA" sz="1600" dirty="0"/>
              <a:t>John Zoe, University of Alberta</a:t>
            </a:r>
            <a:endParaRPr lang="en-US" sz="1600" dirty="0"/>
          </a:p>
          <a:p>
            <a:pPr marL="0" indent="0">
              <a:buNone/>
            </a:pPr>
            <a:r>
              <a:rPr lang="en-US" sz="1600" b="1" i="1" dirty="0"/>
              <a:t> </a:t>
            </a:r>
            <a:r>
              <a:rPr lang="en-US" sz="1600" b="1" i="1" dirty="0" smtClean="0"/>
              <a:t>Advisory </a:t>
            </a:r>
            <a:r>
              <a:rPr lang="en-US" sz="1600" b="1" i="1" dirty="0"/>
              <a:t>Council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John Aldrich, Duke University</a:t>
            </a:r>
          </a:p>
          <a:p>
            <a:pPr marL="0" indent="0">
              <a:buNone/>
            </a:pPr>
            <a:r>
              <a:rPr lang="en-US" sz="1600" dirty="0"/>
              <a:t>Keith Archer, Retired Chief Electoral Officer, Elections BC</a:t>
            </a:r>
          </a:p>
          <a:p>
            <a:pPr marL="0" indent="0">
              <a:buNone/>
            </a:pPr>
            <a:r>
              <a:rPr lang="fr-FR" sz="1600" dirty="0"/>
              <a:t>André Blais, Université de Montréal</a:t>
            </a:r>
            <a:endParaRPr lang="en-US" sz="1600" dirty="0"/>
          </a:p>
          <a:p>
            <a:pPr marL="0" indent="0">
              <a:buNone/>
            </a:pPr>
            <a:r>
              <a:rPr lang="fr-FR" sz="1600" dirty="0"/>
              <a:t>Patrick Fournier, Université de Montréal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Elisabeth Gidengil, McGill University</a:t>
            </a:r>
          </a:p>
          <a:p>
            <a:pPr marL="0" indent="0">
              <a:buNone/>
            </a:pPr>
            <a:r>
              <a:rPr lang="en-US" sz="1600" dirty="0"/>
              <a:t>Leonie Huddy, Stoney Brook University</a:t>
            </a:r>
          </a:p>
          <a:p>
            <a:pPr marL="0" indent="0">
              <a:buNone/>
            </a:pPr>
            <a:r>
              <a:rPr lang="en-US" sz="1600" dirty="0" err="1"/>
              <a:t>Shanto</a:t>
            </a:r>
            <a:r>
              <a:rPr lang="en-US" sz="1600" dirty="0"/>
              <a:t> Iyengar, Stanford University</a:t>
            </a:r>
          </a:p>
          <a:p>
            <a:pPr marL="0" indent="0">
              <a:buNone/>
            </a:pPr>
            <a:r>
              <a:rPr lang="en-US" sz="1600" dirty="0"/>
              <a:t>Richard Johnston, University of British Columbia</a:t>
            </a:r>
          </a:p>
          <a:p>
            <a:pPr marL="0" indent="0">
              <a:buNone/>
            </a:pPr>
            <a:r>
              <a:rPr lang="en-US" sz="1600" dirty="0"/>
              <a:t>Stuart </a:t>
            </a:r>
            <a:r>
              <a:rPr lang="en-US" sz="1600" dirty="0" err="1"/>
              <a:t>Soroka</a:t>
            </a:r>
            <a:r>
              <a:rPr lang="en-US" sz="1600" dirty="0"/>
              <a:t>, University of Michigan</a:t>
            </a:r>
          </a:p>
          <a:p>
            <a:pPr marL="0" indent="0">
              <a:buNone/>
            </a:pPr>
            <a:r>
              <a:rPr lang="en-US" sz="1600" dirty="0"/>
              <a:t>Elizabeth Zechmeister, Vanderbilt University</a:t>
            </a:r>
          </a:p>
          <a:p>
            <a:endParaRPr lang="en-CA" sz="1600" dirty="0"/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xmlns="" id="{4B79B7AA-20C8-3D43-9965-3042AB3FA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7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6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019CDB-B879-4681-8D2E-9CDD0CB57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951" y="85692"/>
            <a:ext cx="4817313" cy="195317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C3703B-8D41-470D-A45D-3194E3CB7958}"/>
              </a:ext>
            </a:extLst>
          </p:cNvPr>
          <p:cNvSpPr/>
          <p:nvPr/>
        </p:nvSpPr>
        <p:spPr>
          <a:xfrm>
            <a:off x="359778" y="3649053"/>
            <a:ext cx="2714811" cy="136536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047859B-0DFE-472E-89C2-EE5D1C591A78}"/>
              </a:ext>
            </a:extLst>
          </p:cNvPr>
          <p:cNvSpPr/>
          <p:nvPr/>
        </p:nvSpPr>
        <p:spPr>
          <a:xfrm>
            <a:off x="3211005" y="3649053"/>
            <a:ext cx="2282584" cy="136536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EDED8E2-6250-4B07-AC23-5E216CED17C2}"/>
              </a:ext>
            </a:extLst>
          </p:cNvPr>
          <p:cNvSpPr/>
          <p:nvPr/>
        </p:nvSpPr>
        <p:spPr>
          <a:xfrm>
            <a:off x="5622292" y="3647931"/>
            <a:ext cx="1543463" cy="13640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E928AF1-AF09-4C8B-BEB0-2A3427FAC47D}"/>
              </a:ext>
            </a:extLst>
          </p:cNvPr>
          <p:cNvSpPr/>
          <p:nvPr/>
        </p:nvSpPr>
        <p:spPr>
          <a:xfrm>
            <a:off x="317599" y="1936543"/>
            <a:ext cx="6798320" cy="1141562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5104373-2526-477E-BCE0-663A68AB5AF8}"/>
              </a:ext>
            </a:extLst>
          </p:cNvPr>
          <p:cNvSpPr/>
          <p:nvPr/>
        </p:nvSpPr>
        <p:spPr>
          <a:xfrm>
            <a:off x="359778" y="683683"/>
            <a:ext cx="6757722" cy="712179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A0FEFB-C2D4-4887-9240-74B2A2162742}"/>
              </a:ext>
            </a:extLst>
          </p:cNvPr>
          <p:cNvSpPr txBox="1"/>
          <p:nvPr/>
        </p:nvSpPr>
        <p:spPr>
          <a:xfrm>
            <a:off x="852678" y="700531"/>
            <a:ext cx="5805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Advisory Committee (AC)</a:t>
            </a:r>
          </a:p>
          <a:p>
            <a:pPr algn="ctr"/>
            <a:r>
              <a:rPr lang="en-CA" sz="1200" dirty="0"/>
              <a:t>International experts, former CES investigators &amp; strategic stakeholders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366AFA-CD3E-48AE-8674-ABE35E61D8AF}"/>
              </a:ext>
            </a:extLst>
          </p:cNvPr>
          <p:cNvSpPr txBox="1"/>
          <p:nvPr/>
        </p:nvSpPr>
        <p:spPr>
          <a:xfrm>
            <a:off x="682386" y="2052192"/>
            <a:ext cx="6129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Executive Committee (EC)</a:t>
            </a:r>
          </a:p>
          <a:p>
            <a:pPr algn="ctr"/>
            <a:r>
              <a:rPr lang="en-CA" sz="1200" dirty="0"/>
              <a:t>Co-Directors: Laura Stephenson (Western), Allison Harell (UQAM)</a:t>
            </a:r>
          </a:p>
          <a:p>
            <a:pPr algn="ctr"/>
            <a:r>
              <a:rPr lang="en-CA" sz="1200" dirty="0"/>
              <a:t>Peter Loewen (University of Toronto), Daniel Rubenson (Ryerson University)</a:t>
            </a:r>
          </a:p>
          <a:p>
            <a:pPr algn="ctr"/>
            <a:r>
              <a:rPr lang="fr-CA" sz="1200" dirty="0"/>
              <a:t>C-</a:t>
            </a:r>
            <a:r>
              <a:rPr lang="fr-CA" sz="1200" dirty="0" err="1"/>
              <a:t>Dem</a:t>
            </a:r>
            <a:r>
              <a:rPr lang="fr-CA" sz="1200" dirty="0"/>
              <a:t> Project Manager: Barbara </a:t>
            </a:r>
            <a:r>
              <a:rPr lang="fr-CA" sz="1200" dirty="0" err="1"/>
              <a:t>Oram</a:t>
            </a:r>
            <a:endParaRPr lang="en-CA" sz="1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A20EC42-7786-4EE6-83E4-CFB4B33EC380}"/>
              </a:ext>
            </a:extLst>
          </p:cNvPr>
          <p:cNvSpPr/>
          <p:nvPr/>
        </p:nvSpPr>
        <p:spPr>
          <a:xfrm>
            <a:off x="7419821" y="2038867"/>
            <a:ext cx="4502995" cy="297312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3956AA0-DE26-42E4-BBB1-9096CCBCFCC2}"/>
              </a:ext>
            </a:extLst>
          </p:cNvPr>
          <p:cNvSpPr txBox="1"/>
          <p:nvPr/>
        </p:nvSpPr>
        <p:spPr>
          <a:xfrm>
            <a:off x="572931" y="3806307"/>
            <a:ext cx="2323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dirty="0"/>
              <a:t>Scientific </a:t>
            </a:r>
            <a:r>
              <a:rPr lang="fr-CA" sz="1500" dirty="0" err="1"/>
              <a:t>Committee</a:t>
            </a:r>
            <a:r>
              <a:rPr lang="fr-CA" sz="1500" dirty="0"/>
              <a:t> (SC) </a:t>
            </a:r>
          </a:p>
          <a:p>
            <a:pPr algn="ctr"/>
            <a:r>
              <a:rPr lang="fr-CA" sz="1200" dirty="0"/>
              <a:t>Chair: Stephenson</a:t>
            </a:r>
          </a:p>
          <a:p>
            <a:pPr algn="ctr"/>
            <a:r>
              <a:rPr lang="fr-CA" sz="1050" dirty="0" err="1"/>
              <a:t>Members</a:t>
            </a:r>
            <a:r>
              <a:rPr lang="fr-CA" sz="1050" dirty="0"/>
              <a:t>: EC, </a:t>
            </a:r>
            <a:r>
              <a:rPr lang="fr-CA" sz="1050" dirty="0" err="1"/>
              <a:t>methods</a:t>
            </a:r>
            <a:r>
              <a:rPr lang="fr-CA" sz="1050" dirty="0"/>
              <a:t> experts, Innovative Research Group</a:t>
            </a:r>
          </a:p>
          <a:p>
            <a:endParaRPr lang="en-CA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4F5635-135B-49DB-BCAA-03B45EFB7C9E}"/>
              </a:ext>
            </a:extLst>
          </p:cNvPr>
          <p:cNvSpPr txBox="1"/>
          <p:nvPr/>
        </p:nvSpPr>
        <p:spPr>
          <a:xfrm>
            <a:off x="3085251" y="3750050"/>
            <a:ext cx="250165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dirty="0" err="1"/>
              <a:t>Knowledge</a:t>
            </a:r>
            <a:r>
              <a:rPr lang="fr-CA" sz="1500" dirty="0"/>
              <a:t> </a:t>
            </a:r>
            <a:r>
              <a:rPr lang="fr-CA" sz="1500" dirty="0" err="1"/>
              <a:t>Mobilization</a:t>
            </a:r>
            <a:r>
              <a:rPr lang="fr-CA" sz="1500" dirty="0"/>
              <a:t> </a:t>
            </a:r>
            <a:r>
              <a:rPr lang="fr-CA" sz="1500" dirty="0" err="1"/>
              <a:t>Committee</a:t>
            </a:r>
            <a:r>
              <a:rPr lang="fr-CA" sz="1500" dirty="0"/>
              <a:t> (KMC)</a:t>
            </a:r>
          </a:p>
          <a:p>
            <a:pPr algn="ctr"/>
            <a:r>
              <a:rPr lang="fr-CA" sz="1200" dirty="0"/>
              <a:t>Chair: Harell</a:t>
            </a:r>
          </a:p>
          <a:p>
            <a:pPr algn="ctr"/>
            <a:r>
              <a:rPr lang="fr-CA" sz="1050" dirty="0" err="1"/>
              <a:t>Members</a:t>
            </a:r>
            <a:r>
              <a:rPr lang="fr-CA" sz="1050" dirty="0"/>
              <a:t>: Samara, CSDC, IRPP, </a:t>
            </a:r>
          </a:p>
          <a:p>
            <a:pPr algn="ctr"/>
            <a:r>
              <a:rPr lang="fr-CA" sz="1050" dirty="0" err="1"/>
              <a:t>Apathy</a:t>
            </a:r>
            <a:r>
              <a:rPr lang="fr-CA" sz="1050" dirty="0"/>
              <a:t> </a:t>
            </a:r>
            <a:r>
              <a:rPr lang="fr-CA" sz="1050" dirty="0" err="1"/>
              <a:t>is</a:t>
            </a:r>
            <a:r>
              <a:rPr lang="fr-CA" sz="1050" dirty="0"/>
              <a:t> </a:t>
            </a:r>
            <a:r>
              <a:rPr lang="fr-CA" sz="1050" dirty="0" err="1"/>
              <a:t>Boring</a:t>
            </a:r>
            <a:r>
              <a:rPr lang="fr-CA" sz="1050" dirty="0"/>
              <a:t>, 1 EMB/</a:t>
            </a:r>
            <a:r>
              <a:rPr lang="fr-CA" sz="1050" dirty="0" err="1"/>
              <a:t>year</a:t>
            </a:r>
            <a:r>
              <a:rPr lang="fr-CA" sz="1050" dirty="0"/>
              <a:t>, </a:t>
            </a:r>
          </a:p>
          <a:p>
            <a:pPr algn="ctr"/>
            <a:r>
              <a:rPr lang="fr-CA" sz="1050" dirty="0"/>
              <a:t>C-</a:t>
            </a:r>
            <a:r>
              <a:rPr lang="fr-CA" sz="1050" dirty="0" err="1"/>
              <a:t>Dem</a:t>
            </a:r>
            <a:r>
              <a:rPr lang="fr-CA" sz="1050" dirty="0"/>
              <a:t> postdoc</a:t>
            </a:r>
          </a:p>
          <a:p>
            <a:pPr algn="ctr"/>
            <a:endParaRPr lang="en-CA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DD324B-B5D6-42EC-802A-71A1A92C5193}"/>
              </a:ext>
            </a:extLst>
          </p:cNvPr>
          <p:cNvSpPr txBox="1"/>
          <p:nvPr/>
        </p:nvSpPr>
        <p:spPr>
          <a:xfrm>
            <a:off x="8722048" y="2120317"/>
            <a:ext cx="183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Committee</a:t>
            </a:r>
            <a:r>
              <a:rPr lang="fr-CA" dirty="0"/>
              <a:t> </a:t>
            </a:r>
            <a:r>
              <a:rPr lang="fr-CA" dirty="0" err="1"/>
              <a:t>Roles</a:t>
            </a:r>
            <a:endParaRPr lang="en-C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95650E-83E5-405B-9159-2BC469B1B007}"/>
              </a:ext>
            </a:extLst>
          </p:cNvPr>
          <p:cNvSpPr txBox="1"/>
          <p:nvPr/>
        </p:nvSpPr>
        <p:spPr>
          <a:xfrm>
            <a:off x="7523607" y="2616237"/>
            <a:ext cx="4502995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CA" sz="1300" dirty="0"/>
              <a:t>Advisory Committee: Strategic advice to EC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Co-Directors: Management and operations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Executive Committee: Strategic decision-making 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Scientific Committee: Survey design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Knowledge Mobilization Committee: Event &amp; activity planning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Training </a:t>
            </a:r>
            <a:r>
              <a:rPr lang="en-CA" sz="1300" dirty="0" err="1"/>
              <a:t>Committtee</a:t>
            </a:r>
            <a:r>
              <a:rPr lang="en-CA" sz="1300" dirty="0"/>
              <a:t>: Student, partner and stakeholder training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Data Collection Committees (CESC, DCC &amp; PESC): survey implementation</a:t>
            </a:r>
          </a:p>
          <a:p>
            <a:r>
              <a:rPr lang="en-CA" sz="1300" dirty="0"/>
              <a:t>Module Committees (MCC &amp; SMRC): module competitions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B7F432-CF33-447A-AD57-19F947D19254}"/>
              </a:ext>
            </a:extLst>
          </p:cNvPr>
          <p:cNvSpPr txBox="1"/>
          <p:nvPr/>
        </p:nvSpPr>
        <p:spPr>
          <a:xfrm>
            <a:off x="5679466" y="3744869"/>
            <a:ext cx="142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dirty="0"/>
              <a:t>Training </a:t>
            </a:r>
            <a:r>
              <a:rPr lang="fr-CA" sz="1500" dirty="0" err="1"/>
              <a:t>Committee</a:t>
            </a:r>
            <a:r>
              <a:rPr lang="fr-CA" sz="1500" dirty="0"/>
              <a:t> (TC)</a:t>
            </a:r>
          </a:p>
          <a:p>
            <a:pPr algn="ctr"/>
            <a:r>
              <a:rPr lang="fr-CA" sz="1200" dirty="0"/>
              <a:t>Chair: </a:t>
            </a:r>
            <a:r>
              <a:rPr lang="fr-CA" sz="1200" dirty="0" err="1"/>
              <a:t>Rotating</a:t>
            </a:r>
            <a:endParaRPr lang="fr-CA" sz="1200" dirty="0"/>
          </a:p>
          <a:p>
            <a:pPr algn="ctr"/>
            <a:r>
              <a:rPr lang="fr-CA" sz="1000" dirty="0"/>
              <a:t>Dave Armstrong, Loleen Berdahl, Jason Roy, </a:t>
            </a:r>
          </a:p>
          <a:p>
            <a:pPr algn="ctr"/>
            <a:r>
              <a:rPr lang="fr-CA" sz="1000" dirty="0"/>
              <a:t>C-</a:t>
            </a:r>
            <a:r>
              <a:rPr lang="fr-CA" sz="1000" dirty="0" err="1"/>
              <a:t>Dem</a:t>
            </a:r>
            <a:r>
              <a:rPr lang="fr-CA" sz="1000" dirty="0"/>
              <a:t> postdoc</a:t>
            </a:r>
            <a:endParaRPr lang="en-CA" sz="1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236D3E1-B7AA-4242-AFCF-EE47F83AF07E}"/>
              </a:ext>
            </a:extLst>
          </p:cNvPr>
          <p:cNvGrpSpPr/>
          <p:nvPr/>
        </p:nvGrpSpPr>
        <p:grpSpPr>
          <a:xfrm>
            <a:off x="191398" y="5641845"/>
            <a:ext cx="6698412" cy="999920"/>
            <a:chOff x="336430" y="5440845"/>
            <a:chExt cx="6698412" cy="9999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FDF01DD-6509-4ED6-815B-7F3F34151357}"/>
                </a:ext>
              </a:extLst>
            </p:cNvPr>
            <p:cNvSpPr/>
            <p:nvPr/>
          </p:nvSpPr>
          <p:spPr>
            <a:xfrm>
              <a:off x="336430" y="5440848"/>
              <a:ext cx="1035169" cy="98583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7A9F35A-0B45-42D6-B392-844B504A5678}"/>
                </a:ext>
              </a:extLst>
            </p:cNvPr>
            <p:cNvSpPr/>
            <p:nvPr/>
          </p:nvSpPr>
          <p:spPr>
            <a:xfrm>
              <a:off x="1443488" y="5454933"/>
              <a:ext cx="1035169" cy="98583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94D7D02-71C1-42FC-A978-B010F3C5DDFD}"/>
                </a:ext>
              </a:extLst>
            </p:cNvPr>
            <p:cNvSpPr/>
            <p:nvPr/>
          </p:nvSpPr>
          <p:spPr>
            <a:xfrm>
              <a:off x="2539042" y="5440847"/>
              <a:ext cx="1035169" cy="98583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502593C-6843-4138-A7E5-822847254651}"/>
                </a:ext>
              </a:extLst>
            </p:cNvPr>
            <p:cNvSpPr/>
            <p:nvPr/>
          </p:nvSpPr>
          <p:spPr>
            <a:xfrm>
              <a:off x="4143557" y="5440845"/>
              <a:ext cx="1035169" cy="98583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D11F4F3-0881-4BBD-9720-BDE7DD57EC73}"/>
                </a:ext>
              </a:extLst>
            </p:cNvPr>
            <p:cNvSpPr/>
            <p:nvPr/>
          </p:nvSpPr>
          <p:spPr>
            <a:xfrm>
              <a:off x="5989606" y="5440845"/>
              <a:ext cx="1035169" cy="98583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97635C6-08B3-4FB5-9514-E2D70C99B9EF}"/>
                </a:ext>
              </a:extLst>
            </p:cNvPr>
            <p:cNvSpPr txBox="1"/>
            <p:nvPr/>
          </p:nvSpPr>
          <p:spPr>
            <a:xfrm>
              <a:off x="383877" y="5503346"/>
              <a:ext cx="887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Canadian </a:t>
              </a:r>
              <a:r>
                <a:rPr lang="fr-CA" sz="900" dirty="0" err="1"/>
                <a:t>Election</a:t>
              </a:r>
              <a:r>
                <a:rPr lang="fr-CA" sz="900" dirty="0"/>
                <a:t> Study </a:t>
              </a:r>
              <a:r>
                <a:rPr lang="fr-CA" sz="900" dirty="0" err="1"/>
                <a:t>Committee</a:t>
              </a:r>
              <a:r>
                <a:rPr lang="fr-CA" sz="900" dirty="0"/>
                <a:t> (CESC)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Stephenson</a:t>
              </a:r>
              <a:endParaRPr lang="en-CA" sz="9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A0D32DD-051B-40CA-A7CA-03C10CBE10AA}"/>
                </a:ext>
              </a:extLst>
            </p:cNvPr>
            <p:cNvSpPr txBox="1"/>
            <p:nvPr/>
          </p:nvSpPr>
          <p:spPr>
            <a:xfrm>
              <a:off x="1497403" y="5524183"/>
              <a:ext cx="88708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 err="1"/>
                <a:t>Democracy</a:t>
              </a:r>
              <a:r>
                <a:rPr lang="fr-CA" sz="900" dirty="0"/>
                <a:t> Checkup </a:t>
              </a:r>
              <a:r>
                <a:rPr lang="fr-CA" sz="900" dirty="0" err="1"/>
                <a:t>Committee</a:t>
              </a:r>
              <a:r>
                <a:rPr lang="fr-CA" sz="900" dirty="0"/>
                <a:t> (DCC)</a:t>
              </a:r>
            </a:p>
            <a:p>
              <a:pPr algn="ctr"/>
              <a:r>
                <a:rPr lang="fr-CA" sz="900" dirty="0"/>
                <a:t>Chair: Harell</a:t>
              </a:r>
              <a:endParaRPr lang="en-CA" sz="9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1FB96DD-2FCB-4C32-A425-E0230AB0A9AA}"/>
                </a:ext>
              </a:extLst>
            </p:cNvPr>
            <p:cNvSpPr txBox="1"/>
            <p:nvPr/>
          </p:nvSpPr>
          <p:spPr>
            <a:xfrm>
              <a:off x="2582175" y="5454933"/>
              <a:ext cx="887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Provincial </a:t>
              </a:r>
              <a:r>
                <a:rPr lang="fr-CA" sz="900" dirty="0" err="1"/>
                <a:t>Election</a:t>
              </a:r>
              <a:r>
                <a:rPr lang="fr-CA" sz="900" dirty="0"/>
                <a:t> Study </a:t>
              </a:r>
              <a:r>
                <a:rPr lang="fr-CA" sz="900" dirty="0" err="1"/>
                <a:t>Committee</a:t>
              </a:r>
              <a:r>
                <a:rPr lang="fr-CA" sz="900" dirty="0"/>
                <a:t> (PESC)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Stephenson</a:t>
              </a:r>
              <a:endParaRPr lang="en-CA" sz="9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34476D4-97E9-44F6-A517-182472D61F60}"/>
                </a:ext>
              </a:extLst>
            </p:cNvPr>
            <p:cNvSpPr txBox="1"/>
            <p:nvPr/>
          </p:nvSpPr>
          <p:spPr>
            <a:xfrm>
              <a:off x="4217599" y="5475490"/>
              <a:ext cx="887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Module </a:t>
              </a:r>
              <a:r>
                <a:rPr lang="fr-CA" sz="900" dirty="0" err="1"/>
                <a:t>Competition</a:t>
              </a:r>
              <a:r>
                <a:rPr lang="fr-CA" sz="900" dirty="0"/>
                <a:t> </a:t>
              </a:r>
              <a:r>
                <a:rPr lang="fr-CA" sz="900" dirty="0" err="1"/>
                <a:t>Committee</a:t>
              </a:r>
              <a:r>
                <a:rPr lang="fr-CA" sz="900" dirty="0"/>
                <a:t> (MCC)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Dassonneville</a:t>
              </a:r>
              <a:endParaRPr lang="en-CA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33E926F-F677-4F35-B670-083C8C22E741}"/>
                </a:ext>
              </a:extLst>
            </p:cNvPr>
            <p:cNvSpPr txBox="1"/>
            <p:nvPr/>
          </p:nvSpPr>
          <p:spPr>
            <a:xfrm>
              <a:off x="5950070" y="5532503"/>
              <a:ext cx="108477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Student Module </a:t>
              </a:r>
              <a:r>
                <a:rPr lang="fr-CA" sz="900" dirty="0" err="1"/>
                <a:t>Review</a:t>
              </a:r>
              <a:r>
                <a:rPr lang="fr-CA" sz="900" dirty="0"/>
                <a:t> </a:t>
              </a:r>
              <a:r>
                <a:rPr lang="fr-CA" sz="900" dirty="0" err="1"/>
                <a:t>Committee</a:t>
              </a:r>
              <a:r>
                <a:rPr lang="fr-CA" sz="900" dirty="0"/>
                <a:t> (SMRC)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Harell</a:t>
              </a:r>
              <a:endParaRPr lang="en-CA" sz="900" dirty="0"/>
            </a:p>
          </p:txBody>
        </p:sp>
      </p:grpSp>
      <p:sp>
        <p:nvSpPr>
          <p:cNvPr id="34" name="Arrow: Up-Down 33">
            <a:extLst>
              <a:ext uri="{FF2B5EF4-FFF2-40B4-BE49-F238E27FC236}">
                <a16:creationId xmlns:a16="http://schemas.microsoft.com/office/drawing/2014/main" xmlns="" id="{B62E091C-056A-4CFA-B365-15C92F1A021F}"/>
              </a:ext>
            </a:extLst>
          </p:cNvPr>
          <p:cNvSpPr/>
          <p:nvPr/>
        </p:nvSpPr>
        <p:spPr>
          <a:xfrm>
            <a:off x="3659318" y="1441691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xmlns="" id="{E9EDBEA6-212C-4C62-82D5-FAE0EA087A52}"/>
              </a:ext>
            </a:extLst>
          </p:cNvPr>
          <p:cNvSpPr/>
          <p:nvPr/>
        </p:nvSpPr>
        <p:spPr>
          <a:xfrm>
            <a:off x="6206766" y="5130174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xmlns="" id="{D51CF8AA-4898-4226-9237-DCBC4D269E41}"/>
              </a:ext>
            </a:extLst>
          </p:cNvPr>
          <p:cNvSpPr/>
          <p:nvPr/>
        </p:nvSpPr>
        <p:spPr>
          <a:xfrm>
            <a:off x="4368486" y="5138459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Arrow: Up-Down 38">
            <a:extLst>
              <a:ext uri="{FF2B5EF4-FFF2-40B4-BE49-F238E27FC236}">
                <a16:creationId xmlns:a16="http://schemas.microsoft.com/office/drawing/2014/main" xmlns="" id="{A0F5DA59-AA96-4F5F-85AC-E430D4114211}"/>
              </a:ext>
            </a:extLst>
          </p:cNvPr>
          <p:cNvSpPr/>
          <p:nvPr/>
        </p:nvSpPr>
        <p:spPr>
          <a:xfrm>
            <a:off x="2743219" y="5130175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Arrow: Up-Down 39">
            <a:extLst>
              <a:ext uri="{FF2B5EF4-FFF2-40B4-BE49-F238E27FC236}">
                <a16:creationId xmlns:a16="http://schemas.microsoft.com/office/drawing/2014/main" xmlns="" id="{DD51C792-F76D-4F14-9210-01AD18909E4C}"/>
              </a:ext>
            </a:extLst>
          </p:cNvPr>
          <p:cNvSpPr/>
          <p:nvPr/>
        </p:nvSpPr>
        <p:spPr>
          <a:xfrm>
            <a:off x="1701799" y="5160553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Arrow: Up-Down 40">
            <a:extLst>
              <a:ext uri="{FF2B5EF4-FFF2-40B4-BE49-F238E27FC236}">
                <a16:creationId xmlns:a16="http://schemas.microsoft.com/office/drawing/2014/main" xmlns="" id="{BDA34357-0973-4E43-8993-A27649C37383}"/>
              </a:ext>
            </a:extLst>
          </p:cNvPr>
          <p:cNvSpPr/>
          <p:nvPr/>
        </p:nvSpPr>
        <p:spPr>
          <a:xfrm>
            <a:off x="660380" y="5138459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Arrow: Up-Down 41">
            <a:extLst>
              <a:ext uri="{FF2B5EF4-FFF2-40B4-BE49-F238E27FC236}">
                <a16:creationId xmlns:a16="http://schemas.microsoft.com/office/drawing/2014/main" xmlns="" id="{C6FAF5D1-5B78-4AE8-9C5B-062D2340503A}"/>
              </a:ext>
            </a:extLst>
          </p:cNvPr>
          <p:cNvSpPr/>
          <p:nvPr/>
        </p:nvSpPr>
        <p:spPr>
          <a:xfrm>
            <a:off x="4374782" y="3155901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Arrow: Up-Down 44">
            <a:extLst>
              <a:ext uri="{FF2B5EF4-FFF2-40B4-BE49-F238E27FC236}">
                <a16:creationId xmlns:a16="http://schemas.microsoft.com/office/drawing/2014/main" xmlns="" id="{2C6336BB-3B64-4791-A0C0-873C0B285BC7}"/>
              </a:ext>
            </a:extLst>
          </p:cNvPr>
          <p:cNvSpPr/>
          <p:nvPr/>
        </p:nvSpPr>
        <p:spPr>
          <a:xfrm>
            <a:off x="1699763" y="3148013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Arrow: Up-Down 45">
            <a:extLst>
              <a:ext uri="{FF2B5EF4-FFF2-40B4-BE49-F238E27FC236}">
                <a16:creationId xmlns:a16="http://schemas.microsoft.com/office/drawing/2014/main" xmlns="" id="{57478867-F1A0-4199-9BBB-E3B5CC0B9391}"/>
              </a:ext>
            </a:extLst>
          </p:cNvPr>
          <p:cNvSpPr/>
          <p:nvPr/>
        </p:nvSpPr>
        <p:spPr>
          <a:xfrm>
            <a:off x="6223059" y="3141287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3531316-07CA-4651-A5F4-237400087E35}"/>
              </a:ext>
            </a:extLst>
          </p:cNvPr>
          <p:cNvCxnSpPr>
            <a:cxnSpLocks/>
            <a:stCxn id="9" idx="3"/>
            <a:endCxn id="31" idx="1"/>
          </p:cNvCxnSpPr>
          <p:nvPr/>
        </p:nvCxnSpPr>
        <p:spPr>
          <a:xfrm flipV="1">
            <a:off x="5033694" y="6125918"/>
            <a:ext cx="771344" cy="8843"/>
          </a:xfrm>
          <a:prstGeom prst="line">
            <a:avLst/>
          </a:prstGeom>
          <a:ln w="28575">
            <a:solidFill>
              <a:srgbClr val="2F528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739C4-66E3-4AAA-B1B2-79B879F21678}"/>
              </a:ext>
            </a:extLst>
          </p:cNvPr>
          <p:cNvGrpSpPr/>
          <p:nvPr/>
        </p:nvGrpSpPr>
        <p:grpSpPr>
          <a:xfrm>
            <a:off x="7419820" y="5241767"/>
            <a:ext cx="4502996" cy="1191302"/>
            <a:chOff x="7419820" y="5241767"/>
            <a:chExt cx="4502996" cy="11913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09B8DB4-65B9-4DE7-A379-27CA30E22DFE}"/>
                </a:ext>
              </a:extLst>
            </p:cNvPr>
            <p:cNvSpPr/>
            <p:nvPr/>
          </p:nvSpPr>
          <p:spPr>
            <a:xfrm>
              <a:off x="7419820" y="5241767"/>
              <a:ext cx="4502996" cy="119130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06369FD-1606-4965-913F-2153B081CE5C}"/>
                </a:ext>
              </a:extLst>
            </p:cNvPr>
            <p:cNvSpPr txBox="1"/>
            <p:nvPr/>
          </p:nvSpPr>
          <p:spPr>
            <a:xfrm>
              <a:off x="7535111" y="5640346"/>
              <a:ext cx="2067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000" dirty="0" err="1"/>
                <a:t>University</a:t>
              </a:r>
              <a:r>
                <a:rPr lang="fr-CA" sz="1000" dirty="0"/>
                <a:t> of Western Ontario</a:t>
              </a:r>
            </a:p>
            <a:p>
              <a:r>
                <a:rPr lang="fr-CA" sz="1000" dirty="0"/>
                <a:t>Social Science Centre, Room 6228 </a:t>
              </a:r>
            </a:p>
            <a:p>
              <a:r>
                <a:rPr lang="en-CA" sz="1000" dirty="0"/>
                <a:t>London, ON, Canada N6A 5C2</a:t>
              </a:r>
            </a:p>
            <a:p>
              <a:r>
                <a:rPr lang="en-CA" sz="1000" dirty="0"/>
                <a:t>Phone:  519-661-2111 ext. 86158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40A2878-335B-4B65-8195-EA58399ECC08}"/>
                </a:ext>
              </a:extLst>
            </p:cNvPr>
            <p:cNvSpPr txBox="1"/>
            <p:nvPr/>
          </p:nvSpPr>
          <p:spPr>
            <a:xfrm>
              <a:off x="9925666" y="5679753"/>
              <a:ext cx="19515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/>
                <a:t>Université du Québec a Montréal</a:t>
              </a:r>
            </a:p>
            <a:p>
              <a:pPr algn="r"/>
              <a:r>
                <a:rPr lang="fr-FR" sz="1000" dirty="0"/>
                <a:t>C.P. 8888, succursale Centre-ville</a:t>
              </a:r>
            </a:p>
            <a:p>
              <a:pPr algn="r"/>
              <a:r>
                <a:rPr lang="pt-BR" sz="1000" dirty="0"/>
                <a:t>Montréal, QC, Canada H3C 3P8 </a:t>
              </a:r>
            </a:p>
            <a:p>
              <a:pPr algn="r"/>
              <a:r>
                <a:rPr lang="en-CA" sz="1000" dirty="0" err="1"/>
                <a:t>Tél</a:t>
              </a:r>
              <a:r>
                <a:rPr lang="en-CA" sz="1000" dirty="0"/>
                <a:t>: 514-987-3000 poste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70A11AF-71A3-43DC-A4B4-50C03ED60719}"/>
                </a:ext>
              </a:extLst>
            </p:cNvPr>
            <p:cNvSpPr txBox="1"/>
            <p:nvPr/>
          </p:nvSpPr>
          <p:spPr>
            <a:xfrm>
              <a:off x="8557519" y="5241767"/>
              <a:ext cx="226918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100" b="1" dirty="0">
                  <a:solidFill>
                    <a:srgbClr val="FF0000"/>
                  </a:solidFill>
                </a:rPr>
                <a:t>c-dem.ca</a:t>
              </a:r>
            </a:p>
            <a:p>
              <a:pPr algn="ctr"/>
              <a:r>
                <a:rPr lang="en-CA" sz="1100" b="1" dirty="0">
                  <a:solidFill>
                    <a:srgbClr val="2F528F"/>
                  </a:solidFill>
                </a:rPr>
                <a:t>admin@c-dem.ca </a:t>
              </a:r>
              <a:r>
                <a:rPr lang="en-CA" sz="11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endParaRPr lang="en-CA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3E85632-EA66-4DBF-A773-B081BA40A8D3}"/>
              </a:ext>
            </a:extLst>
          </p:cNvPr>
          <p:cNvSpPr txBox="1"/>
          <p:nvPr/>
        </p:nvSpPr>
        <p:spPr>
          <a:xfrm>
            <a:off x="1848805" y="154525"/>
            <a:ext cx="45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/>
              <a:t>C-DEM GOVERNANCE </a:t>
            </a:r>
            <a:r>
              <a:rPr lang="fr-CA" sz="2400" b="1" dirty="0"/>
              <a:t>STRUCTURE</a:t>
            </a:r>
            <a:endParaRPr lang="en-CA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0FD3B76-2432-4B93-B721-3EED27634FE6}"/>
              </a:ext>
            </a:extLst>
          </p:cNvPr>
          <p:cNvSpPr txBox="1"/>
          <p:nvPr/>
        </p:nvSpPr>
        <p:spPr>
          <a:xfrm>
            <a:off x="11193475" y="6579263"/>
            <a:ext cx="8667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May 22, 2019</a:t>
            </a: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231594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2019 Surveys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186030481"/>
              </p:ext>
            </p:extLst>
          </p:nvPr>
        </p:nvGraphicFramePr>
        <p:xfrm>
          <a:off x="332080" y="1778000"/>
          <a:ext cx="11480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5261806" y="3915954"/>
            <a:ext cx="4915608" cy="1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419973" y="5043834"/>
            <a:ext cx="623748" cy="12214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407736" y="6183927"/>
            <a:ext cx="623748" cy="12214"/>
          </a:xfrm>
          <a:prstGeom prst="straightConnector1">
            <a:avLst/>
          </a:prstGeom>
          <a:ln w="38100" cmpd="sng">
            <a:solidFill>
              <a:srgbClr val="AE5D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22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2019 CES: Phone Survey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168303"/>
              </p:ext>
            </p:extLst>
          </p:nvPr>
        </p:nvGraphicFramePr>
        <p:xfrm>
          <a:off x="660250" y="1690688"/>
          <a:ext cx="10693550" cy="4900241"/>
        </p:xfrm>
        <a:graphic>
          <a:graphicData uri="http://schemas.openxmlformats.org/drawingml/2006/table">
            <a:tbl>
              <a:tblPr/>
              <a:tblGrid>
                <a:gridCol w="1649537"/>
                <a:gridCol w="1649537"/>
                <a:gridCol w="1649537"/>
                <a:gridCol w="1649537"/>
                <a:gridCol w="1156572"/>
                <a:gridCol w="1004890"/>
                <a:gridCol w="1933940"/>
              </a:tblGrid>
              <a:tr h="413203"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 Minute </a:t>
                      </a:r>
                      <a:r>
                        <a:rPr lang="fr-FR" sz="1800" b="1" i="0" u="sng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Survey:</a:t>
                      </a:r>
                      <a:r>
                        <a:rPr lang="fr-FR" sz="1800" b="1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1" i="0" u="sng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Pre</a:t>
                      </a:r>
                      <a:r>
                        <a:rPr lang="fr-FR" sz="1800" b="1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/Post </a:t>
                      </a:r>
                      <a:r>
                        <a:rPr lang="fr-FR" sz="1800" b="1" i="0" u="sng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within</a:t>
                      </a:r>
                      <a:r>
                        <a:rPr lang="fr-FR" sz="1800" b="1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Budget </a:t>
                      </a:r>
                      <a:r>
                        <a:rPr lang="fr-FR" sz="1800" b="1" i="0" u="sng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fr-FR" sz="1800" b="1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1" i="0" u="sng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ideal</a:t>
                      </a:r>
                      <a:r>
                        <a:rPr lang="fr-FR" sz="1800" b="1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RTS 75%</a:t>
                      </a:r>
                      <a:endParaRPr lang="fr-FR" sz="1800" b="1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$300,000.00</a:t>
                      </a:r>
                      <a:endParaRPr lang="fr-F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18141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Survey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1 - # of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respondents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Survey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1 - Unit Price (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Respondent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Survey Wave 2 - # of respondents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Survey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2 - Unit Price (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Respondent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Additional Fees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$25.64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$12.42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$26,300.00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$191,760.00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$48.00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$4,750.00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$265,430.00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$86.72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$82.67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$449,205.00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$38.33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$43.33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$294,975.00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$62.50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$38.67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$105,000.00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$288,005.00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$45.60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$35.10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$57,500.00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$190,820.00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$58.80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$63.93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$49,200.00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$262,695.00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203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$95.59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$44.05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$25,350.00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$263,332.90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53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AE9E8-C025-5B48-AF52-F5119A06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CES: Phone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2C615E-D362-CF45-9CFB-A0E12897A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Firm</a:t>
            </a:r>
            <a:r>
              <a:rPr lang="en-CA" dirty="0"/>
              <a:t>: </a:t>
            </a:r>
            <a:r>
              <a:rPr lang="en-CA" dirty="0" err="1" smtClean="0"/>
              <a:t>Advanis</a:t>
            </a:r>
            <a:r>
              <a:rPr lang="en-CA" dirty="0" smtClean="0"/>
              <a:t> </a:t>
            </a:r>
            <a:endParaRPr lang="en-CA" dirty="0"/>
          </a:p>
          <a:p>
            <a:pPr lvl="1"/>
            <a:r>
              <a:rPr lang="en-CA" dirty="0"/>
              <a:t>Restricted to citizens</a:t>
            </a:r>
          </a:p>
          <a:p>
            <a:pPr lvl="1"/>
            <a:r>
              <a:rPr lang="en-CA" dirty="0"/>
              <a:t>Quota for region (20% each ON, QC, BC, MB/SK/AB, NL/PE/NS/NB)</a:t>
            </a:r>
          </a:p>
          <a:p>
            <a:r>
              <a:rPr lang="en-CA" dirty="0"/>
              <a:t>N= 4021 (targeted 308/day)</a:t>
            </a:r>
          </a:p>
          <a:p>
            <a:r>
              <a:rPr lang="en-CA" dirty="0"/>
              <a:t>Random selection from phone number lists and RDD</a:t>
            </a:r>
          </a:p>
          <a:p>
            <a:pPr lvl="1"/>
            <a:r>
              <a:rPr lang="en-CA" dirty="0"/>
              <a:t>70/30 cell/landline</a:t>
            </a:r>
          </a:p>
          <a:p>
            <a:pPr lvl="1"/>
            <a:r>
              <a:rPr lang="en-CA" dirty="0"/>
              <a:t>Integrated phone/web option for PES</a:t>
            </a:r>
          </a:p>
          <a:p>
            <a:r>
              <a:rPr lang="en-CA" dirty="0"/>
              <a:t>Bilingual </a:t>
            </a:r>
            <a:r>
              <a:rPr lang="en-CA" dirty="0" smtClean="0"/>
              <a:t>questionnaire</a:t>
            </a:r>
          </a:p>
          <a:p>
            <a:r>
              <a:rPr lang="en-CA" dirty="0" smtClean="0"/>
              <a:t>20 min pre / 20 min post</a:t>
            </a:r>
          </a:p>
          <a:p>
            <a:pPr lvl="1"/>
            <a:r>
              <a:rPr lang="en-CA" dirty="0" smtClean="0"/>
              <a:t> Pre was restricted set of base, Post was largely CSES</a:t>
            </a: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9692CE76-F5A2-0343-BA72-DC84CC533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2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1CD3B5-12B4-3843-91F5-749F671829E4}"/>
              </a:ext>
            </a:extLst>
          </p:cNvPr>
          <p:cNvSpPr txBox="1"/>
          <p:nvPr/>
        </p:nvSpPr>
        <p:spPr>
          <a:xfrm>
            <a:off x="747965" y="358874"/>
            <a:ext cx="10530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 Light"/>
                <a:cs typeface="Calibri Light"/>
              </a:rPr>
              <a:t>CES 2019: Phone Survey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B9BA7AC2-2859-104F-9388-9C39466E3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217299"/>
              </p:ext>
            </p:extLst>
          </p:nvPr>
        </p:nvGraphicFramePr>
        <p:xfrm>
          <a:off x="747963" y="1370590"/>
          <a:ext cx="10803944" cy="4736605"/>
        </p:xfrm>
        <a:graphic>
          <a:graphicData uri="http://schemas.openxmlformats.org/drawingml/2006/table">
            <a:tbl>
              <a:tblPr/>
              <a:tblGrid>
                <a:gridCol w="2824560"/>
                <a:gridCol w="247149"/>
                <a:gridCol w="1218092"/>
                <a:gridCol w="970942"/>
                <a:gridCol w="247149"/>
                <a:gridCol w="1218092"/>
                <a:gridCol w="1218092"/>
                <a:gridCol w="1218092"/>
                <a:gridCol w="247149"/>
                <a:gridCol w="1394627"/>
              </a:tblGrid>
              <a:tr h="851251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Province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CPS Completes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Email First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 Completes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Phone Completes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Web Completes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Response Rate to Date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Newfoundland and Labrador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Prince Edward Island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Nova Scotia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Brunswick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Quebec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Ontario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Prairies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British Columbia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3170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259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1CD3B5-12B4-3843-91F5-749F671829E4}"/>
              </a:ext>
            </a:extLst>
          </p:cNvPr>
          <p:cNvSpPr txBox="1"/>
          <p:nvPr/>
        </p:nvSpPr>
        <p:spPr>
          <a:xfrm>
            <a:off x="747965" y="358874"/>
            <a:ext cx="10530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 Light"/>
                <a:cs typeface="Calibri Light"/>
              </a:rPr>
              <a:t>CES 2019: Phone Survey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B9BA7AC2-2859-104F-9388-9C39466E3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849977"/>
              </p:ext>
            </p:extLst>
          </p:nvPr>
        </p:nvGraphicFramePr>
        <p:xfrm>
          <a:off x="85285" y="1501050"/>
          <a:ext cx="12106715" cy="485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5" imgW="6083300" imgH="2438400" progId="Word.Document.12">
                  <p:embed/>
                </p:oleObj>
              </mc:Choice>
              <mc:Fallback>
                <p:oleObj name="Document" r:id="rId5" imgW="6083300" imgH="243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285" y="1501050"/>
                        <a:ext cx="12106715" cy="4852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160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2755</Words>
  <Application>Microsoft Macintosh PowerPoint</Application>
  <PresentationFormat>Personnalisé</PresentationFormat>
  <Paragraphs>770</Paragraphs>
  <Slides>22</Slides>
  <Notes>18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Office Theme</vt:lpstr>
      <vt:lpstr>Document Microsoft Word</vt:lpstr>
      <vt:lpstr>Présentation PowerPoint</vt:lpstr>
      <vt:lpstr>Présentation PowerPoint</vt:lpstr>
      <vt:lpstr>Academic Network</vt:lpstr>
      <vt:lpstr>Présentation PowerPoint</vt:lpstr>
      <vt:lpstr>2019 Surveys</vt:lpstr>
      <vt:lpstr>2019 CES: Phone Survey</vt:lpstr>
      <vt:lpstr>2019 CES: Phone Survey</vt:lpstr>
      <vt:lpstr>Présentation PowerPoint</vt:lpstr>
      <vt:lpstr>Présentation PowerPoint</vt:lpstr>
      <vt:lpstr>Présentation PowerPoint</vt:lpstr>
      <vt:lpstr>CES 2019: Online Survey</vt:lpstr>
      <vt:lpstr>CES 2019: Online (Qualtrics)</vt:lpstr>
      <vt:lpstr>CES 2019: Online</vt:lpstr>
      <vt:lpstr>CES 2019: Online Modules</vt:lpstr>
      <vt:lpstr>CES 2019 Post Mortem</vt:lpstr>
      <vt:lpstr>Présentation PowerPoint</vt:lpstr>
      <vt:lpstr>Activities in 2020 : Data</vt:lpstr>
      <vt:lpstr>Activities in 2019 : KM Activities</vt:lpstr>
      <vt:lpstr>Activities in 2020 : KM Activities</vt:lpstr>
      <vt:lpstr>Year to Year Funding (SSHRC and Partners)</vt:lpstr>
      <vt:lpstr>Budget Overview</vt:lpstr>
      <vt:lpstr>Training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 Stephenson</dc:creator>
  <cp:lastModifiedBy>Allison Harell</cp:lastModifiedBy>
  <cp:revision>32</cp:revision>
  <dcterms:created xsi:type="dcterms:W3CDTF">2019-11-11T21:28:16Z</dcterms:created>
  <dcterms:modified xsi:type="dcterms:W3CDTF">2020-02-11T13:10:41Z</dcterms:modified>
</cp:coreProperties>
</file>