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Masters/slideMaster1.xml" ContentType="application/vnd.openxmlformats-officedocument.presentationml.slide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notesMasters/notesMaster1.xml" ContentType="application/vnd.openxmlformats-officedocument.presentationml.notesMaster+xml"/>
  <Override PartName="/ppt/theme/theme1.xml" ContentType="application/vnd.openxmlformats-officedocument.theme+xml"/>
  <Override PartName="/ppt/theme/theme2.xml" ContentType="application/vnd.openxmlformats-officedocument.theme+xml"/>
  <Override PartName="/ppt/authors.xml" ContentType="application/vnd.ms-powerpoint.authors+xml"/>
  <Override PartName="/ppt/viewProps.xml" ContentType="application/vnd.openxmlformats-officedocument.presentationml.viewProps+xml"/>
  <Override PartName="/ppt/presProps.xml" ContentType="application/vnd.openxmlformats-officedocument.presentationml.presProps+xml"/>
  <Override PartName="/ppt/tableStyles.xml" ContentType="application/vnd.openxmlformats-officedocument.presentationml.tableStyles+xml"/>
  <Override PartName="/docProps/core.xml" ContentType="application/vnd.openxmlformats-package.core-properties+xml"/>
  <Override PartName="/ppt/revisionInfo.xml" ContentType="application/vnd.ms-powerpoint.revisioninfo+xml"/>
  <Override PartName="/docProps/app.xml" ContentType="application/vnd.openxmlformats-officedocument.extended-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notesMasterIdLst>
    <p:notesMasterId r:id="rId25"/>
  </p:notesMasterIdLst>
  <p:sldIdLst>
    <p:sldId id="256" r:id="rId2"/>
    <p:sldId id="257" r:id="rId3"/>
    <p:sldId id="263" r:id="rId4"/>
    <p:sldId id="259" r:id="rId5"/>
    <p:sldId id="260" r:id="rId6"/>
    <p:sldId id="261" r:id="rId7"/>
    <p:sldId id="264" r:id="rId8"/>
    <p:sldId id="265" r:id="rId9"/>
    <p:sldId id="266" r:id="rId10"/>
    <p:sldId id="267" r:id="rId11"/>
    <p:sldId id="268" r:id="rId12"/>
    <p:sldId id="269" r:id="rId13"/>
    <p:sldId id="270" r:id="rId14"/>
    <p:sldId id="271" r:id="rId15"/>
    <p:sldId id="272" r:id="rId16"/>
    <p:sldId id="273" r:id="rId17"/>
    <p:sldId id="274" r:id="rId18"/>
    <p:sldId id="275" r:id="rId19"/>
    <p:sldId id="276" r:id="rId20"/>
    <p:sldId id="277" r:id="rId21"/>
    <p:sldId id="278" r:id="rId22"/>
    <p:sldId id="279" r:id="rId23"/>
    <p:sldId id="281" r:id="rId2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BB028AA3-0682-A001-0A10-A95AC7745972}" name="Otsistonkie Lazore" initials="OL" userId="Otsistonkie Lazore" providerId="None"/>
</p188: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834F22EC-9404-4232-A435-05B1DB4FDC70}" v="1732" dt="2022-08-10T18:24:43.761"/>
    <p1510:client id="{87EB48FF-CEE1-6209-B87E-E97444B15EA3}" v="59" dt="2022-08-10T01:10:02.463"/>
    <p1510:client id="{DECF1512-60E1-45EB-B012-ABF3FA55D006}" v="83" dt="2022-08-09T23:23:09.934"/>
    <p1510:client id="{F813D09C-B044-2B9C-1072-62514DFB69EA}" v="21" dt="2022-08-10T00:50:30.556"/>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56" d="100"/>
          <a:sy n="56" d="100"/>
        </p:scale>
        <p:origin x="64" y="30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customXml" Target="../customXml/item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33" Type="http://schemas.openxmlformats.org/officeDocument/2006/relationships/customXml" Target="../customXml/item2.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customXml" Target="../customXml/item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microsoft.com/office/2018/10/relationships/authors" Target="author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 Id="rId30" Type="http://schemas.microsoft.com/office/2015/10/relationships/revisionInfo" Target="revisionInfo.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CA"/>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5D8254F-1D6B-4AE9-9CAD-4488A56B3D3A}" type="datetimeFigureOut">
              <a:rPr lang="en-CA" smtClean="0"/>
              <a:t>2022-08-10</a:t>
            </a:fld>
            <a:endParaRPr lang="en-CA"/>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CA"/>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CA"/>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9045219-2AE0-4FD5-BD73-0ACFA3E1737E}" type="slidenum">
              <a:rPr lang="en-CA" smtClean="0"/>
              <a:t>‹#›</a:t>
            </a:fld>
            <a:endParaRPr lang="en-CA"/>
          </a:p>
        </p:txBody>
      </p:sp>
    </p:spTree>
    <p:extLst>
      <p:ext uri="{BB962C8B-B14F-4D97-AF65-F5344CB8AC3E}">
        <p14:creationId xmlns:p14="http://schemas.microsoft.com/office/powerpoint/2010/main" val="106051793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dirty="0"/>
          </a:p>
        </p:txBody>
      </p:sp>
      <p:sp>
        <p:nvSpPr>
          <p:cNvPr id="4" name="Slide Number Placeholder 3"/>
          <p:cNvSpPr>
            <a:spLocks noGrp="1"/>
          </p:cNvSpPr>
          <p:nvPr>
            <p:ph type="sldNum" sz="quarter" idx="5"/>
          </p:nvPr>
        </p:nvSpPr>
        <p:spPr/>
        <p:txBody>
          <a:bodyPr/>
          <a:lstStyle/>
          <a:p>
            <a:fld id="{19045219-2AE0-4FD5-BD73-0ACFA3E1737E}" type="slidenum">
              <a:rPr lang="en-CA" smtClean="0"/>
              <a:t>4</a:t>
            </a:fld>
            <a:endParaRPr lang="en-CA"/>
          </a:p>
        </p:txBody>
      </p:sp>
    </p:spTree>
    <p:extLst>
      <p:ext uri="{BB962C8B-B14F-4D97-AF65-F5344CB8AC3E}">
        <p14:creationId xmlns:p14="http://schemas.microsoft.com/office/powerpoint/2010/main" val="246607549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dirty="0"/>
          </a:p>
        </p:txBody>
      </p:sp>
      <p:sp>
        <p:nvSpPr>
          <p:cNvPr id="4" name="Slide Number Placeholder 3"/>
          <p:cNvSpPr>
            <a:spLocks noGrp="1"/>
          </p:cNvSpPr>
          <p:nvPr>
            <p:ph type="sldNum" sz="quarter" idx="5"/>
          </p:nvPr>
        </p:nvSpPr>
        <p:spPr/>
        <p:txBody>
          <a:bodyPr/>
          <a:lstStyle/>
          <a:p>
            <a:fld id="{19045219-2AE0-4FD5-BD73-0ACFA3E1737E}" type="slidenum">
              <a:rPr lang="en-CA" smtClean="0"/>
              <a:t>16</a:t>
            </a:fld>
            <a:endParaRPr lang="en-CA"/>
          </a:p>
        </p:txBody>
      </p:sp>
    </p:spTree>
    <p:extLst>
      <p:ext uri="{BB962C8B-B14F-4D97-AF65-F5344CB8AC3E}">
        <p14:creationId xmlns:p14="http://schemas.microsoft.com/office/powerpoint/2010/main" val="268782194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A21818-E75A-458F-AC5B-0E9A2C76B835}"/>
              </a:ext>
            </a:extLst>
          </p:cNvPr>
          <p:cNvSpPr>
            <a:spLocks noGrp="1"/>
          </p:cNvSpPr>
          <p:nvPr>
            <p:ph type="ctrTitle"/>
          </p:nvPr>
        </p:nvSpPr>
        <p:spPr>
          <a:xfrm>
            <a:off x="448056" y="448056"/>
            <a:ext cx="11292840" cy="3401568"/>
          </a:xfrm>
        </p:spPr>
        <p:txBody>
          <a:bodyPr anchor="b">
            <a:normAutofit/>
          </a:bodyPr>
          <a:lstStyle>
            <a:lvl1pPr algn="l">
              <a:defRPr sz="6400">
                <a:solidFill>
                  <a:schemeClr val="tx2"/>
                </a:solidFill>
              </a:defRPr>
            </a:lvl1pPr>
          </a:lstStyle>
          <a:p>
            <a:r>
              <a:rPr lang="en-US"/>
              <a:t>Click to edit Master title style</a:t>
            </a:r>
          </a:p>
        </p:txBody>
      </p:sp>
      <p:sp>
        <p:nvSpPr>
          <p:cNvPr id="3" name="Subtitle 2">
            <a:extLst>
              <a:ext uri="{FF2B5EF4-FFF2-40B4-BE49-F238E27FC236}">
                <a16:creationId xmlns:a16="http://schemas.microsoft.com/office/drawing/2014/main" id="{C6EE64DE-978B-4F95-BB3C-D027D8008748}"/>
              </a:ext>
            </a:extLst>
          </p:cNvPr>
          <p:cNvSpPr>
            <a:spLocks noGrp="1"/>
          </p:cNvSpPr>
          <p:nvPr>
            <p:ph type="subTitle" idx="1"/>
          </p:nvPr>
        </p:nvSpPr>
        <p:spPr>
          <a:xfrm>
            <a:off x="448056" y="4471416"/>
            <a:ext cx="11292840" cy="1481328"/>
          </a:xfrm>
        </p:spPr>
        <p:txBody>
          <a:bodyPr/>
          <a:lstStyle>
            <a:lvl1pPr marL="0" indent="0" algn="l">
              <a:lnSpc>
                <a:spcPct val="120000"/>
              </a:lnSpc>
              <a:buNone/>
              <a:defRPr sz="2400">
                <a:solidFill>
                  <a:schemeClr val="tx2">
                    <a:alpha val="55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cxnSp>
        <p:nvCxnSpPr>
          <p:cNvPr id="8" name="Straight Connector 7">
            <a:extLst>
              <a:ext uri="{FF2B5EF4-FFF2-40B4-BE49-F238E27FC236}">
                <a16:creationId xmlns:a16="http://schemas.microsoft.com/office/drawing/2014/main" id="{C66CC717-08C5-4F3E-B8AA-BA93C8755982}"/>
              </a:ext>
            </a:extLst>
          </p:cNvPr>
          <p:cNvCxnSpPr>
            <a:cxnSpLocks/>
          </p:cNvCxnSpPr>
          <p:nvPr/>
        </p:nvCxnSpPr>
        <p:spPr>
          <a:xfrm>
            <a:off x="449400" y="4122000"/>
            <a:ext cx="11293200" cy="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sp>
        <p:nvSpPr>
          <p:cNvPr id="9" name="Footer Placeholder 4">
            <a:extLst>
              <a:ext uri="{FF2B5EF4-FFF2-40B4-BE49-F238E27FC236}">
                <a16:creationId xmlns:a16="http://schemas.microsoft.com/office/drawing/2014/main" id="{896B5700-AA45-4E20-8BE5-27620411303F}"/>
              </a:ext>
            </a:extLst>
          </p:cNvPr>
          <p:cNvSpPr>
            <a:spLocks noGrp="1"/>
          </p:cNvSpPr>
          <p:nvPr>
            <p:ph type="ftr" sz="quarter" idx="3"/>
          </p:nvPr>
        </p:nvSpPr>
        <p:spPr>
          <a:xfrm>
            <a:off x="4370832" y="6153912"/>
            <a:ext cx="5397056" cy="502920"/>
          </a:xfrm>
          <a:prstGeom prst="rect">
            <a:avLst/>
          </a:prstGeom>
        </p:spPr>
        <p:txBody>
          <a:bodyPr vert="horz" lIns="0" tIns="0" rIns="91440" bIns="0" rtlCol="0" anchor="ctr"/>
          <a:lstStyle>
            <a:lvl1pPr algn="l">
              <a:defRPr sz="900" cap="all" spc="200" baseline="0">
                <a:solidFill>
                  <a:schemeClr val="tx2">
                    <a:alpha val="55000"/>
                  </a:schemeClr>
                </a:solidFill>
              </a:defRPr>
            </a:lvl1pPr>
          </a:lstStyle>
          <a:p>
            <a:r>
              <a:rPr lang="en-US" spc="200"/>
              <a:t>Sample Footer Text</a:t>
            </a:r>
          </a:p>
        </p:txBody>
      </p:sp>
      <p:sp>
        <p:nvSpPr>
          <p:cNvPr id="10" name="Slide Number Placeholder 5">
            <a:extLst>
              <a:ext uri="{FF2B5EF4-FFF2-40B4-BE49-F238E27FC236}">
                <a16:creationId xmlns:a16="http://schemas.microsoft.com/office/drawing/2014/main" id="{7C5B7199-CC00-4D38-8B48-F8A539112985}"/>
              </a:ext>
            </a:extLst>
          </p:cNvPr>
          <p:cNvSpPr>
            <a:spLocks noGrp="1"/>
          </p:cNvSpPr>
          <p:nvPr>
            <p:ph type="sldNum" sz="quarter" idx="4"/>
          </p:nvPr>
        </p:nvSpPr>
        <p:spPr>
          <a:xfrm>
            <a:off x="10238232" y="6153912"/>
            <a:ext cx="1510856" cy="502920"/>
          </a:xfrm>
          <a:prstGeom prst="rect">
            <a:avLst/>
          </a:prstGeom>
        </p:spPr>
        <p:txBody>
          <a:bodyPr vert="horz" lIns="0" tIns="0" rIns="0" bIns="0" rtlCol="0" anchor="ctr"/>
          <a:lstStyle>
            <a:lvl1pPr algn="r">
              <a:defRPr sz="900">
                <a:solidFill>
                  <a:schemeClr val="tx2">
                    <a:alpha val="55000"/>
                  </a:schemeClr>
                </a:solidFill>
              </a:defRPr>
            </a:lvl1pPr>
          </a:lstStyle>
          <a:p>
            <a:fld id="{0D309695-DEC3-40DA-9DF5-330280C9D0E8}" type="slidenum">
              <a:rPr lang="en-US" smtClean="0"/>
              <a:pPr/>
              <a:t>‹#›</a:t>
            </a:fld>
            <a:endParaRPr lang="en-US"/>
          </a:p>
        </p:txBody>
      </p:sp>
      <p:sp>
        <p:nvSpPr>
          <p:cNvPr id="11" name="Date Placeholder 3">
            <a:extLst>
              <a:ext uri="{FF2B5EF4-FFF2-40B4-BE49-F238E27FC236}">
                <a16:creationId xmlns:a16="http://schemas.microsoft.com/office/drawing/2014/main" id="{16BC76EC-3453-4CE0-A71D-BD21940757B4}"/>
              </a:ext>
            </a:extLst>
          </p:cNvPr>
          <p:cNvSpPr>
            <a:spLocks noGrp="1"/>
          </p:cNvSpPr>
          <p:nvPr>
            <p:ph type="dt" sz="half" idx="2"/>
          </p:nvPr>
        </p:nvSpPr>
        <p:spPr>
          <a:xfrm>
            <a:off x="442912" y="6152968"/>
            <a:ext cx="3457576" cy="502920"/>
          </a:xfrm>
          <a:prstGeom prst="rect">
            <a:avLst/>
          </a:prstGeom>
        </p:spPr>
        <p:txBody>
          <a:bodyPr wrap="square" lIns="0" tIns="0" rIns="0" bIns="0" anchor="ctr" anchorCtr="0">
            <a:normAutofit/>
          </a:bodyPr>
          <a:lstStyle>
            <a:lvl1pPr>
              <a:defRPr sz="900" cap="all" spc="200" baseline="0">
                <a:solidFill>
                  <a:schemeClr val="tx1">
                    <a:alpha val="55000"/>
                  </a:schemeClr>
                </a:solidFill>
              </a:defRPr>
            </a:lvl1pPr>
          </a:lstStyle>
          <a:p>
            <a:fld id="{8256C2ED-54A4-480D-B5C8-65C0D62359B9}" type="datetime2">
              <a:rPr lang="en-US" smtClean="0"/>
              <a:pPr/>
              <a:t>Wednesday, August 10, 2022</a:t>
            </a:fld>
            <a:endParaRPr lang="en-US"/>
          </a:p>
        </p:txBody>
      </p:sp>
    </p:spTree>
    <p:extLst>
      <p:ext uri="{BB962C8B-B14F-4D97-AF65-F5344CB8AC3E}">
        <p14:creationId xmlns:p14="http://schemas.microsoft.com/office/powerpoint/2010/main" val="6087926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1733FC-38A1-463C-BF3D-0D99784E027C}"/>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2AFD076A-A004-4560-A43B-028624E20D17}"/>
              </a:ext>
            </a:extLst>
          </p:cNvPr>
          <p:cNvSpPr>
            <a:spLocks noGrp="1"/>
          </p:cNvSpPr>
          <p:nvPr>
            <p:ph type="body" orient="vert" idx="1"/>
          </p:nvPr>
        </p:nvSpPr>
        <p:spPr>
          <a:xfrm>
            <a:off x="448056" y="1956816"/>
            <a:ext cx="11301984" cy="399592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FCFBA60-9309-4F2A-9FA9-305C4AFBECAF}"/>
              </a:ext>
            </a:extLst>
          </p:cNvPr>
          <p:cNvSpPr>
            <a:spLocks noGrp="1"/>
          </p:cNvSpPr>
          <p:nvPr>
            <p:ph type="dt" sz="half" idx="10"/>
          </p:nvPr>
        </p:nvSpPr>
        <p:spPr>
          <a:xfrm>
            <a:off x="438912" y="6153912"/>
            <a:ext cx="3456432" cy="502920"/>
          </a:xfrm>
          <a:prstGeom prst="rect">
            <a:avLst/>
          </a:prstGeom>
        </p:spPr>
        <p:txBody>
          <a:bodyPr/>
          <a:lstStyle/>
          <a:p>
            <a:fld id="{53CF612A-4CB0-4F57-9A87-F049CECB184D}" type="datetime2">
              <a:rPr lang="en-US" smtClean="0"/>
              <a:t>Wednesday, August 10, 2022</a:t>
            </a:fld>
            <a:endParaRPr lang="en-US"/>
          </a:p>
        </p:txBody>
      </p:sp>
      <p:sp>
        <p:nvSpPr>
          <p:cNvPr id="5" name="Footer Placeholder 4">
            <a:extLst>
              <a:ext uri="{FF2B5EF4-FFF2-40B4-BE49-F238E27FC236}">
                <a16:creationId xmlns:a16="http://schemas.microsoft.com/office/drawing/2014/main" id="{491BF451-928F-4E55-8A76-111D0E21121F}"/>
              </a:ext>
            </a:extLst>
          </p:cNvPr>
          <p:cNvSpPr>
            <a:spLocks noGrp="1"/>
          </p:cNvSpPr>
          <p:nvPr>
            <p:ph type="ftr" sz="quarter" idx="11"/>
          </p:nvPr>
        </p:nvSpPr>
        <p:spPr/>
        <p:txBody>
          <a:bodyPr/>
          <a:lstStyle/>
          <a:p>
            <a:r>
              <a:rPr lang="en-US"/>
              <a:t>Sample Footer Text</a:t>
            </a:r>
          </a:p>
        </p:txBody>
      </p:sp>
      <p:sp>
        <p:nvSpPr>
          <p:cNvPr id="6" name="Slide Number Placeholder 5">
            <a:extLst>
              <a:ext uri="{FF2B5EF4-FFF2-40B4-BE49-F238E27FC236}">
                <a16:creationId xmlns:a16="http://schemas.microsoft.com/office/drawing/2014/main" id="{AB5EC161-BA80-4E93-AEB1-B61E38C098BB}"/>
              </a:ext>
            </a:extLst>
          </p:cNvPr>
          <p:cNvSpPr>
            <a:spLocks noGrp="1"/>
          </p:cNvSpPr>
          <p:nvPr>
            <p:ph type="sldNum" sz="quarter" idx="12"/>
          </p:nvPr>
        </p:nvSpPr>
        <p:spPr/>
        <p:txBody>
          <a:bodyPr/>
          <a:lstStyle/>
          <a:p>
            <a:fld id="{0D309695-DEC3-40DA-9DF5-330280C9D0E8}" type="slidenum">
              <a:rPr lang="en-US" smtClean="0"/>
              <a:t>‹#›</a:t>
            </a:fld>
            <a:endParaRPr lang="en-US"/>
          </a:p>
        </p:txBody>
      </p:sp>
    </p:spTree>
    <p:extLst>
      <p:ext uri="{BB962C8B-B14F-4D97-AF65-F5344CB8AC3E}">
        <p14:creationId xmlns:p14="http://schemas.microsoft.com/office/powerpoint/2010/main" val="273972447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8EA44E3E-5EFE-4FCB-86A2-5E20CC6525EC}"/>
              </a:ext>
            </a:extLst>
          </p:cNvPr>
          <p:cNvSpPr>
            <a:spLocks noGrp="1"/>
          </p:cNvSpPr>
          <p:nvPr>
            <p:ph type="title" orient="vert"/>
          </p:nvPr>
        </p:nvSpPr>
        <p:spPr>
          <a:xfrm>
            <a:off x="10232136" y="448056"/>
            <a:ext cx="1581912" cy="550468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7495005E-2E0C-4200-BF29-1135A35EE9B9}"/>
              </a:ext>
            </a:extLst>
          </p:cNvPr>
          <p:cNvSpPr>
            <a:spLocks noGrp="1"/>
          </p:cNvSpPr>
          <p:nvPr>
            <p:ph type="body" orient="vert" idx="1"/>
          </p:nvPr>
        </p:nvSpPr>
        <p:spPr>
          <a:xfrm>
            <a:off x="438912" y="438912"/>
            <a:ext cx="9436608" cy="550468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12BBBED-3B21-4271-BC0F-BBA258B59D48}"/>
              </a:ext>
            </a:extLst>
          </p:cNvPr>
          <p:cNvSpPr>
            <a:spLocks noGrp="1"/>
          </p:cNvSpPr>
          <p:nvPr>
            <p:ph type="dt" sz="half" idx="10"/>
          </p:nvPr>
        </p:nvSpPr>
        <p:spPr>
          <a:xfrm>
            <a:off x="438912" y="6153912"/>
            <a:ext cx="3456432" cy="502920"/>
          </a:xfrm>
          <a:prstGeom prst="rect">
            <a:avLst/>
          </a:prstGeom>
        </p:spPr>
        <p:txBody>
          <a:bodyPr/>
          <a:lstStyle/>
          <a:p>
            <a:fld id="{8F397F40-C8F7-4897-A6B8-241042F913A9}" type="datetime2">
              <a:rPr lang="en-US" smtClean="0"/>
              <a:t>Wednesday, August 10, 2022</a:t>
            </a:fld>
            <a:endParaRPr lang="en-US"/>
          </a:p>
        </p:txBody>
      </p:sp>
      <p:sp>
        <p:nvSpPr>
          <p:cNvPr id="5" name="Footer Placeholder 4">
            <a:extLst>
              <a:ext uri="{FF2B5EF4-FFF2-40B4-BE49-F238E27FC236}">
                <a16:creationId xmlns:a16="http://schemas.microsoft.com/office/drawing/2014/main" id="{2D89CED5-56F3-4943-8143-918F7A860CD4}"/>
              </a:ext>
            </a:extLst>
          </p:cNvPr>
          <p:cNvSpPr>
            <a:spLocks noGrp="1"/>
          </p:cNvSpPr>
          <p:nvPr>
            <p:ph type="ftr" sz="quarter" idx="11"/>
          </p:nvPr>
        </p:nvSpPr>
        <p:spPr/>
        <p:txBody>
          <a:bodyPr/>
          <a:lstStyle/>
          <a:p>
            <a:r>
              <a:rPr lang="en-US"/>
              <a:t>Sample Footer Text</a:t>
            </a:r>
          </a:p>
        </p:txBody>
      </p:sp>
      <p:sp>
        <p:nvSpPr>
          <p:cNvPr id="6" name="Slide Number Placeholder 5">
            <a:extLst>
              <a:ext uri="{FF2B5EF4-FFF2-40B4-BE49-F238E27FC236}">
                <a16:creationId xmlns:a16="http://schemas.microsoft.com/office/drawing/2014/main" id="{09C87180-7248-4741-8E3B-9AAFB414DD95}"/>
              </a:ext>
            </a:extLst>
          </p:cNvPr>
          <p:cNvSpPr>
            <a:spLocks noGrp="1"/>
          </p:cNvSpPr>
          <p:nvPr>
            <p:ph type="sldNum" sz="quarter" idx="12"/>
          </p:nvPr>
        </p:nvSpPr>
        <p:spPr/>
        <p:txBody>
          <a:bodyPr/>
          <a:lstStyle/>
          <a:p>
            <a:fld id="{0D309695-DEC3-40DA-9DF5-330280C9D0E8}" type="slidenum">
              <a:rPr lang="en-US" smtClean="0"/>
              <a:t>‹#›</a:t>
            </a:fld>
            <a:endParaRPr lang="en-US"/>
          </a:p>
        </p:txBody>
      </p:sp>
    </p:spTree>
    <p:extLst>
      <p:ext uri="{BB962C8B-B14F-4D97-AF65-F5344CB8AC3E}">
        <p14:creationId xmlns:p14="http://schemas.microsoft.com/office/powerpoint/2010/main" val="269628266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9B7685-BDD9-488F-B082-33592E0F1364}"/>
              </a:ext>
            </a:extLst>
          </p:cNvPr>
          <p:cNvSpPr>
            <a:spLocks noGrp="1"/>
          </p:cNvSpPr>
          <p:nvPr>
            <p:ph type="title"/>
          </p:nvPr>
        </p:nvSpPr>
        <p:spPr/>
        <p:txBody>
          <a:bodyPr wrap="square"/>
          <a:lstStyle/>
          <a:p>
            <a:r>
              <a:rPr lang="en-US"/>
              <a:t>Click to edit Master title style</a:t>
            </a:r>
          </a:p>
        </p:txBody>
      </p:sp>
      <p:sp>
        <p:nvSpPr>
          <p:cNvPr id="3" name="Content Placeholder 2">
            <a:extLst>
              <a:ext uri="{FF2B5EF4-FFF2-40B4-BE49-F238E27FC236}">
                <a16:creationId xmlns:a16="http://schemas.microsoft.com/office/drawing/2014/main" id="{3E9CB5FF-7FB5-4B8A-BF1C-48765D40B4C0}"/>
              </a:ext>
            </a:extLst>
          </p:cNvPr>
          <p:cNvSpPr>
            <a:spLocks noGrp="1"/>
          </p:cNvSpPr>
          <p:nvPr>
            <p:ph idx="1"/>
          </p:nvPr>
        </p:nvSpPr>
        <p:spPr>
          <a:xfrm>
            <a:off x="448056" y="1735200"/>
            <a:ext cx="11293200" cy="3783013"/>
          </a:xfrm>
        </p:spPr>
        <p:txBody>
          <a:bodyPr wrap="square"/>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Footer Placeholder 4">
            <a:extLst>
              <a:ext uri="{FF2B5EF4-FFF2-40B4-BE49-F238E27FC236}">
                <a16:creationId xmlns:a16="http://schemas.microsoft.com/office/drawing/2014/main" id="{BDA03860-F8F0-4186-B5D0-72C935B2C2A9}"/>
              </a:ext>
            </a:extLst>
          </p:cNvPr>
          <p:cNvSpPr>
            <a:spLocks noGrp="1"/>
          </p:cNvSpPr>
          <p:nvPr>
            <p:ph type="ftr" sz="quarter" idx="3"/>
          </p:nvPr>
        </p:nvSpPr>
        <p:spPr>
          <a:xfrm>
            <a:off x="4370832" y="6153912"/>
            <a:ext cx="5397056" cy="502920"/>
          </a:xfrm>
          <a:prstGeom prst="rect">
            <a:avLst/>
          </a:prstGeom>
        </p:spPr>
        <p:txBody>
          <a:bodyPr vert="horz" lIns="0" tIns="0" rIns="91440" bIns="0" rtlCol="0" anchor="ctr"/>
          <a:lstStyle>
            <a:lvl1pPr algn="l">
              <a:defRPr sz="900" cap="all" spc="200" baseline="0">
                <a:solidFill>
                  <a:schemeClr val="tx2">
                    <a:alpha val="55000"/>
                  </a:schemeClr>
                </a:solidFill>
              </a:defRPr>
            </a:lvl1pPr>
          </a:lstStyle>
          <a:p>
            <a:r>
              <a:rPr lang="en-US" spc="200"/>
              <a:t>Sample Footer Text</a:t>
            </a:r>
          </a:p>
        </p:txBody>
      </p:sp>
      <p:sp>
        <p:nvSpPr>
          <p:cNvPr id="8" name="Slide Number Placeholder 5">
            <a:extLst>
              <a:ext uri="{FF2B5EF4-FFF2-40B4-BE49-F238E27FC236}">
                <a16:creationId xmlns:a16="http://schemas.microsoft.com/office/drawing/2014/main" id="{60B9D802-9E36-42DA-B6CA-6C937CBE8A94}"/>
              </a:ext>
            </a:extLst>
          </p:cNvPr>
          <p:cNvSpPr>
            <a:spLocks noGrp="1"/>
          </p:cNvSpPr>
          <p:nvPr>
            <p:ph type="sldNum" sz="quarter" idx="4"/>
          </p:nvPr>
        </p:nvSpPr>
        <p:spPr>
          <a:xfrm>
            <a:off x="10238232" y="6153912"/>
            <a:ext cx="1510856" cy="502920"/>
          </a:xfrm>
          <a:prstGeom prst="rect">
            <a:avLst/>
          </a:prstGeom>
        </p:spPr>
        <p:txBody>
          <a:bodyPr vert="horz" lIns="0" tIns="0" rIns="0" bIns="0" rtlCol="0" anchor="ctr"/>
          <a:lstStyle>
            <a:lvl1pPr algn="r">
              <a:defRPr sz="900">
                <a:solidFill>
                  <a:schemeClr val="tx2">
                    <a:alpha val="55000"/>
                  </a:schemeClr>
                </a:solidFill>
              </a:defRPr>
            </a:lvl1pPr>
          </a:lstStyle>
          <a:p>
            <a:fld id="{0D309695-DEC3-40DA-9DF5-330280C9D0E8}" type="slidenum">
              <a:rPr lang="en-US" smtClean="0"/>
              <a:pPr/>
              <a:t>‹#›</a:t>
            </a:fld>
            <a:endParaRPr lang="en-US"/>
          </a:p>
        </p:txBody>
      </p:sp>
      <p:sp>
        <p:nvSpPr>
          <p:cNvPr id="9" name="Date Placeholder 3">
            <a:extLst>
              <a:ext uri="{FF2B5EF4-FFF2-40B4-BE49-F238E27FC236}">
                <a16:creationId xmlns:a16="http://schemas.microsoft.com/office/drawing/2014/main" id="{C227B5A7-BF66-4C50-9DAD-A24070310B83}"/>
              </a:ext>
            </a:extLst>
          </p:cNvPr>
          <p:cNvSpPr>
            <a:spLocks noGrp="1"/>
          </p:cNvSpPr>
          <p:nvPr>
            <p:ph type="dt" sz="half" idx="2"/>
          </p:nvPr>
        </p:nvSpPr>
        <p:spPr>
          <a:xfrm>
            <a:off x="442912" y="6152968"/>
            <a:ext cx="3457576" cy="502920"/>
          </a:xfrm>
          <a:prstGeom prst="rect">
            <a:avLst/>
          </a:prstGeom>
        </p:spPr>
        <p:txBody>
          <a:bodyPr wrap="square" lIns="0" tIns="0" rIns="0" bIns="0" anchor="ctr" anchorCtr="0">
            <a:normAutofit/>
          </a:bodyPr>
          <a:lstStyle>
            <a:lvl1pPr>
              <a:defRPr sz="900" cap="all" spc="200" baseline="0">
                <a:solidFill>
                  <a:schemeClr val="tx1">
                    <a:alpha val="55000"/>
                  </a:schemeClr>
                </a:solidFill>
              </a:defRPr>
            </a:lvl1pPr>
          </a:lstStyle>
          <a:p>
            <a:fld id="{8256C2ED-54A4-480D-B5C8-65C0D62359B9}" type="datetime2">
              <a:rPr lang="en-US" smtClean="0"/>
              <a:pPr/>
              <a:t>Wednesday, August 10, 2022</a:t>
            </a:fld>
            <a:endParaRPr lang="en-US"/>
          </a:p>
        </p:txBody>
      </p:sp>
    </p:spTree>
    <p:extLst>
      <p:ext uri="{BB962C8B-B14F-4D97-AF65-F5344CB8AC3E}">
        <p14:creationId xmlns:p14="http://schemas.microsoft.com/office/powerpoint/2010/main" val="80789674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6E2B8D-DB20-44D1-84BC-F76685913380}"/>
              </a:ext>
            </a:extLst>
          </p:cNvPr>
          <p:cNvSpPr>
            <a:spLocks noGrp="1"/>
          </p:cNvSpPr>
          <p:nvPr>
            <p:ph type="title"/>
          </p:nvPr>
        </p:nvSpPr>
        <p:spPr>
          <a:xfrm>
            <a:off x="448056" y="448056"/>
            <a:ext cx="11311128" cy="3401568"/>
          </a:xfrm>
        </p:spPr>
        <p:txBody>
          <a:bodyPr anchor="b">
            <a:normAutofit/>
          </a:bodyPr>
          <a:lstStyle>
            <a:lvl1pPr>
              <a:defRPr sz="6400"/>
            </a:lvl1pPr>
          </a:lstStyle>
          <a:p>
            <a:r>
              <a:rPr lang="en-US"/>
              <a:t>Click to edit Master title style</a:t>
            </a:r>
          </a:p>
        </p:txBody>
      </p:sp>
      <p:sp>
        <p:nvSpPr>
          <p:cNvPr id="3" name="Text Placeholder 2">
            <a:extLst>
              <a:ext uri="{FF2B5EF4-FFF2-40B4-BE49-F238E27FC236}">
                <a16:creationId xmlns:a16="http://schemas.microsoft.com/office/drawing/2014/main" id="{E594C298-618E-4642-8F2B-8DD253ED5C06}"/>
              </a:ext>
            </a:extLst>
          </p:cNvPr>
          <p:cNvSpPr>
            <a:spLocks noGrp="1"/>
          </p:cNvSpPr>
          <p:nvPr>
            <p:ph type="body" idx="1"/>
          </p:nvPr>
        </p:nvSpPr>
        <p:spPr>
          <a:xfrm>
            <a:off x="448056" y="4471416"/>
            <a:ext cx="11292840" cy="1481328"/>
          </a:xfrm>
        </p:spPr>
        <p:txBody>
          <a:bodyPr/>
          <a:lstStyle>
            <a:lvl1pPr marL="0" indent="0">
              <a:lnSpc>
                <a:spcPct val="120000"/>
              </a:lnSpc>
              <a:buNone/>
              <a:defRPr sz="2400">
                <a:solidFill>
                  <a:schemeClr val="tx2">
                    <a:alpha val="5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E2B3ECD5-2EEA-457B-9C93-36F8AF368EC7}"/>
              </a:ext>
            </a:extLst>
          </p:cNvPr>
          <p:cNvSpPr>
            <a:spLocks noGrp="1"/>
          </p:cNvSpPr>
          <p:nvPr>
            <p:ph type="dt" sz="half" idx="10"/>
          </p:nvPr>
        </p:nvSpPr>
        <p:spPr>
          <a:xfrm>
            <a:off x="438912" y="6153912"/>
            <a:ext cx="3456432" cy="502920"/>
          </a:xfrm>
          <a:prstGeom prst="rect">
            <a:avLst/>
          </a:prstGeom>
        </p:spPr>
        <p:txBody>
          <a:bodyPr/>
          <a:lstStyle/>
          <a:p>
            <a:fld id="{10EDCA73-0A86-4195-A787-75037827079D}" type="datetime2">
              <a:rPr lang="en-US" smtClean="0"/>
              <a:t>Wednesday, August 10, 2022</a:t>
            </a:fld>
            <a:endParaRPr lang="en-US"/>
          </a:p>
        </p:txBody>
      </p:sp>
      <p:sp>
        <p:nvSpPr>
          <p:cNvPr id="5" name="Footer Placeholder 4">
            <a:extLst>
              <a:ext uri="{FF2B5EF4-FFF2-40B4-BE49-F238E27FC236}">
                <a16:creationId xmlns:a16="http://schemas.microsoft.com/office/drawing/2014/main" id="{D79A15D4-F172-4025-9290-C8F5D419720E}"/>
              </a:ext>
            </a:extLst>
          </p:cNvPr>
          <p:cNvSpPr>
            <a:spLocks noGrp="1"/>
          </p:cNvSpPr>
          <p:nvPr>
            <p:ph type="ftr" sz="quarter" idx="11"/>
          </p:nvPr>
        </p:nvSpPr>
        <p:spPr/>
        <p:txBody>
          <a:bodyPr/>
          <a:lstStyle/>
          <a:p>
            <a:r>
              <a:rPr lang="en-US"/>
              <a:t>Sample Footer Text</a:t>
            </a:r>
          </a:p>
        </p:txBody>
      </p:sp>
      <p:sp>
        <p:nvSpPr>
          <p:cNvPr id="6" name="Slide Number Placeholder 5">
            <a:extLst>
              <a:ext uri="{FF2B5EF4-FFF2-40B4-BE49-F238E27FC236}">
                <a16:creationId xmlns:a16="http://schemas.microsoft.com/office/drawing/2014/main" id="{3926CD73-9984-4E1D-BD74-37115C1F4C57}"/>
              </a:ext>
            </a:extLst>
          </p:cNvPr>
          <p:cNvSpPr>
            <a:spLocks noGrp="1"/>
          </p:cNvSpPr>
          <p:nvPr>
            <p:ph type="sldNum" sz="quarter" idx="12"/>
          </p:nvPr>
        </p:nvSpPr>
        <p:spPr/>
        <p:txBody>
          <a:bodyPr rIns="219456"/>
          <a:lstStyle/>
          <a:p>
            <a:fld id="{0D309695-DEC3-40DA-9DF5-330280C9D0E8}" type="slidenum">
              <a:rPr lang="en-US" smtClean="0"/>
              <a:t>‹#›</a:t>
            </a:fld>
            <a:endParaRPr lang="en-US"/>
          </a:p>
        </p:txBody>
      </p:sp>
      <p:cxnSp>
        <p:nvCxnSpPr>
          <p:cNvPr id="8" name="Straight Connector 7">
            <a:extLst>
              <a:ext uri="{FF2B5EF4-FFF2-40B4-BE49-F238E27FC236}">
                <a16:creationId xmlns:a16="http://schemas.microsoft.com/office/drawing/2014/main" id="{E99FAD47-5E44-4EE5-A422-A77593F8F3A3}"/>
              </a:ext>
            </a:extLst>
          </p:cNvPr>
          <p:cNvCxnSpPr>
            <a:cxnSpLocks/>
          </p:cNvCxnSpPr>
          <p:nvPr/>
        </p:nvCxnSpPr>
        <p:spPr>
          <a:xfrm>
            <a:off x="449400" y="4122000"/>
            <a:ext cx="11293200" cy="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4995208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974E41-AB27-418C-AA9E-8F863DDE3629}"/>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58B9E10A-E18D-4122-A71B-0A22F695E076}"/>
              </a:ext>
            </a:extLst>
          </p:cNvPr>
          <p:cNvSpPr>
            <a:spLocks noGrp="1"/>
          </p:cNvSpPr>
          <p:nvPr>
            <p:ph sz="half" idx="1"/>
          </p:nvPr>
        </p:nvSpPr>
        <p:spPr>
          <a:xfrm>
            <a:off x="448056" y="1735200"/>
            <a:ext cx="5431536" cy="4214750"/>
          </a:xfrm>
        </p:spPr>
        <p:txBody>
          <a:bodyPr/>
          <a:lstStyle>
            <a:lvl1pPr marL="450000">
              <a:defRPr/>
            </a:lvl1pPr>
            <a:lvl2pPr marL="900000">
              <a:defRPr/>
            </a:lvl2pPr>
            <a:lvl3pPr marL="1350000">
              <a:defRPr/>
            </a:lvl3pPr>
            <a:lvl4pPr marL="1800000">
              <a:defRPr/>
            </a:lvl4pPr>
            <a:lvl5pPr marL="225000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90CB980D-2720-431B-88C8-4D837023BBFF}"/>
              </a:ext>
            </a:extLst>
          </p:cNvPr>
          <p:cNvSpPr>
            <a:spLocks noGrp="1"/>
          </p:cNvSpPr>
          <p:nvPr>
            <p:ph sz="half" idx="2"/>
          </p:nvPr>
        </p:nvSpPr>
        <p:spPr>
          <a:xfrm>
            <a:off x="6309360" y="1735200"/>
            <a:ext cx="5431536" cy="4214750"/>
          </a:xfrm>
        </p:spPr>
        <p:txBody>
          <a:bodyPr/>
          <a:lstStyle>
            <a:lvl2pPr marL="900000">
              <a:defRPr/>
            </a:lvl2pPr>
            <a:lvl3pPr marL="1350000">
              <a:defRPr/>
            </a:lvl3pPr>
            <a:lvl4pPr marL="1800000">
              <a:defRPr/>
            </a:lvl4pPr>
            <a:lvl5pPr marL="243000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DE8EB211-F6F7-4C53-B25F-F1EBF7A8BF4E}"/>
              </a:ext>
            </a:extLst>
          </p:cNvPr>
          <p:cNvSpPr>
            <a:spLocks noGrp="1"/>
          </p:cNvSpPr>
          <p:nvPr>
            <p:ph type="dt" sz="half" idx="10"/>
          </p:nvPr>
        </p:nvSpPr>
        <p:spPr>
          <a:xfrm>
            <a:off x="438912" y="6153912"/>
            <a:ext cx="3456432" cy="502920"/>
          </a:xfrm>
          <a:prstGeom prst="rect">
            <a:avLst/>
          </a:prstGeom>
        </p:spPr>
        <p:txBody>
          <a:bodyPr/>
          <a:lstStyle/>
          <a:p>
            <a:fld id="{83C75374-B296-498E-A935-80631EA9020D}" type="datetime2">
              <a:rPr lang="en-US" smtClean="0"/>
              <a:t>Wednesday, August 10, 2022</a:t>
            </a:fld>
            <a:endParaRPr lang="en-US"/>
          </a:p>
        </p:txBody>
      </p:sp>
      <p:sp>
        <p:nvSpPr>
          <p:cNvPr id="6" name="Footer Placeholder 5">
            <a:extLst>
              <a:ext uri="{FF2B5EF4-FFF2-40B4-BE49-F238E27FC236}">
                <a16:creationId xmlns:a16="http://schemas.microsoft.com/office/drawing/2014/main" id="{D0AA830D-482E-415E-B855-D561B94BDC20}"/>
              </a:ext>
            </a:extLst>
          </p:cNvPr>
          <p:cNvSpPr>
            <a:spLocks noGrp="1"/>
          </p:cNvSpPr>
          <p:nvPr>
            <p:ph type="ftr" sz="quarter" idx="11"/>
          </p:nvPr>
        </p:nvSpPr>
        <p:spPr/>
        <p:txBody>
          <a:bodyPr/>
          <a:lstStyle/>
          <a:p>
            <a:r>
              <a:rPr lang="en-US"/>
              <a:t>Sample Footer Text</a:t>
            </a:r>
          </a:p>
        </p:txBody>
      </p:sp>
      <p:sp>
        <p:nvSpPr>
          <p:cNvPr id="7" name="Slide Number Placeholder 6">
            <a:extLst>
              <a:ext uri="{FF2B5EF4-FFF2-40B4-BE49-F238E27FC236}">
                <a16:creationId xmlns:a16="http://schemas.microsoft.com/office/drawing/2014/main" id="{2D7FB2AC-9F49-4D35-8C5E-ECECC6B13134}"/>
              </a:ext>
            </a:extLst>
          </p:cNvPr>
          <p:cNvSpPr>
            <a:spLocks noGrp="1"/>
          </p:cNvSpPr>
          <p:nvPr>
            <p:ph type="sldNum" sz="quarter" idx="12"/>
          </p:nvPr>
        </p:nvSpPr>
        <p:spPr/>
        <p:txBody>
          <a:bodyPr rIns="219456"/>
          <a:lstStyle/>
          <a:p>
            <a:fld id="{0D309695-DEC3-40DA-9DF5-330280C9D0E8}" type="slidenum">
              <a:rPr lang="en-US" smtClean="0"/>
              <a:t>‹#›</a:t>
            </a:fld>
            <a:endParaRPr lang="en-US"/>
          </a:p>
        </p:txBody>
      </p:sp>
    </p:spTree>
    <p:extLst>
      <p:ext uri="{BB962C8B-B14F-4D97-AF65-F5344CB8AC3E}">
        <p14:creationId xmlns:p14="http://schemas.microsoft.com/office/powerpoint/2010/main" val="418590048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C025D59-DC0A-4295-8714-902B54B983AF}"/>
              </a:ext>
            </a:extLst>
          </p:cNvPr>
          <p:cNvSpPr>
            <a:spLocks noGrp="1"/>
          </p:cNvSpPr>
          <p:nvPr>
            <p:ph type="title"/>
          </p:nvPr>
        </p:nvSpPr>
        <p:spPr>
          <a:xfrm>
            <a:off x="448056" y="388800"/>
            <a:ext cx="11311128" cy="1141200"/>
          </a:xfrm>
        </p:spPr>
        <p:txBody>
          <a:bodyPr/>
          <a:lstStyle/>
          <a:p>
            <a:r>
              <a:rPr lang="en-US"/>
              <a:t>Click to edit Master title style</a:t>
            </a:r>
          </a:p>
        </p:txBody>
      </p:sp>
      <p:sp>
        <p:nvSpPr>
          <p:cNvPr id="3" name="Text Placeholder 2">
            <a:extLst>
              <a:ext uri="{FF2B5EF4-FFF2-40B4-BE49-F238E27FC236}">
                <a16:creationId xmlns:a16="http://schemas.microsoft.com/office/drawing/2014/main" id="{667A33E2-E7AE-4E37-9DF1-69697E45D2A7}"/>
              </a:ext>
            </a:extLst>
          </p:cNvPr>
          <p:cNvSpPr>
            <a:spLocks noGrp="1"/>
          </p:cNvSpPr>
          <p:nvPr>
            <p:ph type="body" idx="1"/>
          </p:nvPr>
        </p:nvSpPr>
        <p:spPr>
          <a:xfrm>
            <a:off x="448056" y="1774952"/>
            <a:ext cx="5431536" cy="612648"/>
          </a:xfrm>
        </p:spPr>
        <p:txBody>
          <a:bodyPr anchor="t">
            <a:normAutofit/>
          </a:bodyPr>
          <a:lstStyle>
            <a:lvl1pPr marL="0" indent="0">
              <a:lnSpc>
                <a:spcPct val="100000"/>
              </a:lnSpc>
              <a:buNone/>
              <a:defRPr sz="2000" b="0" i="1">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7A2E79D5-E651-4B82-AFAA-DE6E16AC3EB8}"/>
              </a:ext>
            </a:extLst>
          </p:cNvPr>
          <p:cNvSpPr>
            <a:spLocks noGrp="1"/>
          </p:cNvSpPr>
          <p:nvPr>
            <p:ph sz="half" idx="2"/>
          </p:nvPr>
        </p:nvSpPr>
        <p:spPr>
          <a:xfrm>
            <a:off x="448056" y="2752344"/>
            <a:ext cx="5431536" cy="32004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C1A91196-F771-42C3-A726-A4ECF561FFF3}"/>
              </a:ext>
            </a:extLst>
          </p:cNvPr>
          <p:cNvSpPr>
            <a:spLocks noGrp="1"/>
          </p:cNvSpPr>
          <p:nvPr>
            <p:ph type="body" sz="quarter" idx="3"/>
          </p:nvPr>
        </p:nvSpPr>
        <p:spPr>
          <a:xfrm>
            <a:off x="6309360" y="1774952"/>
            <a:ext cx="5431536" cy="612648"/>
          </a:xfrm>
        </p:spPr>
        <p:txBody>
          <a:bodyPr anchor="t">
            <a:normAutofit/>
          </a:bodyPr>
          <a:lstStyle>
            <a:lvl1pPr marL="0" indent="0">
              <a:lnSpc>
                <a:spcPct val="100000"/>
              </a:lnSpc>
              <a:buNone/>
              <a:defRPr sz="2000" b="0" i="1">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A776BA18-D373-4B5F-B812-5D5E4C2378E7}"/>
              </a:ext>
            </a:extLst>
          </p:cNvPr>
          <p:cNvSpPr>
            <a:spLocks noGrp="1"/>
          </p:cNvSpPr>
          <p:nvPr>
            <p:ph sz="quarter" idx="4"/>
          </p:nvPr>
        </p:nvSpPr>
        <p:spPr>
          <a:xfrm>
            <a:off x="6309360" y="2752344"/>
            <a:ext cx="5431536" cy="32004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F395D0EB-9F99-4C95-ADA6-AC6B493CCA9D}"/>
              </a:ext>
            </a:extLst>
          </p:cNvPr>
          <p:cNvSpPr>
            <a:spLocks noGrp="1"/>
          </p:cNvSpPr>
          <p:nvPr>
            <p:ph type="dt" sz="half" idx="10"/>
          </p:nvPr>
        </p:nvSpPr>
        <p:spPr>
          <a:xfrm>
            <a:off x="438912" y="6153912"/>
            <a:ext cx="3456432" cy="502920"/>
          </a:xfrm>
          <a:prstGeom prst="rect">
            <a:avLst/>
          </a:prstGeom>
        </p:spPr>
        <p:txBody>
          <a:bodyPr/>
          <a:lstStyle/>
          <a:p>
            <a:fld id="{B098B728-214A-4ABC-8432-5B3A5A66A987}" type="datetime2">
              <a:rPr lang="en-US" smtClean="0"/>
              <a:t>Wednesday, August 10, 2022</a:t>
            </a:fld>
            <a:endParaRPr lang="en-US"/>
          </a:p>
        </p:txBody>
      </p:sp>
      <p:sp>
        <p:nvSpPr>
          <p:cNvPr id="8" name="Footer Placeholder 7">
            <a:extLst>
              <a:ext uri="{FF2B5EF4-FFF2-40B4-BE49-F238E27FC236}">
                <a16:creationId xmlns:a16="http://schemas.microsoft.com/office/drawing/2014/main" id="{27EB69A9-1E48-4683-8873-D888C39E6EEE}"/>
              </a:ext>
            </a:extLst>
          </p:cNvPr>
          <p:cNvSpPr>
            <a:spLocks noGrp="1"/>
          </p:cNvSpPr>
          <p:nvPr>
            <p:ph type="ftr" sz="quarter" idx="11"/>
          </p:nvPr>
        </p:nvSpPr>
        <p:spPr/>
        <p:txBody>
          <a:bodyPr/>
          <a:lstStyle/>
          <a:p>
            <a:r>
              <a:rPr lang="en-US"/>
              <a:t>Sample Footer Text</a:t>
            </a:r>
          </a:p>
        </p:txBody>
      </p:sp>
      <p:sp>
        <p:nvSpPr>
          <p:cNvPr id="9" name="Slide Number Placeholder 8">
            <a:extLst>
              <a:ext uri="{FF2B5EF4-FFF2-40B4-BE49-F238E27FC236}">
                <a16:creationId xmlns:a16="http://schemas.microsoft.com/office/drawing/2014/main" id="{F57E419C-3010-4562-BA4B-ECBC2DBE629E}"/>
              </a:ext>
            </a:extLst>
          </p:cNvPr>
          <p:cNvSpPr>
            <a:spLocks noGrp="1"/>
          </p:cNvSpPr>
          <p:nvPr>
            <p:ph type="sldNum" sz="quarter" idx="12"/>
          </p:nvPr>
        </p:nvSpPr>
        <p:spPr/>
        <p:txBody>
          <a:bodyPr rIns="219456"/>
          <a:lstStyle/>
          <a:p>
            <a:fld id="{0D309695-DEC3-40DA-9DF5-330280C9D0E8}" type="slidenum">
              <a:rPr lang="en-US" smtClean="0"/>
              <a:t>‹#›</a:t>
            </a:fld>
            <a:endParaRPr lang="en-US"/>
          </a:p>
        </p:txBody>
      </p:sp>
    </p:spTree>
    <p:extLst>
      <p:ext uri="{BB962C8B-B14F-4D97-AF65-F5344CB8AC3E}">
        <p14:creationId xmlns:p14="http://schemas.microsoft.com/office/powerpoint/2010/main" val="9404367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D58066-A255-4886-A4B0-2AC829A768F3}"/>
              </a:ext>
            </a:extLst>
          </p:cNvPr>
          <p:cNvSpPr>
            <a:spLocks noGrp="1"/>
          </p:cNvSpPr>
          <p:nvPr>
            <p:ph type="title"/>
          </p:nvPr>
        </p:nvSpPr>
        <p:spPr>
          <a:xfrm>
            <a:off x="448056" y="388800"/>
            <a:ext cx="11311128" cy="5559552"/>
          </a:xfrm>
        </p:spPr>
        <p:txBody>
          <a:bodyPr wrap="square"/>
          <a:lstStyle/>
          <a:p>
            <a:r>
              <a:rPr lang="en-US"/>
              <a:t>Click to edit Master title style</a:t>
            </a:r>
          </a:p>
        </p:txBody>
      </p:sp>
      <p:sp>
        <p:nvSpPr>
          <p:cNvPr id="3" name="Date Placeholder 2">
            <a:extLst>
              <a:ext uri="{FF2B5EF4-FFF2-40B4-BE49-F238E27FC236}">
                <a16:creationId xmlns:a16="http://schemas.microsoft.com/office/drawing/2014/main" id="{2068D80A-6560-46E3-AF30-9CEC54EA747C}"/>
              </a:ext>
            </a:extLst>
          </p:cNvPr>
          <p:cNvSpPr>
            <a:spLocks noGrp="1"/>
          </p:cNvSpPr>
          <p:nvPr>
            <p:ph type="dt" sz="half" idx="10"/>
          </p:nvPr>
        </p:nvSpPr>
        <p:spPr>
          <a:xfrm>
            <a:off x="438912" y="6153912"/>
            <a:ext cx="3456432" cy="502920"/>
          </a:xfrm>
          <a:prstGeom prst="rect">
            <a:avLst/>
          </a:prstGeom>
        </p:spPr>
        <p:txBody>
          <a:bodyPr/>
          <a:lstStyle/>
          <a:p>
            <a:fld id="{015F02D0-6806-43AF-9888-2359BF40C204}" type="datetime2">
              <a:rPr lang="en-US" smtClean="0"/>
              <a:t>Wednesday, August 10, 2022</a:t>
            </a:fld>
            <a:endParaRPr lang="en-US"/>
          </a:p>
        </p:txBody>
      </p:sp>
      <p:sp>
        <p:nvSpPr>
          <p:cNvPr id="4" name="Footer Placeholder 3">
            <a:extLst>
              <a:ext uri="{FF2B5EF4-FFF2-40B4-BE49-F238E27FC236}">
                <a16:creationId xmlns:a16="http://schemas.microsoft.com/office/drawing/2014/main" id="{4AB673C2-FB1E-46F5-8CFB-93B9DB807075}"/>
              </a:ext>
            </a:extLst>
          </p:cNvPr>
          <p:cNvSpPr>
            <a:spLocks noGrp="1"/>
          </p:cNvSpPr>
          <p:nvPr>
            <p:ph type="ftr" sz="quarter" idx="11"/>
          </p:nvPr>
        </p:nvSpPr>
        <p:spPr/>
        <p:txBody>
          <a:bodyPr/>
          <a:lstStyle/>
          <a:p>
            <a:r>
              <a:rPr lang="en-US"/>
              <a:t>Sample Footer Text</a:t>
            </a:r>
          </a:p>
        </p:txBody>
      </p:sp>
      <p:sp>
        <p:nvSpPr>
          <p:cNvPr id="5" name="Slide Number Placeholder 4">
            <a:extLst>
              <a:ext uri="{FF2B5EF4-FFF2-40B4-BE49-F238E27FC236}">
                <a16:creationId xmlns:a16="http://schemas.microsoft.com/office/drawing/2014/main" id="{191E2120-410F-4382-81AB-37F161F72150}"/>
              </a:ext>
            </a:extLst>
          </p:cNvPr>
          <p:cNvSpPr>
            <a:spLocks noGrp="1"/>
          </p:cNvSpPr>
          <p:nvPr>
            <p:ph type="sldNum" sz="quarter" idx="12"/>
          </p:nvPr>
        </p:nvSpPr>
        <p:spPr/>
        <p:txBody>
          <a:bodyPr rIns="219456"/>
          <a:lstStyle/>
          <a:p>
            <a:fld id="{0D309695-DEC3-40DA-9DF5-330280C9D0E8}" type="slidenum">
              <a:rPr lang="en-US" smtClean="0"/>
              <a:t>‹#›</a:t>
            </a:fld>
            <a:endParaRPr lang="en-US"/>
          </a:p>
        </p:txBody>
      </p:sp>
    </p:spTree>
    <p:extLst>
      <p:ext uri="{BB962C8B-B14F-4D97-AF65-F5344CB8AC3E}">
        <p14:creationId xmlns:p14="http://schemas.microsoft.com/office/powerpoint/2010/main" val="406504946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A2802222-E41B-48E7-BF06-5C5509D621C0}"/>
              </a:ext>
            </a:extLst>
          </p:cNvPr>
          <p:cNvSpPr>
            <a:spLocks noGrp="1"/>
          </p:cNvSpPr>
          <p:nvPr>
            <p:ph type="dt" sz="half" idx="10"/>
          </p:nvPr>
        </p:nvSpPr>
        <p:spPr>
          <a:xfrm>
            <a:off x="438912" y="6153912"/>
            <a:ext cx="3456432" cy="502920"/>
          </a:xfrm>
          <a:prstGeom prst="rect">
            <a:avLst/>
          </a:prstGeom>
        </p:spPr>
        <p:txBody>
          <a:bodyPr/>
          <a:lstStyle/>
          <a:p>
            <a:fld id="{8EE14D2D-B1AF-4197-82D6-FC1F8BD05681}" type="datetime2">
              <a:rPr lang="en-US" smtClean="0"/>
              <a:t>Wednesday, August 10, 2022</a:t>
            </a:fld>
            <a:endParaRPr lang="en-US"/>
          </a:p>
        </p:txBody>
      </p:sp>
      <p:sp>
        <p:nvSpPr>
          <p:cNvPr id="3" name="Footer Placeholder 2">
            <a:extLst>
              <a:ext uri="{FF2B5EF4-FFF2-40B4-BE49-F238E27FC236}">
                <a16:creationId xmlns:a16="http://schemas.microsoft.com/office/drawing/2014/main" id="{17A636E3-B721-46E8-882F-C123530F0FEF}"/>
              </a:ext>
            </a:extLst>
          </p:cNvPr>
          <p:cNvSpPr>
            <a:spLocks noGrp="1"/>
          </p:cNvSpPr>
          <p:nvPr>
            <p:ph type="ftr" sz="quarter" idx="11"/>
          </p:nvPr>
        </p:nvSpPr>
        <p:spPr/>
        <p:txBody>
          <a:bodyPr/>
          <a:lstStyle/>
          <a:p>
            <a:r>
              <a:rPr lang="en-US"/>
              <a:t>Sample Footer Text</a:t>
            </a:r>
          </a:p>
        </p:txBody>
      </p:sp>
      <p:sp>
        <p:nvSpPr>
          <p:cNvPr id="4" name="Slide Number Placeholder 3">
            <a:extLst>
              <a:ext uri="{FF2B5EF4-FFF2-40B4-BE49-F238E27FC236}">
                <a16:creationId xmlns:a16="http://schemas.microsoft.com/office/drawing/2014/main" id="{C4FC1178-3E0E-449A-B799-009C04C069AF}"/>
              </a:ext>
            </a:extLst>
          </p:cNvPr>
          <p:cNvSpPr>
            <a:spLocks noGrp="1"/>
          </p:cNvSpPr>
          <p:nvPr>
            <p:ph type="sldNum" sz="quarter" idx="12"/>
          </p:nvPr>
        </p:nvSpPr>
        <p:spPr/>
        <p:txBody>
          <a:bodyPr/>
          <a:lstStyle/>
          <a:p>
            <a:fld id="{0D309695-DEC3-40DA-9DF5-330280C9D0E8}" type="slidenum">
              <a:rPr lang="en-US" smtClean="0"/>
              <a:t>‹#›</a:t>
            </a:fld>
            <a:endParaRPr lang="en-US"/>
          </a:p>
        </p:txBody>
      </p:sp>
    </p:spTree>
    <p:extLst>
      <p:ext uri="{BB962C8B-B14F-4D97-AF65-F5344CB8AC3E}">
        <p14:creationId xmlns:p14="http://schemas.microsoft.com/office/powerpoint/2010/main" val="80036372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EC23392-4FF4-4922-A14E-8AA23A9BDD70}"/>
              </a:ext>
            </a:extLst>
          </p:cNvPr>
          <p:cNvSpPr>
            <a:spLocks noGrp="1"/>
          </p:cNvSpPr>
          <p:nvPr>
            <p:ph type="title"/>
          </p:nvPr>
        </p:nvSpPr>
        <p:spPr>
          <a:xfrm>
            <a:off x="448056" y="388800"/>
            <a:ext cx="3447288" cy="1069848"/>
          </a:xfrm>
        </p:spPr>
        <p:txBody>
          <a:bodyPr wrap="square" anchor="t">
            <a:normAutofit/>
          </a:bodyPr>
          <a:lstStyle>
            <a:lvl1pPr>
              <a:defRPr sz="2800"/>
            </a:lvl1pPr>
          </a:lstStyle>
          <a:p>
            <a:r>
              <a:rPr lang="en-US"/>
              <a:t>Click to edit Master title style</a:t>
            </a:r>
          </a:p>
        </p:txBody>
      </p:sp>
      <p:sp>
        <p:nvSpPr>
          <p:cNvPr id="3" name="Content Placeholder 2">
            <a:extLst>
              <a:ext uri="{FF2B5EF4-FFF2-40B4-BE49-F238E27FC236}">
                <a16:creationId xmlns:a16="http://schemas.microsoft.com/office/drawing/2014/main" id="{104FB38E-5055-4C9B-9A3B-A7B3A4887944}"/>
              </a:ext>
            </a:extLst>
          </p:cNvPr>
          <p:cNvSpPr>
            <a:spLocks noGrp="1"/>
          </p:cNvSpPr>
          <p:nvPr>
            <p:ph idx="1"/>
          </p:nvPr>
        </p:nvSpPr>
        <p:spPr>
          <a:xfrm>
            <a:off x="4370832" y="393192"/>
            <a:ext cx="7379208" cy="5559552"/>
          </a:xfrm>
        </p:spPr>
        <p:txBody>
          <a:bodyPr/>
          <a:lstStyle>
            <a:lvl1pPr>
              <a:defRPr sz="1800"/>
            </a:lvl1pPr>
            <a:lvl2pPr>
              <a:defRPr sz="1800"/>
            </a:lvl2pPr>
            <a:lvl3pPr>
              <a:defRPr sz="1800"/>
            </a:lvl3pPr>
            <a:lvl4pPr>
              <a:defRPr sz="1800"/>
            </a:lvl4pPr>
            <a:lvl5pPr>
              <a:defRPr sz="18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9E2EC2DB-2ED3-408C-BFF2-F413C9D8F91E}"/>
              </a:ext>
            </a:extLst>
          </p:cNvPr>
          <p:cNvSpPr>
            <a:spLocks noGrp="1"/>
          </p:cNvSpPr>
          <p:nvPr>
            <p:ph type="body" sz="half" idx="2"/>
          </p:nvPr>
        </p:nvSpPr>
        <p:spPr>
          <a:xfrm>
            <a:off x="448056" y="1733550"/>
            <a:ext cx="3447288" cy="4219194"/>
          </a:xfrm>
        </p:spPr>
        <p:txBody>
          <a:bodyPr>
            <a:normAutofit/>
          </a:bodyPr>
          <a:lstStyle>
            <a:lvl1pPr marL="0" indent="0">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61374FDF-3000-4B2C-AC88-8CE34D680596}"/>
              </a:ext>
            </a:extLst>
          </p:cNvPr>
          <p:cNvSpPr>
            <a:spLocks noGrp="1"/>
          </p:cNvSpPr>
          <p:nvPr>
            <p:ph type="dt" sz="half" idx="10"/>
          </p:nvPr>
        </p:nvSpPr>
        <p:spPr>
          <a:xfrm>
            <a:off x="438912" y="6153912"/>
            <a:ext cx="3456432" cy="502920"/>
          </a:xfrm>
          <a:prstGeom prst="rect">
            <a:avLst/>
          </a:prstGeom>
        </p:spPr>
        <p:txBody>
          <a:bodyPr/>
          <a:lstStyle/>
          <a:p>
            <a:fld id="{98771CEB-9838-4245-91B8-EFBAFE2D8B44}" type="datetime2">
              <a:rPr lang="en-US" smtClean="0"/>
              <a:t>Wednesday, August 10, 2022</a:t>
            </a:fld>
            <a:endParaRPr lang="en-US"/>
          </a:p>
        </p:txBody>
      </p:sp>
      <p:sp>
        <p:nvSpPr>
          <p:cNvPr id="6" name="Footer Placeholder 5">
            <a:extLst>
              <a:ext uri="{FF2B5EF4-FFF2-40B4-BE49-F238E27FC236}">
                <a16:creationId xmlns:a16="http://schemas.microsoft.com/office/drawing/2014/main" id="{0DA0B7F4-5B8C-49BD-9BDA-FCBD13E24227}"/>
              </a:ext>
            </a:extLst>
          </p:cNvPr>
          <p:cNvSpPr>
            <a:spLocks noGrp="1"/>
          </p:cNvSpPr>
          <p:nvPr>
            <p:ph type="ftr" sz="quarter" idx="11"/>
          </p:nvPr>
        </p:nvSpPr>
        <p:spPr/>
        <p:txBody>
          <a:bodyPr/>
          <a:lstStyle/>
          <a:p>
            <a:r>
              <a:rPr lang="en-US"/>
              <a:t>Sample Footer Text</a:t>
            </a:r>
          </a:p>
        </p:txBody>
      </p:sp>
      <p:sp>
        <p:nvSpPr>
          <p:cNvPr id="7" name="Slide Number Placeholder 6">
            <a:extLst>
              <a:ext uri="{FF2B5EF4-FFF2-40B4-BE49-F238E27FC236}">
                <a16:creationId xmlns:a16="http://schemas.microsoft.com/office/drawing/2014/main" id="{3502BC00-0803-4A53-8657-91CE0DB80E54}"/>
              </a:ext>
            </a:extLst>
          </p:cNvPr>
          <p:cNvSpPr>
            <a:spLocks noGrp="1"/>
          </p:cNvSpPr>
          <p:nvPr>
            <p:ph type="sldNum" sz="quarter" idx="12"/>
          </p:nvPr>
        </p:nvSpPr>
        <p:spPr/>
        <p:txBody>
          <a:bodyPr/>
          <a:lstStyle/>
          <a:p>
            <a:fld id="{0D309695-DEC3-40DA-9DF5-330280C9D0E8}" type="slidenum">
              <a:rPr lang="en-US" smtClean="0"/>
              <a:t>‹#›</a:t>
            </a:fld>
            <a:endParaRPr lang="en-US"/>
          </a:p>
        </p:txBody>
      </p:sp>
    </p:spTree>
    <p:extLst>
      <p:ext uri="{BB962C8B-B14F-4D97-AF65-F5344CB8AC3E}">
        <p14:creationId xmlns:p14="http://schemas.microsoft.com/office/powerpoint/2010/main" val="395435710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05C2A98-C272-40D9-B75A-77A3D58678E0}"/>
              </a:ext>
            </a:extLst>
          </p:cNvPr>
          <p:cNvSpPr>
            <a:spLocks noGrp="1"/>
          </p:cNvSpPr>
          <p:nvPr>
            <p:ph type="title"/>
          </p:nvPr>
        </p:nvSpPr>
        <p:spPr>
          <a:xfrm>
            <a:off x="448056" y="388800"/>
            <a:ext cx="3447288" cy="1069848"/>
          </a:xfrm>
        </p:spPr>
        <p:txBody>
          <a:bodyPr wrap="square" anchor="t">
            <a:normAutofit/>
          </a:bodyPr>
          <a:lstStyle>
            <a:lvl1pPr>
              <a:defRPr sz="2800"/>
            </a:lvl1pPr>
          </a:lstStyle>
          <a:p>
            <a:r>
              <a:rPr lang="en-US"/>
              <a:t>Click to edit Master title style</a:t>
            </a:r>
          </a:p>
        </p:txBody>
      </p:sp>
      <p:sp>
        <p:nvSpPr>
          <p:cNvPr id="3" name="Picture Placeholder 2">
            <a:extLst>
              <a:ext uri="{FF2B5EF4-FFF2-40B4-BE49-F238E27FC236}">
                <a16:creationId xmlns:a16="http://schemas.microsoft.com/office/drawing/2014/main" id="{7AD50DAC-9AC3-4A9A-91B7-6C95E4362561}"/>
              </a:ext>
            </a:extLst>
          </p:cNvPr>
          <p:cNvSpPr>
            <a:spLocks noGrp="1"/>
          </p:cNvSpPr>
          <p:nvPr>
            <p:ph type="pic" idx="1"/>
          </p:nvPr>
        </p:nvSpPr>
        <p:spPr>
          <a:xfrm>
            <a:off x="4370832" y="441324"/>
            <a:ext cx="7373112" cy="5511419"/>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a:extLst>
              <a:ext uri="{FF2B5EF4-FFF2-40B4-BE49-F238E27FC236}">
                <a16:creationId xmlns:a16="http://schemas.microsoft.com/office/drawing/2014/main" id="{83721B04-C243-49A9-B5D3-483379290943}"/>
              </a:ext>
            </a:extLst>
          </p:cNvPr>
          <p:cNvSpPr>
            <a:spLocks noGrp="1"/>
          </p:cNvSpPr>
          <p:nvPr>
            <p:ph type="body" sz="half" idx="2"/>
          </p:nvPr>
        </p:nvSpPr>
        <p:spPr>
          <a:xfrm>
            <a:off x="448056" y="1735200"/>
            <a:ext cx="3447288" cy="4214750"/>
          </a:xfrm>
        </p:spPr>
        <p:txBody>
          <a:bodyPr>
            <a:normAutofit/>
          </a:bodyPr>
          <a:lstStyle>
            <a:lvl1pPr marL="0" indent="0">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838E949C-DD35-44F6-B45A-35134D7E1299}"/>
              </a:ext>
            </a:extLst>
          </p:cNvPr>
          <p:cNvSpPr>
            <a:spLocks noGrp="1"/>
          </p:cNvSpPr>
          <p:nvPr>
            <p:ph type="dt" sz="half" idx="10"/>
          </p:nvPr>
        </p:nvSpPr>
        <p:spPr>
          <a:xfrm>
            <a:off x="438912" y="6153912"/>
            <a:ext cx="3456432" cy="502920"/>
          </a:xfrm>
          <a:prstGeom prst="rect">
            <a:avLst/>
          </a:prstGeom>
        </p:spPr>
        <p:txBody>
          <a:bodyPr/>
          <a:lstStyle/>
          <a:p>
            <a:fld id="{51D3F6BF-A585-41F8-88DF-7E5D069F892A}" type="datetime2">
              <a:rPr lang="en-US" smtClean="0"/>
              <a:t>Wednesday, August 10, 2022</a:t>
            </a:fld>
            <a:endParaRPr lang="en-US"/>
          </a:p>
        </p:txBody>
      </p:sp>
      <p:sp>
        <p:nvSpPr>
          <p:cNvPr id="6" name="Footer Placeholder 5">
            <a:extLst>
              <a:ext uri="{FF2B5EF4-FFF2-40B4-BE49-F238E27FC236}">
                <a16:creationId xmlns:a16="http://schemas.microsoft.com/office/drawing/2014/main" id="{6BC70102-4B8E-4FEC-9BB7-97FDC1EABF86}"/>
              </a:ext>
            </a:extLst>
          </p:cNvPr>
          <p:cNvSpPr>
            <a:spLocks noGrp="1"/>
          </p:cNvSpPr>
          <p:nvPr>
            <p:ph type="ftr" sz="quarter" idx="11"/>
          </p:nvPr>
        </p:nvSpPr>
        <p:spPr/>
        <p:txBody>
          <a:bodyPr/>
          <a:lstStyle/>
          <a:p>
            <a:r>
              <a:rPr lang="en-US"/>
              <a:t>Sample Footer Text</a:t>
            </a:r>
          </a:p>
        </p:txBody>
      </p:sp>
      <p:sp>
        <p:nvSpPr>
          <p:cNvPr id="7" name="Slide Number Placeholder 6">
            <a:extLst>
              <a:ext uri="{FF2B5EF4-FFF2-40B4-BE49-F238E27FC236}">
                <a16:creationId xmlns:a16="http://schemas.microsoft.com/office/drawing/2014/main" id="{086693AF-08A9-4388-A9B8-174D53955998}"/>
              </a:ext>
            </a:extLst>
          </p:cNvPr>
          <p:cNvSpPr>
            <a:spLocks noGrp="1"/>
          </p:cNvSpPr>
          <p:nvPr>
            <p:ph type="sldNum" sz="quarter" idx="12"/>
          </p:nvPr>
        </p:nvSpPr>
        <p:spPr/>
        <p:txBody>
          <a:bodyPr/>
          <a:lstStyle/>
          <a:p>
            <a:fld id="{0D309695-DEC3-40DA-9DF5-330280C9D0E8}" type="slidenum">
              <a:rPr lang="en-US" smtClean="0"/>
              <a:t>‹#›</a:t>
            </a:fld>
            <a:endParaRPr lang="en-US"/>
          </a:p>
        </p:txBody>
      </p:sp>
    </p:spTree>
    <p:extLst>
      <p:ext uri="{BB962C8B-B14F-4D97-AF65-F5344CB8AC3E}">
        <p14:creationId xmlns:p14="http://schemas.microsoft.com/office/powerpoint/2010/main" val="343694991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43DDBCE8-F60C-4E3A-83C0-BDE8DD2DE1FD}"/>
              </a:ext>
            </a:extLst>
          </p:cNvPr>
          <p:cNvSpPr>
            <a:spLocks noGrp="1"/>
          </p:cNvSpPr>
          <p:nvPr>
            <p:ph type="title"/>
          </p:nvPr>
        </p:nvSpPr>
        <p:spPr>
          <a:xfrm>
            <a:off x="448056" y="388800"/>
            <a:ext cx="11301984" cy="1141200"/>
          </a:xfrm>
          <a:prstGeom prst="rect">
            <a:avLst/>
          </a:prstGeom>
        </p:spPr>
        <p:txBody>
          <a:bodyPr vert="horz" lIns="0" tIns="0" rIns="0" bIns="0" rtlCol="0" anchor="t">
            <a:normAutofit/>
          </a:bodyPr>
          <a:lstStyle/>
          <a:p>
            <a:r>
              <a:rPr lang="en-US"/>
              <a:t>Click to edit Master title style</a:t>
            </a:r>
          </a:p>
        </p:txBody>
      </p:sp>
      <p:sp>
        <p:nvSpPr>
          <p:cNvPr id="3" name="Text Placeholder 2">
            <a:extLst>
              <a:ext uri="{FF2B5EF4-FFF2-40B4-BE49-F238E27FC236}">
                <a16:creationId xmlns:a16="http://schemas.microsoft.com/office/drawing/2014/main" id="{F4BBC57F-72F2-48BC-B1EE-1F2C6155D72E}"/>
              </a:ext>
            </a:extLst>
          </p:cNvPr>
          <p:cNvSpPr>
            <a:spLocks noGrp="1"/>
          </p:cNvSpPr>
          <p:nvPr>
            <p:ph type="body" idx="1"/>
          </p:nvPr>
        </p:nvSpPr>
        <p:spPr>
          <a:xfrm>
            <a:off x="448056" y="1733550"/>
            <a:ext cx="11293200" cy="3783013"/>
          </a:xfrm>
          <a:prstGeom prst="rect">
            <a:avLst/>
          </a:prstGeom>
        </p:spPr>
        <p:txBody>
          <a:bodyPr vert="horz" lIns="0" tIns="0" rIns="91440" bIns="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a:extLst>
              <a:ext uri="{FF2B5EF4-FFF2-40B4-BE49-F238E27FC236}">
                <a16:creationId xmlns:a16="http://schemas.microsoft.com/office/drawing/2014/main" id="{930FBC45-A4BC-4EE5-82B1-8BC79122559A}"/>
              </a:ext>
            </a:extLst>
          </p:cNvPr>
          <p:cNvSpPr>
            <a:spLocks noGrp="1"/>
          </p:cNvSpPr>
          <p:nvPr>
            <p:ph type="ftr" sz="quarter" idx="3"/>
          </p:nvPr>
        </p:nvSpPr>
        <p:spPr>
          <a:xfrm>
            <a:off x="4370832" y="6153912"/>
            <a:ext cx="5397056" cy="502920"/>
          </a:xfrm>
          <a:prstGeom prst="rect">
            <a:avLst/>
          </a:prstGeom>
        </p:spPr>
        <p:txBody>
          <a:bodyPr vert="horz" lIns="0" tIns="0" rIns="91440" bIns="0" rtlCol="0" anchor="ctr"/>
          <a:lstStyle>
            <a:lvl1pPr algn="l">
              <a:defRPr sz="900" cap="all" spc="200" baseline="0">
                <a:solidFill>
                  <a:schemeClr val="tx2">
                    <a:alpha val="55000"/>
                  </a:schemeClr>
                </a:solidFill>
              </a:defRPr>
            </a:lvl1pPr>
          </a:lstStyle>
          <a:p>
            <a:r>
              <a:rPr lang="en-US" spc="200"/>
              <a:t>Sample Footer Text</a:t>
            </a:r>
          </a:p>
        </p:txBody>
      </p:sp>
      <p:sp>
        <p:nvSpPr>
          <p:cNvPr id="6" name="Slide Number Placeholder 5">
            <a:extLst>
              <a:ext uri="{FF2B5EF4-FFF2-40B4-BE49-F238E27FC236}">
                <a16:creationId xmlns:a16="http://schemas.microsoft.com/office/drawing/2014/main" id="{725E1300-1995-409E-B058-59180872B694}"/>
              </a:ext>
            </a:extLst>
          </p:cNvPr>
          <p:cNvSpPr>
            <a:spLocks noGrp="1"/>
          </p:cNvSpPr>
          <p:nvPr>
            <p:ph type="sldNum" sz="quarter" idx="4"/>
          </p:nvPr>
        </p:nvSpPr>
        <p:spPr>
          <a:xfrm>
            <a:off x="10238232" y="6153912"/>
            <a:ext cx="1510856" cy="502920"/>
          </a:xfrm>
          <a:prstGeom prst="rect">
            <a:avLst/>
          </a:prstGeom>
        </p:spPr>
        <p:txBody>
          <a:bodyPr vert="horz" lIns="0" tIns="0" rIns="0" bIns="0" rtlCol="0" anchor="ctr"/>
          <a:lstStyle>
            <a:lvl1pPr algn="r">
              <a:defRPr sz="900">
                <a:solidFill>
                  <a:schemeClr val="tx2">
                    <a:alpha val="55000"/>
                  </a:schemeClr>
                </a:solidFill>
              </a:defRPr>
            </a:lvl1pPr>
          </a:lstStyle>
          <a:p>
            <a:fld id="{0D309695-DEC3-40DA-9DF5-330280C9D0E8}" type="slidenum">
              <a:rPr lang="en-US" smtClean="0"/>
              <a:pPr/>
              <a:t>‹#›</a:t>
            </a:fld>
            <a:endParaRPr lang="en-US"/>
          </a:p>
        </p:txBody>
      </p:sp>
      <p:sp>
        <p:nvSpPr>
          <p:cNvPr id="10" name="Date Placeholder 3">
            <a:extLst>
              <a:ext uri="{FF2B5EF4-FFF2-40B4-BE49-F238E27FC236}">
                <a16:creationId xmlns:a16="http://schemas.microsoft.com/office/drawing/2014/main" id="{639030E9-7F3B-403F-96B2-7C2C627C30A0}"/>
              </a:ext>
            </a:extLst>
          </p:cNvPr>
          <p:cNvSpPr>
            <a:spLocks noGrp="1"/>
          </p:cNvSpPr>
          <p:nvPr>
            <p:ph type="dt" sz="half" idx="2"/>
          </p:nvPr>
        </p:nvSpPr>
        <p:spPr>
          <a:xfrm>
            <a:off x="442912" y="6152968"/>
            <a:ext cx="3457576" cy="502920"/>
          </a:xfrm>
          <a:prstGeom prst="rect">
            <a:avLst/>
          </a:prstGeom>
        </p:spPr>
        <p:txBody>
          <a:bodyPr wrap="square" lIns="0" tIns="0" rIns="0" bIns="0" anchor="ctr" anchorCtr="0">
            <a:normAutofit/>
          </a:bodyPr>
          <a:lstStyle>
            <a:lvl1pPr>
              <a:defRPr sz="900" cap="all" spc="200" baseline="0">
                <a:solidFill>
                  <a:schemeClr val="tx1">
                    <a:alpha val="55000"/>
                  </a:schemeClr>
                </a:solidFill>
              </a:defRPr>
            </a:lvl1pPr>
          </a:lstStyle>
          <a:p>
            <a:fld id="{8256C2ED-54A4-480D-B5C8-65C0D62359B9}" type="datetime2">
              <a:rPr lang="en-US" smtClean="0"/>
              <a:pPr/>
              <a:t>Wednesday, August 10, 2022</a:t>
            </a:fld>
            <a:endParaRPr lang="en-US"/>
          </a:p>
        </p:txBody>
      </p:sp>
    </p:spTree>
    <p:extLst>
      <p:ext uri="{BB962C8B-B14F-4D97-AF65-F5344CB8AC3E}">
        <p14:creationId xmlns:p14="http://schemas.microsoft.com/office/powerpoint/2010/main" val="473342902"/>
      </p:ext>
    </p:extLst>
  </p:cSld>
  <p:clrMap bg1="dk1" tx1="lt1" bg2="dk2" tx2="lt2" accent1="accent1" accent2="accent2" accent3="accent3" accent4="accent4" accent5="accent5" accent6="accent6" hlink="hlink" folHlink="folHlink"/>
  <p:sldLayoutIdLst>
    <p:sldLayoutId id="2147483683" r:id="rId1"/>
    <p:sldLayoutId id="2147483682" r:id="rId2"/>
    <p:sldLayoutId id="2147483681" r:id="rId3"/>
    <p:sldLayoutId id="2147483680" r:id="rId4"/>
    <p:sldLayoutId id="2147483679" r:id="rId5"/>
    <p:sldLayoutId id="2147483678" r:id="rId6"/>
    <p:sldLayoutId id="2147483677" r:id="rId7"/>
    <p:sldLayoutId id="2147483676" r:id="rId8"/>
    <p:sldLayoutId id="2147483675" r:id="rId9"/>
    <p:sldLayoutId id="2147483674" r:id="rId10"/>
    <p:sldLayoutId id="2147483673" r:id="rId11"/>
  </p:sldLayoutIdLst>
  <p:hf sldNum="0" hdr="0" ftr="0" dt="0"/>
  <p:txStyles>
    <p:titleStyle>
      <a:lvl1pPr algn="l" defTabSz="914400" rtl="0" eaLnBrk="1" latinLnBrk="0" hangingPunct="1">
        <a:lnSpc>
          <a:spcPct val="90000"/>
        </a:lnSpc>
        <a:spcBef>
          <a:spcPct val="0"/>
        </a:spcBef>
        <a:buNone/>
        <a:defRPr sz="3200" i="1" kern="1200">
          <a:solidFill>
            <a:schemeClr val="tx2"/>
          </a:solidFill>
          <a:latin typeface="+mj-lt"/>
          <a:ea typeface="+mj-ea"/>
          <a:cs typeface="+mj-cs"/>
        </a:defRPr>
      </a:lvl1pPr>
    </p:titleStyle>
    <p:bodyStyle>
      <a:lvl1pPr marL="450000" indent="-448056" algn="l" defTabSz="914400" rtl="0" eaLnBrk="1" latinLnBrk="0" hangingPunct="1">
        <a:lnSpc>
          <a:spcPct val="120000"/>
        </a:lnSpc>
        <a:spcBef>
          <a:spcPts val="1000"/>
        </a:spcBef>
        <a:buFont typeface="Calibri Light" panose="020F0302020204030204" pitchFamily="34" charset="0"/>
        <a:buChar char="→"/>
        <a:defRPr sz="2200" kern="1200">
          <a:solidFill>
            <a:schemeClr val="tx2">
              <a:alpha val="55000"/>
            </a:schemeClr>
          </a:solidFill>
          <a:latin typeface="+mn-lt"/>
          <a:ea typeface="+mn-ea"/>
          <a:cs typeface="+mn-cs"/>
        </a:defRPr>
      </a:lvl1pPr>
      <a:lvl2pPr marL="900000" indent="-448056" algn="l" defTabSz="914400" rtl="0" eaLnBrk="1" latinLnBrk="0" hangingPunct="1">
        <a:lnSpc>
          <a:spcPct val="120000"/>
        </a:lnSpc>
        <a:spcBef>
          <a:spcPts val="500"/>
        </a:spcBef>
        <a:buFont typeface="Calibri Light" panose="020F0302020204030204" pitchFamily="34" charset="0"/>
        <a:buChar char="→"/>
        <a:defRPr sz="2200" kern="1200">
          <a:solidFill>
            <a:schemeClr val="tx2">
              <a:alpha val="55000"/>
            </a:schemeClr>
          </a:solidFill>
          <a:latin typeface="+mn-lt"/>
          <a:ea typeface="+mn-ea"/>
          <a:cs typeface="+mn-cs"/>
        </a:defRPr>
      </a:lvl2pPr>
      <a:lvl3pPr marL="1350000" indent="-448056" algn="l" defTabSz="914400" rtl="0" eaLnBrk="1" latinLnBrk="0" hangingPunct="1">
        <a:lnSpc>
          <a:spcPct val="120000"/>
        </a:lnSpc>
        <a:spcBef>
          <a:spcPts val="500"/>
        </a:spcBef>
        <a:buFont typeface="Calibri Light" panose="020F0302020204030204" pitchFamily="34" charset="0"/>
        <a:buChar char="→"/>
        <a:defRPr sz="2200" kern="1200">
          <a:solidFill>
            <a:schemeClr val="tx2">
              <a:alpha val="55000"/>
            </a:schemeClr>
          </a:solidFill>
          <a:latin typeface="+mn-lt"/>
          <a:ea typeface="+mn-ea"/>
          <a:cs typeface="+mn-cs"/>
        </a:defRPr>
      </a:lvl3pPr>
      <a:lvl4pPr marL="1800000" indent="-448056" algn="l" defTabSz="914400" rtl="0" eaLnBrk="1" latinLnBrk="0" hangingPunct="1">
        <a:lnSpc>
          <a:spcPct val="120000"/>
        </a:lnSpc>
        <a:spcBef>
          <a:spcPts val="500"/>
        </a:spcBef>
        <a:buFont typeface="Calibri Light" panose="020F0302020204030204" pitchFamily="34" charset="0"/>
        <a:buChar char="→"/>
        <a:defRPr sz="2200" kern="1200">
          <a:solidFill>
            <a:schemeClr val="tx2">
              <a:alpha val="55000"/>
            </a:schemeClr>
          </a:solidFill>
          <a:latin typeface="+mn-lt"/>
          <a:ea typeface="+mn-ea"/>
          <a:cs typeface="+mn-cs"/>
        </a:defRPr>
      </a:lvl4pPr>
      <a:lvl5pPr marL="2250000" indent="-448056" algn="l" defTabSz="914400" rtl="0" eaLnBrk="1" latinLnBrk="0" hangingPunct="1">
        <a:lnSpc>
          <a:spcPct val="120000"/>
        </a:lnSpc>
        <a:spcBef>
          <a:spcPts val="500"/>
        </a:spcBef>
        <a:buFont typeface="Calibri Light" panose="020F0302020204030204" pitchFamily="34" charset="0"/>
        <a:buChar char="→"/>
        <a:defRPr sz="2200" kern="1200">
          <a:solidFill>
            <a:schemeClr val="tx2">
              <a:alpha val="5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image" Target="../media/image18.jpg"/><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image" Target="../media/image20.jpg"/><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image" Target="../media/image22.jpg"/><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image" Target="../media/image24.jpg"/><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image" Target="../media/image27.jpg"/><Relationship Id="rId2" Type="http://schemas.openxmlformats.org/officeDocument/2006/relationships/image" Target="../media/image26.jpg"/><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3" Type="http://schemas.openxmlformats.org/officeDocument/2006/relationships/image" Target="../media/image29.jpg"/><Relationship Id="rId2" Type="http://schemas.openxmlformats.org/officeDocument/2006/relationships/image" Target="../media/image28.jpg"/><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3" Type="http://schemas.openxmlformats.org/officeDocument/2006/relationships/image" Target="../media/image30.jpg"/><Relationship Id="rId2" Type="http://schemas.openxmlformats.org/officeDocument/2006/relationships/notesSlide" Target="../notesSlides/notesSlide2.xml"/><Relationship Id="rId1" Type="http://schemas.openxmlformats.org/officeDocument/2006/relationships/slideLayout" Target="../slideLayouts/slideLayout4.xml"/><Relationship Id="rId4" Type="http://schemas.openxmlformats.org/officeDocument/2006/relationships/image" Target="../media/image31.jpg"/></Relationships>
</file>

<file path=ppt/slides/_rels/slide17.xml.rels><?xml version="1.0" encoding="UTF-8" standalone="yes"?>
<Relationships xmlns="http://schemas.openxmlformats.org/package/2006/relationships"><Relationship Id="rId3" Type="http://schemas.openxmlformats.org/officeDocument/2006/relationships/image" Target="../media/image33.jpg"/><Relationship Id="rId2" Type="http://schemas.openxmlformats.org/officeDocument/2006/relationships/image" Target="../media/image32.jpg"/><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3" Type="http://schemas.openxmlformats.org/officeDocument/2006/relationships/image" Target="../media/image35.jpg"/><Relationship Id="rId2" Type="http://schemas.openxmlformats.org/officeDocument/2006/relationships/image" Target="../media/image34.jpg"/><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3" Type="http://schemas.openxmlformats.org/officeDocument/2006/relationships/image" Target="../media/image37.jpg"/><Relationship Id="rId2" Type="http://schemas.openxmlformats.org/officeDocument/2006/relationships/image" Target="../media/image36.jpg"/><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3" Type="http://schemas.openxmlformats.org/officeDocument/2006/relationships/image" Target="../media/image39.jpg"/><Relationship Id="rId2" Type="http://schemas.openxmlformats.org/officeDocument/2006/relationships/image" Target="../media/image38.jpg"/><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xml"/><Relationship Id="rId1" Type="http://schemas.openxmlformats.org/officeDocument/2006/relationships/slideLayout" Target="../slideLayouts/slideLayout4.xml"/><Relationship Id="rId4" Type="http://schemas.openxmlformats.org/officeDocument/2006/relationships/image" Target="../media/image7.jpg"/></Relationships>
</file>

<file path=ppt/slides/_rels/slide5.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image" Target="../media/image8.jp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image" Target="../media/image10.jp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image" Target="../media/image12.jp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image" Target="../media/image14.jpg"/><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image" Target="../media/image16.jpg"/><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useBgFill="1">
        <p:nvSpPr>
          <p:cNvPr id="34" name="Rectangle 33">
            <a:extLst>
              <a:ext uri="{FF2B5EF4-FFF2-40B4-BE49-F238E27FC236}">
                <a16:creationId xmlns:a16="http://schemas.microsoft.com/office/drawing/2014/main" id="{F2E5B6AE-5EFE-45F0-A2AE-ED771CA3D7D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p:nvPr>
        </p:nvSpPr>
        <p:spPr>
          <a:xfrm>
            <a:off x="448055" y="655200"/>
            <a:ext cx="11591545" cy="762700"/>
          </a:xfrm>
        </p:spPr>
        <p:txBody>
          <a:bodyPr anchor="b">
            <a:normAutofit/>
          </a:bodyPr>
          <a:lstStyle/>
          <a:p>
            <a:r>
              <a:rPr lang="en-US" sz="5000" dirty="0">
                <a:ea typeface="+mj-lt"/>
                <a:cs typeface="+mj-lt"/>
              </a:rPr>
              <a:t>Ethnobotany of Select Flora in Ontario</a:t>
            </a:r>
          </a:p>
        </p:txBody>
      </p:sp>
      <p:sp>
        <p:nvSpPr>
          <p:cNvPr id="3" name="Subtitle 2"/>
          <p:cNvSpPr>
            <a:spLocks noGrp="1"/>
          </p:cNvSpPr>
          <p:nvPr>
            <p:ph type="subTitle" idx="1"/>
          </p:nvPr>
        </p:nvSpPr>
        <p:spPr>
          <a:xfrm>
            <a:off x="448055" y="1714233"/>
            <a:ext cx="4130295" cy="4935122"/>
          </a:xfrm>
        </p:spPr>
        <p:txBody>
          <a:bodyPr vert="horz" lIns="0" tIns="0" rIns="91440" bIns="0" rtlCol="0" anchor="t">
            <a:normAutofit fontScale="92500" lnSpcReduction="20000"/>
          </a:bodyPr>
          <a:lstStyle/>
          <a:p>
            <a:r>
              <a:rPr lang="en-US" sz="1800" dirty="0"/>
              <a:t>Relationships held by plant beings in the course “Community Based Research In Indigenous Studies”</a:t>
            </a:r>
          </a:p>
          <a:p>
            <a:endParaRPr lang="en-US" sz="1800" dirty="0"/>
          </a:p>
          <a:p>
            <a:endParaRPr lang="en-US" sz="1800" dirty="0"/>
          </a:p>
          <a:p>
            <a:endParaRPr lang="en-US" sz="1800" dirty="0"/>
          </a:p>
          <a:p>
            <a:endParaRPr lang="en-US" sz="1800" dirty="0">
              <a:solidFill>
                <a:srgbClr val="E2E8E8">
                  <a:alpha val="55000"/>
                </a:srgbClr>
              </a:solidFill>
            </a:endParaRPr>
          </a:p>
          <a:p>
            <a:endParaRPr lang="en-US" sz="1800" dirty="0">
              <a:solidFill>
                <a:srgbClr val="E2E8E8">
                  <a:alpha val="55000"/>
                </a:srgbClr>
              </a:solidFill>
            </a:endParaRPr>
          </a:p>
          <a:p>
            <a:endParaRPr lang="en-US" sz="1800" dirty="0">
              <a:solidFill>
                <a:srgbClr val="E2E8E8">
                  <a:alpha val="55000"/>
                </a:srgbClr>
              </a:solidFill>
            </a:endParaRPr>
          </a:p>
          <a:p>
            <a:endParaRPr lang="en-US" sz="1800" dirty="0">
              <a:solidFill>
                <a:srgbClr val="E2E8E8">
                  <a:alpha val="55000"/>
                </a:srgbClr>
              </a:solidFill>
            </a:endParaRPr>
          </a:p>
          <a:p>
            <a:endParaRPr lang="en-US" sz="1800" dirty="0"/>
          </a:p>
          <a:p>
            <a:endParaRPr lang="en-US" sz="1800" dirty="0"/>
          </a:p>
          <a:p>
            <a:r>
              <a:rPr lang="en-US" sz="1800" dirty="0"/>
              <a:t>Otsistonkie Lazore</a:t>
            </a:r>
            <a:endParaRPr lang="en-US" sz="1800" dirty="0">
              <a:solidFill>
                <a:srgbClr val="E2E8E8">
                  <a:alpha val="55000"/>
                </a:srgbClr>
              </a:solidFill>
            </a:endParaRPr>
          </a:p>
        </p:txBody>
      </p:sp>
      <p:cxnSp>
        <p:nvCxnSpPr>
          <p:cNvPr id="36" name="Straight Connector 35">
            <a:extLst>
              <a:ext uri="{FF2B5EF4-FFF2-40B4-BE49-F238E27FC236}">
                <a16:creationId xmlns:a16="http://schemas.microsoft.com/office/drawing/2014/main" id="{D255B435-D9F3-4A31-B89E-36741390DB4B}"/>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450000" y="450000"/>
            <a:ext cx="11293200" cy="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pic>
        <p:nvPicPr>
          <p:cNvPr id="5" name="Picture 5" descr="A picture containing text, green&#10;&#10;Description automatically generated">
            <a:extLst>
              <a:ext uri="{FF2B5EF4-FFF2-40B4-BE49-F238E27FC236}">
                <a16:creationId xmlns:a16="http://schemas.microsoft.com/office/drawing/2014/main" id="{6EFF3BAF-FD45-970F-10DF-CDE434299C89}"/>
              </a:ext>
            </a:extLst>
          </p:cNvPr>
          <p:cNvPicPr>
            <a:picLocks noChangeAspect="1"/>
          </p:cNvPicPr>
          <p:nvPr/>
        </p:nvPicPr>
        <p:blipFill rotWithShape="1">
          <a:blip r:embed="rId2"/>
          <a:srcRect l="8993" t="16497" r="9013" b="7232"/>
          <a:stretch/>
        </p:blipFill>
        <p:spPr>
          <a:xfrm>
            <a:off x="4325885" y="1402096"/>
            <a:ext cx="7654405" cy="5247259"/>
          </a:xfrm>
          <a:prstGeom prst="rect">
            <a:avLst/>
          </a:prstGeom>
        </p:spPr>
      </p:pic>
    </p:spTree>
    <p:extLst>
      <p:ext uri="{BB962C8B-B14F-4D97-AF65-F5344CB8AC3E}">
        <p14:creationId xmlns:p14="http://schemas.microsoft.com/office/powerpoint/2010/main" val="10985722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useBgFill="1">
        <p:nvSpPr>
          <p:cNvPr id="13" name="Rectangle 12">
            <a:extLst>
              <a:ext uri="{FF2B5EF4-FFF2-40B4-BE49-F238E27FC236}">
                <a16:creationId xmlns:a16="http://schemas.microsoft.com/office/drawing/2014/main" id="{4912D5A0-6915-47FF-A764-ADBDE3232F3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1F061695-5D2D-3B3B-31F6-787FDF863FDD}"/>
              </a:ext>
            </a:extLst>
          </p:cNvPr>
          <p:cNvSpPr>
            <a:spLocks noGrp="1"/>
          </p:cNvSpPr>
          <p:nvPr>
            <p:ph type="title"/>
          </p:nvPr>
        </p:nvSpPr>
        <p:spPr>
          <a:xfrm>
            <a:off x="448056" y="388800"/>
            <a:ext cx="11300532" cy="986400"/>
          </a:xfrm>
        </p:spPr>
        <p:txBody>
          <a:bodyPr vert="horz" wrap="square" lIns="0" tIns="0" rIns="0" bIns="0" rtlCol="0" anchor="b">
            <a:noAutofit/>
          </a:bodyPr>
          <a:lstStyle/>
          <a:p>
            <a:r>
              <a:rPr lang="en-US" sz="5400" b="1"/>
              <a:t>Hoary Blue Vervain </a:t>
            </a:r>
            <a:r>
              <a:rPr lang="en-US" sz="5400"/>
              <a:t>Verbena stricta Vent.</a:t>
            </a:r>
          </a:p>
        </p:txBody>
      </p:sp>
      <p:cxnSp>
        <p:nvCxnSpPr>
          <p:cNvPr id="15" name="Straight Connector 14">
            <a:extLst>
              <a:ext uri="{FF2B5EF4-FFF2-40B4-BE49-F238E27FC236}">
                <a16:creationId xmlns:a16="http://schemas.microsoft.com/office/drawing/2014/main" id="{B32E796E-8D19-4926-B7B8-653B01939010}"/>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450000" y="1609200"/>
            <a:ext cx="11300400" cy="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sp>
        <p:nvSpPr>
          <p:cNvPr id="7" name="TextBox 6">
            <a:extLst>
              <a:ext uri="{FF2B5EF4-FFF2-40B4-BE49-F238E27FC236}">
                <a16:creationId xmlns:a16="http://schemas.microsoft.com/office/drawing/2014/main" id="{DBC9DDFA-2889-13EF-35AE-AE842C7BEC52}"/>
              </a:ext>
            </a:extLst>
          </p:cNvPr>
          <p:cNvSpPr txBox="1"/>
          <p:nvPr/>
        </p:nvSpPr>
        <p:spPr>
          <a:xfrm>
            <a:off x="226538" y="6443862"/>
            <a:ext cx="3181672" cy="369332"/>
          </a:xfrm>
          <a:prstGeom prst="rect">
            <a:avLst/>
          </a:prstGeom>
          <a:noFill/>
        </p:spPr>
        <p:txBody>
          <a:bodyPr wrap="square" rtlCol="0">
            <a:spAutoFit/>
          </a:bodyPr>
          <a:lstStyle/>
          <a:p>
            <a:pPr algn="ctr"/>
            <a:r>
              <a:rPr lang="en-US"/>
              <a:t>Young</a:t>
            </a:r>
            <a:endParaRPr lang="en-CA"/>
          </a:p>
        </p:txBody>
      </p:sp>
      <p:sp>
        <p:nvSpPr>
          <p:cNvPr id="10" name="Content Placeholder 9">
            <a:extLst>
              <a:ext uri="{FF2B5EF4-FFF2-40B4-BE49-F238E27FC236}">
                <a16:creationId xmlns:a16="http://schemas.microsoft.com/office/drawing/2014/main" id="{9D7F576D-F327-56DC-062D-64841D41380D}"/>
              </a:ext>
            </a:extLst>
          </p:cNvPr>
          <p:cNvSpPr>
            <a:spLocks noGrp="1"/>
          </p:cNvSpPr>
          <p:nvPr>
            <p:ph sz="half" idx="1"/>
          </p:nvPr>
        </p:nvSpPr>
        <p:spPr>
          <a:xfrm>
            <a:off x="3800301" y="1971000"/>
            <a:ext cx="4591398" cy="4525200"/>
          </a:xfrm>
          <a:noFill/>
          <a:ln>
            <a:noFill/>
          </a:ln>
        </p:spPr>
        <p:txBody>
          <a:bodyPr vert="horz" wrap="square" lIns="0" tIns="0" rIns="91440" bIns="0" rtlCol="0">
            <a:normAutofit/>
          </a:bodyPr>
          <a:lstStyle/>
          <a:p>
            <a:pPr marL="1944" indent="0" algn="ctr">
              <a:buNone/>
            </a:pPr>
            <a:r>
              <a:rPr lang="en-US" sz="2400">
                <a:solidFill>
                  <a:schemeClr val="tx2"/>
                </a:solidFill>
                <a:latin typeface="Times New Roman" panose="02020603050405020304" pitchFamily="18" charset="0"/>
                <a:cs typeface="Times New Roman" panose="02020603050405020304" pitchFamily="18" charset="0"/>
              </a:rPr>
              <a:t>Native to Ontario and Quebec. </a:t>
            </a:r>
          </a:p>
          <a:p>
            <a:pPr marL="1944" indent="0" algn="ctr">
              <a:buNone/>
            </a:pPr>
            <a:endParaRPr lang="en-US" sz="2400">
              <a:solidFill>
                <a:schemeClr val="tx2"/>
              </a:solidFill>
              <a:latin typeface="Times New Roman" panose="02020603050405020304" pitchFamily="18" charset="0"/>
              <a:cs typeface="Times New Roman" panose="02020603050405020304" pitchFamily="18" charset="0"/>
            </a:endParaRPr>
          </a:p>
          <a:p>
            <a:pPr marL="1944" indent="0">
              <a:buNone/>
            </a:pPr>
            <a:r>
              <a:rPr lang="en-US" sz="2400">
                <a:solidFill>
                  <a:schemeClr val="tx2"/>
                </a:solidFill>
                <a:latin typeface="Times New Roman" panose="02020603050405020304" pitchFamily="18" charset="0"/>
                <a:cs typeface="Times New Roman" panose="02020603050405020304" pitchFamily="18" charset="0"/>
              </a:rPr>
              <a:t>A perennial flowering plant that can grow up to 3 feet tall with stems that can range from green to maroon. Its name is derived from the long off-white hairs that coat its exterior, giving the stems a dusty appearance.* </a:t>
            </a:r>
            <a:endParaRPr lang="en-US" sz="2400" baseline="30000">
              <a:solidFill>
                <a:schemeClr val="tx2"/>
              </a:solidFill>
              <a:latin typeface="Times New Roman" panose="02020603050405020304" pitchFamily="18" charset="0"/>
              <a:cs typeface="Times New Roman" panose="02020603050405020304" pitchFamily="18" charset="0"/>
            </a:endParaRPr>
          </a:p>
        </p:txBody>
      </p:sp>
      <p:sp>
        <p:nvSpPr>
          <p:cNvPr id="8" name="TextBox 7">
            <a:extLst>
              <a:ext uri="{FF2B5EF4-FFF2-40B4-BE49-F238E27FC236}">
                <a16:creationId xmlns:a16="http://schemas.microsoft.com/office/drawing/2014/main" id="{14CA2FD2-BEEE-51A5-EBD0-C79343C44334}"/>
              </a:ext>
            </a:extLst>
          </p:cNvPr>
          <p:cNvSpPr txBox="1"/>
          <p:nvPr/>
        </p:nvSpPr>
        <p:spPr>
          <a:xfrm>
            <a:off x="8783790" y="6432252"/>
            <a:ext cx="3181672" cy="369332"/>
          </a:xfrm>
          <a:prstGeom prst="rect">
            <a:avLst/>
          </a:prstGeom>
          <a:noFill/>
        </p:spPr>
        <p:txBody>
          <a:bodyPr wrap="square" rtlCol="0">
            <a:spAutoFit/>
          </a:bodyPr>
          <a:lstStyle/>
          <a:p>
            <a:pPr algn="ctr"/>
            <a:r>
              <a:rPr lang="en-US"/>
              <a:t>Mature</a:t>
            </a:r>
            <a:endParaRPr lang="en-CA"/>
          </a:p>
        </p:txBody>
      </p:sp>
      <p:pic>
        <p:nvPicPr>
          <p:cNvPr id="4" name="Picture 3" descr="A picture containing outdoor, plant, green, vegetable&#10;&#10;Description automatically generated">
            <a:extLst>
              <a:ext uri="{FF2B5EF4-FFF2-40B4-BE49-F238E27FC236}">
                <a16:creationId xmlns:a16="http://schemas.microsoft.com/office/drawing/2014/main" id="{BEE31CAC-9F26-27BE-45C9-EBEAF2B74694}"/>
              </a:ext>
            </a:extLst>
          </p:cNvPr>
          <p:cNvPicPr>
            <a:picLocks noChangeAspect="1"/>
          </p:cNvPicPr>
          <p:nvPr/>
        </p:nvPicPr>
        <p:blipFill rotWithShape="1">
          <a:blip r:embed="rId2">
            <a:extLst>
              <a:ext uri="{28A0092B-C50C-407E-A947-70E740481C1C}">
                <a14:useLocalDpi xmlns:a14="http://schemas.microsoft.com/office/drawing/2010/main" val="0"/>
              </a:ext>
            </a:extLst>
          </a:blip>
          <a:srcRect l="11618" t="15746" r="12923" b="8795"/>
          <a:stretch/>
        </p:blipFill>
        <p:spPr>
          <a:xfrm>
            <a:off x="228600" y="1828800"/>
            <a:ext cx="3427745" cy="4572000"/>
          </a:xfrm>
          <a:prstGeom prst="rect">
            <a:avLst/>
          </a:prstGeom>
        </p:spPr>
      </p:pic>
      <p:pic>
        <p:nvPicPr>
          <p:cNvPr id="6" name="Picture 5" descr="A picture containing plate, outdoor, bowl, salad&#10;&#10;Description automatically generated">
            <a:extLst>
              <a:ext uri="{FF2B5EF4-FFF2-40B4-BE49-F238E27FC236}">
                <a16:creationId xmlns:a16="http://schemas.microsoft.com/office/drawing/2014/main" id="{8D0BED4D-AF46-75A3-7A54-72EE17CA7FC0}"/>
              </a:ext>
            </a:extLst>
          </p:cNvPr>
          <p:cNvPicPr>
            <a:picLocks noChangeAspect="1"/>
          </p:cNvPicPr>
          <p:nvPr/>
        </p:nvPicPr>
        <p:blipFill rotWithShape="1">
          <a:blip r:embed="rId3">
            <a:extLst>
              <a:ext uri="{28A0092B-C50C-407E-A947-70E740481C1C}">
                <a14:useLocalDpi xmlns:a14="http://schemas.microsoft.com/office/drawing/2010/main" val="0"/>
              </a:ext>
            </a:extLst>
          </a:blip>
          <a:srcRect l="35111" t="2894" r="14417" b="46618"/>
          <a:stretch/>
        </p:blipFill>
        <p:spPr>
          <a:xfrm rot="16200000">
            <a:off x="7964364" y="2444826"/>
            <a:ext cx="4570327" cy="3427745"/>
          </a:xfrm>
          <a:prstGeom prst="rect">
            <a:avLst/>
          </a:prstGeom>
        </p:spPr>
      </p:pic>
    </p:spTree>
    <p:extLst>
      <p:ext uri="{BB962C8B-B14F-4D97-AF65-F5344CB8AC3E}">
        <p14:creationId xmlns:p14="http://schemas.microsoft.com/office/powerpoint/2010/main" val="48651694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useBgFill="1">
        <p:nvSpPr>
          <p:cNvPr id="13" name="Rectangle 12">
            <a:extLst>
              <a:ext uri="{FF2B5EF4-FFF2-40B4-BE49-F238E27FC236}">
                <a16:creationId xmlns:a16="http://schemas.microsoft.com/office/drawing/2014/main" id="{4912D5A0-6915-47FF-A764-ADBDE3232F3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1F061695-5D2D-3B3B-31F6-787FDF863FDD}"/>
              </a:ext>
            </a:extLst>
          </p:cNvPr>
          <p:cNvSpPr>
            <a:spLocks noGrp="1"/>
          </p:cNvSpPr>
          <p:nvPr>
            <p:ph type="title"/>
          </p:nvPr>
        </p:nvSpPr>
        <p:spPr>
          <a:xfrm>
            <a:off x="448056" y="388800"/>
            <a:ext cx="11300532" cy="986400"/>
          </a:xfrm>
        </p:spPr>
        <p:txBody>
          <a:bodyPr vert="horz" wrap="square" lIns="0" tIns="0" rIns="0" bIns="0" rtlCol="0" anchor="b">
            <a:noAutofit/>
          </a:bodyPr>
          <a:lstStyle/>
          <a:p>
            <a:r>
              <a:rPr lang="en-US" sz="5400" b="1" dirty="0"/>
              <a:t>Ironweed </a:t>
            </a:r>
            <a:r>
              <a:rPr lang="en-US" sz="5400" dirty="0"/>
              <a:t>Vernonia </a:t>
            </a:r>
            <a:r>
              <a:rPr lang="en-US" sz="5400" dirty="0" err="1"/>
              <a:t>noveboracensis</a:t>
            </a:r>
            <a:endParaRPr lang="en-US" sz="5400" dirty="0"/>
          </a:p>
        </p:txBody>
      </p:sp>
      <p:cxnSp>
        <p:nvCxnSpPr>
          <p:cNvPr id="15" name="Straight Connector 14">
            <a:extLst>
              <a:ext uri="{FF2B5EF4-FFF2-40B4-BE49-F238E27FC236}">
                <a16:creationId xmlns:a16="http://schemas.microsoft.com/office/drawing/2014/main" id="{B32E796E-8D19-4926-B7B8-653B01939010}"/>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450000" y="1609200"/>
            <a:ext cx="11300400" cy="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sp>
        <p:nvSpPr>
          <p:cNvPr id="7" name="TextBox 6">
            <a:extLst>
              <a:ext uri="{FF2B5EF4-FFF2-40B4-BE49-F238E27FC236}">
                <a16:creationId xmlns:a16="http://schemas.microsoft.com/office/drawing/2014/main" id="{DBC9DDFA-2889-13EF-35AE-AE842C7BEC52}"/>
              </a:ext>
            </a:extLst>
          </p:cNvPr>
          <p:cNvSpPr txBox="1"/>
          <p:nvPr/>
        </p:nvSpPr>
        <p:spPr>
          <a:xfrm>
            <a:off x="226538" y="6443862"/>
            <a:ext cx="3181672" cy="369332"/>
          </a:xfrm>
          <a:prstGeom prst="rect">
            <a:avLst/>
          </a:prstGeom>
          <a:noFill/>
        </p:spPr>
        <p:txBody>
          <a:bodyPr wrap="square" rtlCol="0">
            <a:spAutoFit/>
          </a:bodyPr>
          <a:lstStyle/>
          <a:p>
            <a:pPr algn="ctr"/>
            <a:r>
              <a:rPr lang="en-US" dirty="0"/>
              <a:t>Young Ironweed</a:t>
            </a:r>
            <a:endParaRPr lang="en-CA" dirty="0"/>
          </a:p>
        </p:txBody>
      </p:sp>
      <p:sp>
        <p:nvSpPr>
          <p:cNvPr id="10" name="Content Placeholder 9">
            <a:extLst>
              <a:ext uri="{FF2B5EF4-FFF2-40B4-BE49-F238E27FC236}">
                <a16:creationId xmlns:a16="http://schemas.microsoft.com/office/drawing/2014/main" id="{9D7F576D-F327-56DC-062D-64841D41380D}"/>
              </a:ext>
            </a:extLst>
          </p:cNvPr>
          <p:cNvSpPr>
            <a:spLocks noGrp="1"/>
          </p:cNvSpPr>
          <p:nvPr>
            <p:ph sz="half" idx="1"/>
          </p:nvPr>
        </p:nvSpPr>
        <p:spPr>
          <a:xfrm>
            <a:off x="3800301" y="1971000"/>
            <a:ext cx="4591398" cy="4525200"/>
          </a:xfrm>
          <a:noFill/>
          <a:ln>
            <a:noFill/>
          </a:ln>
        </p:spPr>
        <p:txBody>
          <a:bodyPr vert="horz" wrap="square" lIns="0" tIns="0" rIns="91440" bIns="0" rtlCol="0">
            <a:normAutofit/>
          </a:bodyPr>
          <a:lstStyle/>
          <a:p>
            <a:pPr marL="1944" indent="0" algn="ctr">
              <a:buNone/>
            </a:pPr>
            <a:r>
              <a:rPr lang="en-US" sz="2800" dirty="0">
                <a:solidFill>
                  <a:schemeClr val="tx2"/>
                </a:solidFill>
                <a:latin typeface="Times New Roman" panose="02020603050405020304" pitchFamily="18" charset="0"/>
                <a:cs typeface="Times New Roman" panose="02020603050405020304" pitchFamily="18" charset="0"/>
              </a:rPr>
              <a:t>Native to Ontario</a:t>
            </a:r>
          </a:p>
          <a:p>
            <a:pPr marL="1944" indent="0" algn="ctr">
              <a:buNone/>
            </a:pPr>
            <a:endParaRPr lang="en-US" sz="2800" dirty="0">
              <a:solidFill>
                <a:schemeClr val="tx2"/>
              </a:solidFill>
              <a:latin typeface="Times New Roman" panose="02020603050405020304" pitchFamily="18" charset="0"/>
              <a:cs typeface="Times New Roman" panose="02020603050405020304" pitchFamily="18" charset="0"/>
            </a:endParaRPr>
          </a:p>
          <a:p>
            <a:pPr marL="1944" indent="0">
              <a:buNone/>
            </a:pPr>
            <a:r>
              <a:rPr lang="en-US" sz="2800" b="1" dirty="0">
                <a:solidFill>
                  <a:schemeClr val="tx2"/>
                </a:solidFill>
                <a:latin typeface="Times New Roman" panose="02020603050405020304" pitchFamily="18" charset="0"/>
                <a:cs typeface="Times New Roman" panose="02020603050405020304" pitchFamily="18" charset="0"/>
              </a:rPr>
              <a:t>Cherokee</a:t>
            </a:r>
            <a:r>
              <a:rPr lang="en-US" sz="2800" dirty="0">
                <a:solidFill>
                  <a:schemeClr val="tx2"/>
                </a:solidFill>
                <a:latin typeface="Times New Roman" panose="02020603050405020304" pitchFamily="18" charset="0"/>
                <a:cs typeface="Times New Roman" panose="02020603050405020304" pitchFamily="18" charset="0"/>
              </a:rPr>
              <a:t>: Infusion of root used for “stomach ulcers or hemorrhage,” postpartum pains, to cease menses, and as a remedy for loose teeth.</a:t>
            </a:r>
            <a:r>
              <a:rPr lang="en-US" sz="2800" baseline="30000" dirty="0">
                <a:solidFill>
                  <a:schemeClr val="tx2"/>
                </a:solidFill>
                <a:latin typeface="Times New Roman" panose="02020603050405020304" pitchFamily="18" charset="0"/>
                <a:cs typeface="Times New Roman" panose="02020603050405020304" pitchFamily="18" charset="0"/>
              </a:rPr>
              <a:t>4</a:t>
            </a:r>
            <a:r>
              <a:rPr lang="en-US" sz="2800" dirty="0">
                <a:solidFill>
                  <a:schemeClr val="tx2"/>
                </a:solidFill>
                <a:latin typeface="Times New Roman" panose="02020603050405020304" pitchFamily="18" charset="0"/>
                <a:cs typeface="Times New Roman" panose="02020603050405020304" pitchFamily="18" charset="0"/>
              </a:rPr>
              <a:t> </a:t>
            </a:r>
            <a:endParaRPr lang="en-US" sz="2800" baseline="30000" dirty="0">
              <a:solidFill>
                <a:schemeClr val="tx2"/>
              </a:solidFill>
              <a:latin typeface="Times New Roman" panose="02020603050405020304" pitchFamily="18" charset="0"/>
              <a:cs typeface="Times New Roman" panose="02020603050405020304" pitchFamily="18" charset="0"/>
            </a:endParaRPr>
          </a:p>
        </p:txBody>
      </p:sp>
      <p:sp>
        <p:nvSpPr>
          <p:cNvPr id="8" name="TextBox 7">
            <a:extLst>
              <a:ext uri="{FF2B5EF4-FFF2-40B4-BE49-F238E27FC236}">
                <a16:creationId xmlns:a16="http://schemas.microsoft.com/office/drawing/2014/main" id="{14CA2FD2-BEEE-51A5-EBD0-C79343C44334}"/>
              </a:ext>
            </a:extLst>
          </p:cNvPr>
          <p:cNvSpPr txBox="1"/>
          <p:nvPr/>
        </p:nvSpPr>
        <p:spPr>
          <a:xfrm>
            <a:off x="8783790" y="6432252"/>
            <a:ext cx="3181672" cy="369332"/>
          </a:xfrm>
          <a:prstGeom prst="rect">
            <a:avLst/>
          </a:prstGeom>
          <a:noFill/>
        </p:spPr>
        <p:txBody>
          <a:bodyPr wrap="square" rtlCol="0">
            <a:spAutoFit/>
          </a:bodyPr>
          <a:lstStyle/>
          <a:p>
            <a:pPr algn="ctr"/>
            <a:r>
              <a:rPr lang="en-US" dirty="0"/>
              <a:t>Slightly older Ironweed</a:t>
            </a:r>
            <a:endParaRPr lang="en-CA" dirty="0"/>
          </a:p>
        </p:txBody>
      </p:sp>
      <p:pic>
        <p:nvPicPr>
          <p:cNvPr id="4" name="Picture 3" descr="A bucket full of dirt&#10;&#10;Description automatically generated with low confidence">
            <a:extLst>
              <a:ext uri="{FF2B5EF4-FFF2-40B4-BE49-F238E27FC236}">
                <a16:creationId xmlns:a16="http://schemas.microsoft.com/office/drawing/2014/main" id="{AF7D15B7-64AB-5B63-2A8F-705E61FEB3A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28600" y="1828800"/>
            <a:ext cx="3427745" cy="4572000"/>
          </a:xfrm>
          <a:prstGeom prst="rect">
            <a:avLst/>
          </a:prstGeom>
        </p:spPr>
      </p:pic>
      <p:pic>
        <p:nvPicPr>
          <p:cNvPr id="6" name="Picture 5" descr="A picture containing ground, outdoor, green, plant&#10;&#10;Description automatically generated">
            <a:extLst>
              <a:ext uri="{FF2B5EF4-FFF2-40B4-BE49-F238E27FC236}">
                <a16:creationId xmlns:a16="http://schemas.microsoft.com/office/drawing/2014/main" id="{8EDD25CB-EFDC-4704-627D-526B3C5D7A82}"/>
              </a:ext>
            </a:extLst>
          </p:cNvPr>
          <p:cNvPicPr>
            <a:picLocks noChangeAspect="1"/>
          </p:cNvPicPr>
          <p:nvPr/>
        </p:nvPicPr>
        <p:blipFill rotWithShape="1">
          <a:blip r:embed="rId3">
            <a:extLst>
              <a:ext uri="{28A0092B-C50C-407E-A947-70E740481C1C}">
                <a14:useLocalDpi xmlns:a14="http://schemas.microsoft.com/office/drawing/2010/main" val="0"/>
              </a:ext>
            </a:extLst>
          </a:blip>
          <a:srcRect l="256" t="20120" r="45453" b="25610"/>
          <a:stretch/>
        </p:blipFill>
        <p:spPr>
          <a:xfrm>
            <a:off x="8531352" y="1828800"/>
            <a:ext cx="3429000" cy="4572000"/>
          </a:xfrm>
          <a:prstGeom prst="rect">
            <a:avLst/>
          </a:prstGeom>
        </p:spPr>
      </p:pic>
    </p:spTree>
    <p:extLst>
      <p:ext uri="{BB962C8B-B14F-4D97-AF65-F5344CB8AC3E}">
        <p14:creationId xmlns:p14="http://schemas.microsoft.com/office/powerpoint/2010/main" val="91720938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useBgFill="1">
        <p:nvSpPr>
          <p:cNvPr id="13" name="Rectangle 12">
            <a:extLst>
              <a:ext uri="{FF2B5EF4-FFF2-40B4-BE49-F238E27FC236}">
                <a16:creationId xmlns:a16="http://schemas.microsoft.com/office/drawing/2014/main" id="{4912D5A0-6915-47FF-A764-ADBDE3232F3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1F061695-5D2D-3B3B-31F6-787FDF863FDD}"/>
              </a:ext>
            </a:extLst>
          </p:cNvPr>
          <p:cNvSpPr>
            <a:spLocks noGrp="1"/>
          </p:cNvSpPr>
          <p:nvPr>
            <p:ph type="title"/>
          </p:nvPr>
        </p:nvSpPr>
        <p:spPr>
          <a:xfrm>
            <a:off x="448056" y="388800"/>
            <a:ext cx="11300532" cy="986400"/>
          </a:xfrm>
        </p:spPr>
        <p:txBody>
          <a:bodyPr vert="horz" wrap="square" lIns="0" tIns="0" rIns="0" bIns="0" rtlCol="0" anchor="b">
            <a:noAutofit/>
          </a:bodyPr>
          <a:lstStyle/>
          <a:p>
            <a:r>
              <a:rPr lang="en-US" sz="4000" b="1"/>
              <a:t>New England Aster </a:t>
            </a:r>
            <a:r>
              <a:rPr lang="en-US" sz="4000" err="1"/>
              <a:t>Symphyotrichum</a:t>
            </a:r>
            <a:r>
              <a:rPr lang="en-US" sz="4000"/>
              <a:t> novae-</a:t>
            </a:r>
            <a:r>
              <a:rPr lang="en-US" sz="4000" err="1"/>
              <a:t>angliae</a:t>
            </a:r>
            <a:endParaRPr lang="en-US" sz="4000"/>
          </a:p>
        </p:txBody>
      </p:sp>
      <p:cxnSp>
        <p:nvCxnSpPr>
          <p:cNvPr id="15" name="Straight Connector 14">
            <a:extLst>
              <a:ext uri="{FF2B5EF4-FFF2-40B4-BE49-F238E27FC236}">
                <a16:creationId xmlns:a16="http://schemas.microsoft.com/office/drawing/2014/main" id="{B32E796E-8D19-4926-B7B8-653B01939010}"/>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450000" y="1609200"/>
            <a:ext cx="11300400" cy="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sp>
        <p:nvSpPr>
          <p:cNvPr id="7" name="TextBox 6">
            <a:extLst>
              <a:ext uri="{FF2B5EF4-FFF2-40B4-BE49-F238E27FC236}">
                <a16:creationId xmlns:a16="http://schemas.microsoft.com/office/drawing/2014/main" id="{DBC9DDFA-2889-13EF-35AE-AE842C7BEC52}"/>
              </a:ext>
            </a:extLst>
          </p:cNvPr>
          <p:cNvSpPr txBox="1"/>
          <p:nvPr/>
        </p:nvSpPr>
        <p:spPr>
          <a:xfrm>
            <a:off x="226538" y="6443862"/>
            <a:ext cx="3181672" cy="369332"/>
          </a:xfrm>
          <a:prstGeom prst="rect">
            <a:avLst/>
          </a:prstGeom>
          <a:noFill/>
        </p:spPr>
        <p:txBody>
          <a:bodyPr wrap="square" rtlCol="0">
            <a:spAutoFit/>
          </a:bodyPr>
          <a:lstStyle/>
          <a:p>
            <a:pPr algn="ctr"/>
            <a:r>
              <a:rPr lang="en-US" dirty="0"/>
              <a:t>Young New England Aster</a:t>
            </a:r>
            <a:endParaRPr lang="en-CA" dirty="0"/>
          </a:p>
        </p:txBody>
      </p:sp>
      <p:sp>
        <p:nvSpPr>
          <p:cNvPr id="10" name="Content Placeholder 9">
            <a:extLst>
              <a:ext uri="{FF2B5EF4-FFF2-40B4-BE49-F238E27FC236}">
                <a16:creationId xmlns:a16="http://schemas.microsoft.com/office/drawing/2014/main" id="{9D7F576D-F327-56DC-062D-64841D41380D}"/>
              </a:ext>
            </a:extLst>
          </p:cNvPr>
          <p:cNvSpPr>
            <a:spLocks noGrp="1"/>
          </p:cNvSpPr>
          <p:nvPr>
            <p:ph sz="half" idx="1"/>
          </p:nvPr>
        </p:nvSpPr>
        <p:spPr>
          <a:xfrm>
            <a:off x="3800301" y="1971000"/>
            <a:ext cx="4591398" cy="4525200"/>
          </a:xfrm>
          <a:noFill/>
          <a:ln>
            <a:noFill/>
          </a:ln>
        </p:spPr>
        <p:txBody>
          <a:bodyPr vert="horz" wrap="square" lIns="0" tIns="0" rIns="91440" bIns="0" rtlCol="0">
            <a:normAutofit fontScale="70000" lnSpcReduction="20000"/>
          </a:bodyPr>
          <a:lstStyle/>
          <a:p>
            <a:pPr marL="1944" indent="0" algn="ctr">
              <a:buNone/>
            </a:pPr>
            <a:r>
              <a:rPr lang="en-US" sz="2800">
                <a:solidFill>
                  <a:schemeClr val="tx2"/>
                </a:solidFill>
                <a:latin typeface="Times New Roman" panose="02020603050405020304" pitchFamily="18" charset="0"/>
                <a:cs typeface="Times New Roman" panose="02020603050405020304" pitchFamily="18" charset="0"/>
              </a:rPr>
              <a:t>Native to Quebec, Ontario, New Brunswick, Nova Scotia and Manitoba</a:t>
            </a:r>
          </a:p>
          <a:p>
            <a:pPr marL="1944" indent="0" algn="ctr">
              <a:buNone/>
            </a:pPr>
            <a:endParaRPr lang="en-US" sz="2800">
              <a:solidFill>
                <a:schemeClr val="tx2"/>
              </a:solidFill>
              <a:latin typeface="Times New Roman" panose="02020603050405020304" pitchFamily="18" charset="0"/>
              <a:cs typeface="Times New Roman" panose="02020603050405020304" pitchFamily="18" charset="0"/>
            </a:endParaRPr>
          </a:p>
          <a:p>
            <a:pPr marL="1944" indent="0">
              <a:buNone/>
            </a:pPr>
            <a:r>
              <a:rPr lang="en-US" sz="2800" b="1">
                <a:solidFill>
                  <a:schemeClr val="tx2"/>
                </a:solidFill>
                <a:latin typeface="Times New Roman" panose="02020603050405020304" pitchFamily="18" charset="0"/>
                <a:cs typeface="Times New Roman" panose="02020603050405020304" pitchFamily="18" charset="0"/>
              </a:rPr>
              <a:t>Cherokee</a:t>
            </a:r>
            <a:r>
              <a:rPr lang="en-US" sz="2800">
                <a:solidFill>
                  <a:schemeClr val="tx2"/>
                </a:solidFill>
                <a:latin typeface="Times New Roman" panose="02020603050405020304" pitchFamily="18" charset="0"/>
                <a:cs typeface="Times New Roman" panose="02020603050405020304" pitchFamily="18" charset="0"/>
              </a:rPr>
              <a:t>: Roots used in a poultice for treating pain; root infusion drank for diarrhea; infusion of plant taken to treat fever; “ooze of roots sniffed for catarrh”</a:t>
            </a:r>
            <a:r>
              <a:rPr lang="en-US" sz="2800" baseline="30000">
                <a:solidFill>
                  <a:schemeClr val="tx2"/>
                </a:solidFill>
                <a:latin typeface="Times New Roman" panose="02020603050405020304" pitchFamily="18" charset="0"/>
                <a:cs typeface="Times New Roman" panose="02020603050405020304" pitchFamily="18" charset="0"/>
              </a:rPr>
              <a:t>4</a:t>
            </a:r>
            <a:endParaRPr lang="en-US" sz="2800">
              <a:solidFill>
                <a:schemeClr val="tx2"/>
              </a:solidFill>
              <a:latin typeface="Times New Roman" panose="02020603050405020304" pitchFamily="18" charset="0"/>
              <a:cs typeface="Times New Roman" panose="02020603050405020304" pitchFamily="18" charset="0"/>
            </a:endParaRPr>
          </a:p>
          <a:p>
            <a:pPr marL="1944" indent="0">
              <a:buNone/>
            </a:pPr>
            <a:r>
              <a:rPr lang="en-US" sz="2800" b="1">
                <a:solidFill>
                  <a:schemeClr val="tx2"/>
                </a:solidFill>
                <a:latin typeface="Times New Roman" panose="02020603050405020304" pitchFamily="18" charset="0"/>
                <a:cs typeface="Times New Roman" panose="02020603050405020304" pitchFamily="18" charset="0"/>
              </a:rPr>
              <a:t>Iroquois</a:t>
            </a:r>
            <a:r>
              <a:rPr lang="en-US" sz="2800">
                <a:solidFill>
                  <a:schemeClr val="tx2"/>
                </a:solidFill>
                <a:latin typeface="Times New Roman" panose="02020603050405020304" pitchFamily="18" charset="0"/>
                <a:cs typeface="Times New Roman" panose="02020603050405020304" pitchFamily="18" charset="0"/>
              </a:rPr>
              <a:t>: Plant used for "love medicine" and concocted to treat "weak skin"; decoction of roots and leaves treat many fevers.</a:t>
            </a:r>
            <a:r>
              <a:rPr lang="en-US" sz="2800" baseline="30000">
                <a:solidFill>
                  <a:schemeClr val="tx2"/>
                </a:solidFill>
                <a:latin typeface="Times New Roman" panose="02020603050405020304" pitchFamily="18" charset="0"/>
                <a:cs typeface="Times New Roman" panose="02020603050405020304" pitchFamily="18" charset="0"/>
              </a:rPr>
              <a:t>6</a:t>
            </a:r>
            <a:endParaRPr lang="en-US" sz="2800">
              <a:solidFill>
                <a:schemeClr val="tx2"/>
              </a:solidFill>
              <a:latin typeface="Times New Roman" panose="02020603050405020304" pitchFamily="18" charset="0"/>
              <a:cs typeface="Times New Roman" panose="02020603050405020304" pitchFamily="18" charset="0"/>
            </a:endParaRPr>
          </a:p>
          <a:p>
            <a:pPr marL="1944" indent="0">
              <a:buNone/>
            </a:pPr>
            <a:r>
              <a:rPr lang="en-US" sz="2800" b="1">
                <a:solidFill>
                  <a:schemeClr val="tx2"/>
                </a:solidFill>
                <a:latin typeface="Times New Roman" panose="02020603050405020304" pitchFamily="18" charset="0"/>
                <a:cs typeface="Times New Roman" panose="02020603050405020304" pitchFamily="18" charset="0"/>
              </a:rPr>
              <a:t>Potawatomi</a:t>
            </a:r>
            <a:r>
              <a:rPr lang="en-US" sz="2800">
                <a:solidFill>
                  <a:schemeClr val="tx2"/>
                </a:solidFill>
                <a:latin typeface="Times New Roman" panose="02020603050405020304" pitchFamily="18" charset="0"/>
                <a:cs typeface="Times New Roman" panose="02020603050405020304" pitchFamily="18" charset="0"/>
              </a:rPr>
              <a:t>: Smoke from the plant used as a "fumigating reviver“</a:t>
            </a:r>
            <a:r>
              <a:rPr lang="en-US" sz="2800" baseline="30000">
                <a:solidFill>
                  <a:schemeClr val="tx2"/>
                </a:solidFill>
                <a:latin typeface="Times New Roman" panose="02020603050405020304" pitchFamily="18" charset="0"/>
                <a:cs typeface="Times New Roman" panose="02020603050405020304" pitchFamily="18" charset="0"/>
              </a:rPr>
              <a:t>12</a:t>
            </a:r>
          </a:p>
        </p:txBody>
      </p:sp>
      <p:sp>
        <p:nvSpPr>
          <p:cNvPr id="8" name="TextBox 7">
            <a:extLst>
              <a:ext uri="{FF2B5EF4-FFF2-40B4-BE49-F238E27FC236}">
                <a16:creationId xmlns:a16="http://schemas.microsoft.com/office/drawing/2014/main" id="{14CA2FD2-BEEE-51A5-EBD0-C79343C44334}"/>
              </a:ext>
            </a:extLst>
          </p:cNvPr>
          <p:cNvSpPr txBox="1"/>
          <p:nvPr/>
        </p:nvSpPr>
        <p:spPr>
          <a:xfrm>
            <a:off x="8458343" y="6431713"/>
            <a:ext cx="3573763" cy="369332"/>
          </a:xfrm>
          <a:prstGeom prst="rect">
            <a:avLst/>
          </a:prstGeom>
          <a:noFill/>
        </p:spPr>
        <p:txBody>
          <a:bodyPr wrap="square" rtlCol="0">
            <a:spAutoFit/>
          </a:bodyPr>
          <a:lstStyle/>
          <a:p>
            <a:pPr algn="ctr"/>
            <a:r>
              <a:rPr lang="en-US" dirty="0"/>
              <a:t>Slightly Older New England Aster</a:t>
            </a:r>
            <a:endParaRPr lang="en-CA" dirty="0"/>
          </a:p>
        </p:txBody>
      </p:sp>
      <p:pic>
        <p:nvPicPr>
          <p:cNvPr id="4" name="Picture 3" descr="A picture containing person, outdoor, hand, plastic&#10;&#10;Description automatically generated">
            <a:extLst>
              <a:ext uri="{FF2B5EF4-FFF2-40B4-BE49-F238E27FC236}">
                <a16:creationId xmlns:a16="http://schemas.microsoft.com/office/drawing/2014/main" id="{0AE26F82-DE12-6BDD-55F2-E879601FD226}"/>
              </a:ext>
            </a:extLst>
          </p:cNvPr>
          <p:cNvPicPr>
            <a:picLocks noChangeAspect="1"/>
          </p:cNvPicPr>
          <p:nvPr/>
        </p:nvPicPr>
        <p:blipFill rotWithShape="1">
          <a:blip r:embed="rId2">
            <a:extLst>
              <a:ext uri="{28A0092B-C50C-407E-A947-70E740481C1C}">
                <a14:useLocalDpi xmlns:a14="http://schemas.microsoft.com/office/drawing/2010/main" val="0"/>
              </a:ext>
            </a:extLst>
          </a:blip>
          <a:srcRect l="20683" t="4450" r="373" b="16606"/>
          <a:stretch/>
        </p:blipFill>
        <p:spPr>
          <a:xfrm>
            <a:off x="228600" y="1828800"/>
            <a:ext cx="3427745" cy="4572000"/>
          </a:xfrm>
          <a:prstGeom prst="rect">
            <a:avLst/>
          </a:prstGeom>
        </p:spPr>
      </p:pic>
      <p:pic>
        <p:nvPicPr>
          <p:cNvPr id="6" name="Picture 5" descr="A plant in a pot&#10;&#10;Description automatically generated with medium confidence">
            <a:extLst>
              <a:ext uri="{FF2B5EF4-FFF2-40B4-BE49-F238E27FC236}">
                <a16:creationId xmlns:a16="http://schemas.microsoft.com/office/drawing/2014/main" id="{89EC6FBF-E169-BA21-4F8F-08CE9F511BB3}"/>
              </a:ext>
            </a:extLst>
          </p:cNvPr>
          <p:cNvPicPr>
            <a:picLocks noChangeAspect="1"/>
          </p:cNvPicPr>
          <p:nvPr/>
        </p:nvPicPr>
        <p:blipFill rotWithShape="1">
          <a:blip r:embed="rId3">
            <a:extLst>
              <a:ext uri="{28A0092B-C50C-407E-A947-70E740481C1C}">
                <a14:useLocalDpi xmlns:a14="http://schemas.microsoft.com/office/drawing/2010/main" val="0"/>
              </a:ext>
            </a:extLst>
          </a:blip>
          <a:srcRect l="-2171" t="2958" r="12076" b="6947"/>
          <a:stretch/>
        </p:blipFill>
        <p:spPr>
          <a:xfrm>
            <a:off x="8531353" y="1828800"/>
            <a:ext cx="3427745" cy="4572000"/>
          </a:xfrm>
          <a:prstGeom prst="rect">
            <a:avLst/>
          </a:prstGeom>
        </p:spPr>
      </p:pic>
    </p:spTree>
    <p:extLst>
      <p:ext uri="{BB962C8B-B14F-4D97-AF65-F5344CB8AC3E}">
        <p14:creationId xmlns:p14="http://schemas.microsoft.com/office/powerpoint/2010/main" val="258732431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useBgFill="1">
        <p:nvSpPr>
          <p:cNvPr id="13" name="Rectangle 12">
            <a:extLst>
              <a:ext uri="{FF2B5EF4-FFF2-40B4-BE49-F238E27FC236}">
                <a16:creationId xmlns:a16="http://schemas.microsoft.com/office/drawing/2014/main" id="{4912D5A0-6915-47FF-A764-ADBDE3232F3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1F061695-5D2D-3B3B-31F6-787FDF863FDD}"/>
              </a:ext>
            </a:extLst>
          </p:cNvPr>
          <p:cNvSpPr>
            <a:spLocks noGrp="1"/>
          </p:cNvSpPr>
          <p:nvPr>
            <p:ph type="title"/>
          </p:nvPr>
        </p:nvSpPr>
        <p:spPr>
          <a:xfrm>
            <a:off x="448056" y="388800"/>
            <a:ext cx="11300532" cy="986400"/>
          </a:xfrm>
        </p:spPr>
        <p:txBody>
          <a:bodyPr vert="horz" wrap="square" lIns="0" tIns="0" rIns="0" bIns="0" rtlCol="0" anchor="b">
            <a:noAutofit/>
          </a:bodyPr>
          <a:lstStyle/>
          <a:p>
            <a:r>
              <a:rPr lang="en-US" sz="5400" b="1"/>
              <a:t>Nodding Wild Onion </a:t>
            </a:r>
            <a:r>
              <a:rPr lang="en-US" sz="5400"/>
              <a:t>Allium </a:t>
            </a:r>
            <a:r>
              <a:rPr lang="en-US" sz="5400" err="1"/>
              <a:t>cernuum</a:t>
            </a:r>
            <a:endParaRPr lang="en-US" sz="5400"/>
          </a:p>
        </p:txBody>
      </p:sp>
      <p:cxnSp>
        <p:nvCxnSpPr>
          <p:cNvPr id="15" name="Straight Connector 14">
            <a:extLst>
              <a:ext uri="{FF2B5EF4-FFF2-40B4-BE49-F238E27FC236}">
                <a16:creationId xmlns:a16="http://schemas.microsoft.com/office/drawing/2014/main" id="{B32E796E-8D19-4926-B7B8-653B01939010}"/>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450000" y="1609200"/>
            <a:ext cx="11300400" cy="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sp>
        <p:nvSpPr>
          <p:cNvPr id="7" name="TextBox 6">
            <a:extLst>
              <a:ext uri="{FF2B5EF4-FFF2-40B4-BE49-F238E27FC236}">
                <a16:creationId xmlns:a16="http://schemas.microsoft.com/office/drawing/2014/main" id="{DBC9DDFA-2889-13EF-35AE-AE842C7BEC52}"/>
              </a:ext>
            </a:extLst>
          </p:cNvPr>
          <p:cNvSpPr txBox="1"/>
          <p:nvPr/>
        </p:nvSpPr>
        <p:spPr>
          <a:xfrm>
            <a:off x="226538" y="6443862"/>
            <a:ext cx="3181672" cy="369332"/>
          </a:xfrm>
          <a:prstGeom prst="rect">
            <a:avLst/>
          </a:prstGeom>
          <a:noFill/>
        </p:spPr>
        <p:txBody>
          <a:bodyPr wrap="square" rtlCol="0">
            <a:spAutoFit/>
          </a:bodyPr>
          <a:lstStyle/>
          <a:p>
            <a:pPr algn="ctr"/>
            <a:r>
              <a:rPr lang="en-US" dirty="0"/>
              <a:t>Young Nodding Wild Onion</a:t>
            </a:r>
            <a:endParaRPr lang="en-CA" dirty="0"/>
          </a:p>
        </p:txBody>
      </p:sp>
      <p:sp>
        <p:nvSpPr>
          <p:cNvPr id="10" name="Content Placeholder 9">
            <a:extLst>
              <a:ext uri="{FF2B5EF4-FFF2-40B4-BE49-F238E27FC236}">
                <a16:creationId xmlns:a16="http://schemas.microsoft.com/office/drawing/2014/main" id="{9D7F576D-F327-56DC-062D-64841D41380D}"/>
              </a:ext>
            </a:extLst>
          </p:cNvPr>
          <p:cNvSpPr>
            <a:spLocks noGrp="1"/>
          </p:cNvSpPr>
          <p:nvPr>
            <p:ph sz="half" idx="1"/>
          </p:nvPr>
        </p:nvSpPr>
        <p:spPr>
          <a:xfrm>
            <a:off x="3800301" y="1971000"/>
            <a:ext cx="4591398" cy="4525200"/>
          </a:xfrm>
          <a:noFill/>
          <a:ln>
            <a:noFill/>
          </a:ln>
        </p:spPr>
        <p:txBody>
          <a:bodyPr vert="horz" wrap="square" lIns="0" tIns="0" rIns="91440" bIns="0" rtlCol="0">
            <a:normAutofit fontScale="85000" lnSpcReduction="10000"/>
          </a:bodyPr>
          <a:lstStyle/>
          <a:p>
            <a:pPr marL="1944" indent="0" algn="ctr">
              <a:buNone/>
            </a:pPr>
            <a:r>
              <a:rPr lang="en-US" sz="2800">
                <a:solidFill>
                  <a:schemeClr val="tx2"/>
                </a:solidFill>
                <a:latin typeface="Times New Roman" panose="02020603050405020304" pitchFamily="18" charset="0"/>
                <a:cs typeface="Times New Roman" panose="02020603050405020304" pitchFamily="18" charset="0"/>
              </a:rPr>
              <a:t>Native to Saskatchewan, Alberta, British Columbia, and Ontario </a:t>
            </a:r>
          </a:p>
          <a:p>
            <a:pPr marL="1944" indent="0" algn="ctr">
              <a:buNone/>
            </a:pPr>
            <a:endParaRPr lang="en-US" sz="2800">
              <a:solidFill>
                <a:schemeClr val="tx2"/>
              </a:solidFill>
              <a:latin typeface="Times New Roman" panose="02020603050405020304" pitchFamily="18" charset="0"/>
              <a:cs typeface="Times New Roman" panose="02020603050405020304" pitchFamily="18" charset="0"/>
            </a:endParaRPr>
          </a:p>
          <a:p>
            <a:pPr marL="1944" indent="0">
              <a:buNone/>
            </a:pPr>
            <a:r>
              <a:rPr lang="en-US" sz="2800" b="1">
                <a:solidFill>
                  <a:schemeClr val="tx2"/>
                </a:solidFill>
                <a:latin typeface="Times New Roman" panose="02020603050405020304" pitchFamily="18" charset="0"/>
                <a:cs typeface="Times New Roman" panose="02020603050405020304" pitchFamily="18" charset="0"/>
              </a:rPr>
              <a:t>Cherokee</a:t>
            </a:r>
            <a:r>
              <a:rPr lang="en-US" sz="2800">
                <a:solidFill>
                  <a:schemeClr val="tx2"/>
                </a:solidFill>
                <a:latin typeface="Times New Roman" panose="02020603050405020304" pitchFamily="18" charset="0"/>
                <a:cs typeface="Times New Roman" panose="02020603050405020304" pitchFamily="18" charset="0"/>
              </a:rPr>
              <a:t>: Infusion was used to treat colic; poultice of plant applied to chest for croup and to feet in "nervous fever"; juice was ingested for “colds, liver complains, croup, sore throat, illness of the lung and given to children for hives”</a:t>
            </a:r>
            <a:r>
              <a:rPr lang="en-US" sz="2800" baseline="30000">
                <a:solidFill>
                  <a:schemeClr val="tx2"/>
                </a:solidFill>
                <a:latin typeface="Times New Roman" panose="02020603050405020304" pitchFamily="18" charset="0"/>
                <a:cs typeface="Times New Roman" panose="02020603050405020304" pitchFamily="18" charset="0"/>
              </a:rPr>
              <a:t>4</a:t>
            </a:r>
          </a:p>
        </p:txBody>
      </p:sp>
      <p:sp>
        <p:nvSpPr>
          <p:cNvPr id="8" name="TextBox 7">
            <a:extLst>
              <a:ext uri="{FF2B5EF4-FFF2-40B4-BE49-F238E27FC236}">
                <a16:creationId xmlns:a16="http://schemas.microsoft.com/office/drawing/2014/main" id="{14CA2FD2-BEEE-51A5-EBD0-C79343C44334}"/>
              </a:ext>
            </a:extLst>
          </p:cNvPr>
          <p:cNvSpPr txBox="1"/>
          <p:nvPr/>
        </p:nvSpPr>
        <p:spPr>
          <a:xfrm>
            <a:off x="8458343" y="6443862"/>
            <a:ext cx="3573763" cy="369332"/>
          </a:xfrm>
          <a:prstGeom prst="rect">
            <a:avLst/>
          </a:prstGeom>
          <a:noFill/>
        </p:spPr>
        <p:txBody>
          <a:bodyPr wrap="square" rtlCol="0">
            <a:spAutoFit/>
          </a:bodyPr>
          <a:lstStyle/>
          <a:p>
            <a:pPr algn="ctr"/>
            <a:r>
              <a:rPr lang="en-US" dirty="0"/>
              <a:t>Slightly older Nodding Wild Onion</a:t>
            </a:r>
            <a:endParaRPr lang="en-CA" dirty="0"/>
          </a:p>
        </p:txBody>
      </p:sp>
      <p:pic>
        <p:nvPicPr>
          <p:cNvPr id="4" name="Picture 3" descr="A plant in a pot&#10;&#10;Description automatically generated with low confidence">
            <a:extLst>
              <a:ext uri="{FF2B5EF4-FFF2-40B4-BE49-F238E27FC236}">
                <a16:creationId xmlns:a16="http://schemas.microsoft.com/office/drawing/2014/main" id="{82D43CB5-F6FF-6840-DAA0-EDFE38599418}"/>
              </a:ext>
            </a:extLst>
          </p:cNvPr>
          <p:cNvPicPr>
            <a:picLocks noChangeAspect="1"/>
          </p:cNvPicPr>
          <p:nvPr/>
        </p:nvPicPr>
        <p:blipFill rotWithShape="1">
          <a:blip r:embed="rId2">
            <a:extLst>
              <a:ext uri="{28A0092B-C50C-407E-A947-70E740481C1C}">
                <a14:useLocalDpi xmlns:a14="http://schemas.microsoft.com/office/drawing/2010/main" val="0"/>
              </a:ext>
            </a:extLst>
          </a:blip>
          <a:srcRect l="9702" t="19196" r="15936" b="6442"/>
          <a:stretch/>
        </p:blipFill>
        <p:spPr>
          <a:xfrm>
            <a:off x="228600" y="1828800"/>
            <a:ext cx="3427745" cy="4572000"/>
          </a:xfrm>
          <a:prstGeom prst="rect">
            <a:avLst/>
          </a:prstGeom>
        </p:spPr>
      </p:pic>
      <p:pic>
        <p:nvPicPr>
          <p:cNvPr id="6" name="Picture 5" descr="A picture containing ground, outdoor, plant&#10;&#10;Description automatically generated">
            <a:extLst>
              <a:ext uri="{FF2B5EF4-FFF2-40B4-BE49-F238E27FC236}">
                <a16:creationId xmlns:a16="http://schemas.microsoft.com/office/drawing/2014/main" id="{6C73E09A-9EC9-0BF7-8B9B-DD435DF3C21F}"/>
              </a:ext>
            </a:extLst>
          </p:cNvPr>
          <p:cNvPicPr>
            <a:picLocks noChangeAspect="1"/>
          </p:cNvPicPr>
          <p:nvPr/>
        </p:nvPicPr>
        <p:blipFill rotWithShape="1">
          <a:blip r:embed="rId3">
            <a:extLst>
              <a:ext uri="{28A0092B-C50C-407E-A947-70E740481C1C}">
                <a14:useLocalDpi xmlns:a14="http://schemas.microsoft.com/office/drawing/2010/main" val="0"/>
              </a:ext>
            </a:extLst>
          </a:blip>
          <a:srcRect l="33167" t="14832" r="14117" b="32452"/>
          <a:stretch/>
        </p:blipFill>
        <p:spPr>
          <a:xfrm>
            <a:off x="8531352" y="1828800"/>
            <a:ext cx="3427746" cy="4572000"/>
          </a:xfrm>
          <a:prstGeom prst="rect">
            <a:avLst/>
          </a:prstGeom>
        </p:spPr>
      </p:pic>
    </p:spTree>
    <p:extLst>
      <p:ext uri="{BB962C8B-B14F-4D97-AF65-F5344CB8AC3E}">
        <p14:creationId xmlns:p14="http://schemas.microsoft.com/office/powerpoint/2010/main" val="172859795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useBgFill="1">
        <p:nvSpPr>
          <p:cNvPr id="13" name="Rectangle 12">
            <a:extLst>
              <a:ext uri="{FF2B5EF4-FFF2-40B4-BE49-F238E27FC236}">
                <a16:creationId xmlns:a16="http://schemas.microsoft.com/office/drawing/2014/main" id="{4912D5A0-6915-47FF-A764-ADBDE3232F3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1F061695-5D2D-3B3B-31F6-787FDF863FDD}"/>
              </a:ext>
            </a:extLst>
          </p:cNvPr>
          <p:cNvSpPr>
            <a:spLocks noGrp="1"/>
          </p:cNvSpPr>
          <p:nvPr>
            <p:ph type="title"/>
          </p:nvPr>
        </p:nvSpPr>
        <p:spPr>
          <a:xfrm>
            <a:off x="448056" y="388800"/>
            <a:ext cx="11300532" cy="986400"/>
          </a:xfrm>
        </p:spPr>
        <p:txBody>
          <a:bodyPr vert="horz" wrap="square" lIns="0" tIns="0" rIns="0" bIns="0" rtlCol="0" anchor="b">
            <a:noAutofit/>
          </a:bodyPr>
          <a:lstStyle/>
          <a:p>
            <a:r>
              <a:rPr lang="en-US" sz="5400" b="1" dirty="0"/>
              <a:t>Riddell’s Goldenrod </a:t>
            </a:r>
            <a:r>
              <a:rPr lang="en-US" sz="5400" dirty="0"/>
              <a:t>Solidago </a:t>
            </a:r>
            <a:r>
              <a:rPr lang="en-US" sz="5400" dirty="0" err="1"/>
              <a:t>riddellii</a:t>
            </a:r>
            <a:endParaRPr lang="en-US" sz="5400" dirty="0"/>
          </a:p>
        </p:txBody>
      </p:sp>
      <p:cxnSp>
        <p:nvCxnSpPr>
          <p:cNvPr id="15" name="Straight Connector 14">
            <a:extLst>
              <a:ext uri="{FF2B5EF4-FFF2-40B4-BE49-F238E27FC236}">
                <a16:creationId xmlns:a16="http://schemas.microsoft.com/office/drawing/2014/main" id="{B32E796E-8D19-4926-B7B8-653B01939010}"/>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450000" y="1609200"/>
            <a:ext cx="11300400" cy="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sp>
        <p:nvSpPr>
          <p:cNvPr id="7" name="TextBox 6">
            <a:extLst>
              <a:ext uri="{FF2B5EF4-FFF2-40B4-BE49-F238E27FC236}">
                <a16:creationId xmlns:a16="http://schemas.microsoft.com/office/drawing/2014/main" id="{DBC9DDFA-2889-13EF-35AE-AE842C7BEC52}"/>
              </a:ext>
            </a:extLst>
          </p:cNvPr>
          <p:cNvSpPr txBox="1"/>
          <p:nvPr/>
        </p:nvSpPr>
        <p:spPr>
          <a:xfrm>
            <a:off x="226538" y="6443862"/>
            <a:ext cx="3181672" cy="369332"/>
          </a:xfrm>
          <a:prstGeom prst="rect">
            <a:avLst/>
          </a:prstGeom>
          <a:noFill/>
        </p:spPr>
        <p:txBody>
          <a:bodyPr wrap="square" rtlCol="0">
            <a:spAutoFit/>
          </a:bodyPr>
          <a:lstStyle/>
          <a:p>
            <a:pPr algn="ctr"/>
            <a:r>
              <a:rPr lang="en-US" dirty="0"/>
              <a:t>Young Riddell’s Goldenrod</a:t>
            </a:r>
            <a:endParaRPr lang="en-CA" dirty="0"/>
          </a:p>
        </p:txBody>
      </p:sp>
      <p:sp>
        <p:nvSpPr>
          <p:cNvPr id="10" name="Content Placeholder 9">
            <a:extLst>
              <a:ext uri="{FF2B5EF4-FFF2-40B4-BE49-F238E27FC236}">
                <a16:creationId xmlns:a16="http://schemas.microsoft.com/office/drawing/2014/main" id="{9D7F576D-F327-56DC-062D-64841D41380D}"/>
              </a:ext>
            </a:extLst>
          </p:cNvPr>
          <p:cNvSpPr>
            <a:spLocks noGrp="1"/>
          </p:cNvSpPr>
          <p:nvPr>
            <p:ph sz="half" idx="1"/>
          </p:nvPr>
        </p:nvSpPr>
        <p:spPr>
          <a:xfrm>
            <a:off x="3800301" y="1971000"/>
            <a:ext cx="4591398" cy="4525200"/>
          </a:xfrm>
          <a:noFill/>
          <a:ln>
            <a:noFill/>
          </a:ln>
        </p:spPr>
        <p:txBody>
          <a:bodyPr vert="horz" wrap="square" lIns="0" tIns="0" rIns="91440" bIns="0" rtlCol="0">
            <a:normAutofit fontScale="92500"/>
          </a:bodyPr>
          <a:lstStyle/>
          <a:p>
            <a:pPr marL="1944" indent="0" algn="ctr">
              <a:buNone/>
            </a:pPr>
            <a:r>
              <a:rPr lang="en-US" sz="2800">
                <a:solidFill>
                  <a:schemeClr val="tx2"/>
                </a:solidFill>
                <a:latin typeface="Times New Roman" panose="02020603050405020304" pitchFamily="18" charset="0"/>
                <a:cs typeface="Times New Roman" panose="02020603050405020304" pitchFamily="18" charset="0"/>
              </a:rPr>
              <a:t>Native to Ontario and Manitoba</a:t>
            </a:r>
          </a:p>
          <a:p>
            <a:pPr marL="1944" indent="0" algn="ctr">
              <a:buNone/>
            </a:pPr>
            <a:endParaRPr lang="en-US" sz="2800">
              <a:solidFill>
                <a:schemeClr val="tx2"/>
              </a:solidFill>
              <a:latin typeface="Times New Roman" panose="02020603050405020304" pitchFamily="18" charset="0"/>
              <a:cs typeface="Times New Roman" panose="02020603050405020304" pitchFamily="18" charset="0"/>
            </a:endParaRPr>
          </a:p>
          <a:p>
            <a:pPr marL="1944" indent="0">
              <a:buNone/>
            </a:pPr>
            <a:r>
              <a:rPr lang="en-US" sz="2800">
                <a:solidFill>
                  <a:schemeClr val="tx2"/>
                </a:solidFill>
                <a:latin typeface="Times New Roman" panose="02020603050405020304" pitchFamily="18" charset="0"/>
                <a:cs typeface="Times New Roman" panose="02020603050405020304" pitchFamily="18" charset="0"/>
              </a:rPr>
              <a:t>An aster that prefers open habitats with calcium-rich soil, growing up to a meter tall. Blooms in late summer, producing round, yellow clusters containing 30 to 450 flower heads.*</a:t>
            </a:r>
            <a:endParaRPr lang="en-US" sz="2800" baseline="30000">
              <a:solidFill>
                <a:schemeClr val="tx2"/>
              </a:solidFill>
              <a:latin typeface="Times New Roman" panose="02020603050405020304" pitchFamily="18" charset="0"/>
              <a:cs typeface="Times New Roman" panose="02020603050405020304" pitchFamily="18" charset="0"/>
            </a:endParaRPr>
          </a:p>
        </p:txBody>
      </p:sp>
      <p:sp>
        <p:nvSpPr>
          <p:cNvPr id="8" name="TextBox 7">
            <a:extLst>
              <a:ext uri="{FF2B5EF4-FFF2-40B4-BE49-F238E27FC236}">
                <a16:creationId xmlns:a16="http://schemas.microsoft.com/office/drawing/2014/main" id="{14CA2FD2-BEEE-51A5-EBD0-C79343C44334}"/>
              </a:ext>
            </a:extLst>
          </p:cNvPr>
          <p:cNvSpPr txBox="1"/>
          <p:nvPr/>
        </p:nvSpPr>
        <p:spPr>
          <a:xfrm>
            <a:off x="8531352" y="6421002"/>
            <a:ext cx="3427746" cy="369332"/>
          </a:xfrm>
          <a:prstGeom prst="rect">
            <a:avLst/>
          </a:prstGeom>
          <a:noFill/>
        </p:spPr>
        <p:txBody>
          <a:bodyPr wrap="square" rtlCol="0">
            <a:spAutoFit/>
          </a:bodyPr>
          <a:lstStyle/>
          <a:p>
            <a:pPr algn="ctr"/>
            <a:r>
              <a:rPr lang="en-US" dirty="0"/>
              <a:t>Slightly older Riddell’s Goldenrod</a:t>
            </a:r>
            <a:endParaRPr lang="en-CA" dirty="0"/>
          </a:p>
        </p:txBody>
      </p:sp>
      <p:pic>
        <p:nvPicPr>
          <p:cNvPr id="4" name="Picture 3" descr="A picture containing outdoor, bowl, green, plant&#10;&#10;Description automatically generated">
            <a:extLst>
              <a:ext uri="{FF2B5EF4-FFF2-40B4-BE49-F238E27FC236}">
                <a16:creationId xmlns:a16="http://schemas.microsoft.com/office/drawing/2014/main" id="{96E4230E-F514-D833-1877-F5DE514029B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28600" y="1828800"/>
            <a:ext cx="3427745" cy="4572000"/>
          </a:xfrm>
          <a:prstGeom prst="rect">
            <a:avLst/>
          </a:prstGeom>
        </p:spPr>
      </p:pic>
      <p:pic>
        <p:nvPicPr>
          <p:cNvPr id="6" name="Picture 5" descr="A plant in a pot&#10;&#10;Description automatically generated with medium confidence">
            <a:extLst>
              <a:ext uri="{FF2B5EF4-FFF2-40B4-BE49-F238E27FC236}">
                <a16:creationId xmlns:a16="http://schemas.microsoft.com/office/drawing/2014/main" id="{9F56312D-62C5-8151-B5DC-044C06DEDA4A}"/>
              </a:ext>
            </a:extLst>
          </p:cNvPr>
          <p:cNvPicPr>
            <a:picLocks noChangeAspect="1"/>
          </p:cNvPicPr>
          <p:nvPr/>
        </p:nvPicPr>
        <p:blipFill rotWithShape="1">
          <a:blip r:embed="rId3">
            <a:extLst>
              <a:ext uri="{28A0092B-C50C-407E-A947-70E740481C1C}">
                <a14:useLocalDpi xmlns:a14="http://schemas.microsoft.com/office/drawing/2010/main" val="0"/>
              </a:ext>
            </a:extLst>
          </a:blip>
          <a:srcRect l="9633" t="-667" r="2949" b="13250"/>
          <a:stretch/>
        </p:blipFill>
        <p:spPr>
          <a:xfrm>
            <a:off x="8531352" y="1828800"/>
            <a:ext cx="3427746" cy="4572000"/>
          </a:xfrm>
          <a:prstGeom prst="rect">
            <a:avLst/>
          </a:prstGeom>
        </p:spPr>
      </p:pic>
    </p:spTree>
    <p:extLst>
      <p:ext uri="{BB962C8B-B14F-4D97-AF65-F5344CB8AC3E}">
        <p14:creationId xmlns:p14="http://schemas.microsoft.com/office/powerpoint/2010/main" val="303988175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useBgFill="1">
        <p:nvSpPr>
          <p:cNvPr id="13" name="Rectangle 12">
            <a:extLst>
              <a:ext uri="{FF2B5EF4-FFF2-40B4-BE49-F238E27FC236}">
                <a16:creationId xmlns:a16="http://schemas.microsoft.com/office/drawing/2014/main" id="{4912D5A0-6915-47FF-A764-ADBDE3232F3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1F061695-5D2D-3B3B-31F6-787FDF863FDD}"/>
              </a:ext>
            </a:extLst>
          </p:cNvPr>
          <p:cNvSpPr>
            <a:spLocks noGrp="1"/>
          </p:cNvSpPr>
          <p:nvPr>
            <p:ph type="title"/>
          </p:nvPr>
        </p:nvSpPr>
        <p:spPr>
          <a:xfrm>
            <a:off x="448056" y="388800"/>
            <a:ext cx="11300532" cy="986400"/>
          </a:xfrm>
        </p:spPr>
        <p:txBody>
          <a:bodyPr vert="horz" wrap="square" lIns="0" tIns="0" rIns="0" bIns="0" rtlCol="0" anchor="b">
            <a:noAutofit/>
          </a:bodyPr>
          <a:lstStyle/>
          <a:p>
            <a:pPr marL="1944" indent="0" algn="ctr">
              <a:buNone/>
            </a:pPr>
            <a:r>
              <a:rPr lang="en-US" sz="4400" b="1">
                <a:solidFill>
                  <a:schemeClr val="tx2"/>
                </a:solidFill>
                <a:latin typeface="Times New Roman" panose="02020603050405020304" pitchFamily="18" charset="0"/>
                <a:cs typeface="Times New Roman" panose="02020603050405020304" pitchFamily="18" charset="0"/>
              </a:rPr>
              <a:t>Sky Blue Aster </a:t>
            </a:r>
            <a:r>
              <a:rPr lang="en-US" sz="4400" err="1">
                <a:solidFill>
                  <a:schemeClr val="tx2"/>
                </a:solidFill>
                <a:latin typeface="Times New Roman" panose="02020603050405020304" pitchFamily="18" charset="0"/>
                <a:cs typeface="Times New Roman" panose="02020603050405020304" pitchFamily="18" charset="0"/>
              </a:rPr>
              <a:t>Symphyotrichum</a:t>
            </a:r>
            <a:r>
              <a:rPr lang="en-US" sz="4400">
                <a:solidFill>
                  <a:schemeClr val="tx2"/>
                </a:solidFill>
                <a:latin typeface="Times New Roman" panose="02020603050405020304" pitchFamily="18" charset="0"/>
                <a:cs typeface="Times New Roman" panose="02020603050405020304" pitchFamily="18" charset="0"/>
              </a:rPr>
              <a:t> </a:t>
            </a:r>
            <a:r>
              <a:rPr lang="en-US" sz="4400" err="1">
                <a:solidFill>
                  <a:schemeClr val="tx2"/>
                </a:solidFill>
                <a:latin typeface="Times New Roman" panose="02020603050405020304" pitchFamily="18" charset="0"/>
                <a:cs typeface="Times New Roman" panose="02020603050405020304" pitchFamily="18" charset="0"/>
              </a:rPr>
              <a:t>oolentangiense</a:t>
            </a:r>
            <a:endParaRPr lang="en-US" sz="4400">
              <a:solidFill>
                <a:schemeClr val="tx2"/>
              </a:solidFill>
              <a:latin typeface="Times New Roman" panose="02020603050405020304" pitchFamily="18" charset="0"/>
              <a:cs typeface="Times New Roman" panose="02020603050405020304" pitchFamily="18" charset="0"/>
            </a:endParaRPr>
          </a:p>
        </p:txBody>
      </p:sp>
      <p:cxnSp>
        <p:nvCxnSpPr>
          <p:cNvPr id="15" name="Straight Connector 14">
            <a:extLst>
              <a:ext uri="{FF2B5EF4-FFF2-40B4-BE49-F238E27FC236}">
                <a16:creationId xmlns:a16="http://schemas.microsoft.com/office/drawing/2014/main" id="{B32E796E-8D19-4926-B7B8-653B01939010}"/>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450000" y="1609200"/>
            <a:ext cx="11300400" cy="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sp>
        <p:nvSpPr>
          <p:cNvPr id="7" name="TextBox 6">
            <a:extLst>
              <a:ext uri="{FF2B5EF4-FFF2-40B4-BE49-F238E27FC236}">
                <a16:creationId xmlns:a16="http://schemas.microsoft.com/office/drawing/2014/main" id="{DBC9DDFA-2889-13EF-35AE-AE842C7BEC52}"/>
              </a:ext>
            </a:extLst>
          </p:cNvPr>
          <p:cNvSpPr txBox="1"/>
          <p:nvPr/>
        </p:nvSpPr>
        <p:spPr>
          <a:xfrm>
            <a:off x="226538" y="6443862"/>
            <a:ext cx="3181672" cy="369332"/>
          </a:xfrm>
          <a:prstGeom prst="rect">
            <a:avLst/>
          </a:prstGeom>
          <a:noFill/>
        </p:spPr>
        <p:txBody>
          <a:bodyPr wrap="square" rtlCol="0">
            <a:spAutoFit/>
          </a:bodyPr>
          <a:lstStyle/>
          <a:p>
            <a:pPr algn="ctr"/>
            <a:r>
              <a:rPr lang="en-US" dirty="0"/>
              <a:t>Young Sky Blue Aster</a:t>
            </a:r>
            <a:endParaRPr lang="en-CA" dirty="0"/>
          </a:p>
        </p:txBody>
      </p:sp>
      <p:sp>
        <p:nvSpPr>
          <p:cNvPr id="10" name="Content Placeholder 9">
            <a:extLst>
              <a:ext uri="{FF2B5EF4-FFF2-40B4-BE49-F238E27FC236}">
                <a16:creationId xmlns:a16="http://schemas.microsoft.com/office/drawing/2014/main" id="{9D7F576D-F327-56DC-062D-64841D41380D}"/>
              </a:ext>
            </a:extLst>
          </p:cNvPr>
          <p:cNvSpPr>
            <a:spLocks noGrp="1"/>
          </p:cNvSpPr>
          <p:nvPr>
            <p:ph sz="half" idx="1"/>
          </p:nvPr>
        </p:nvSpPr>
        <p:spPr>
          <a:xfrm>
            <a:off x="3800301" y="1971000"/>
            <a:ext cx="4591398" cy="4525200"/>
          </a:xfrm>
          <a:noFill/>
          <a:ln>
            <a:noFill/>
          </a:ln>
        </p:spPr>
        <p:txBody>
          <a:bodyPr vert="horz" wrap="square" lIns="0" tIns="0" rIns="91440" bIns="0" rtlCol="0">
            <a:normAutofit fontScale="77500" lnSpcReduction="20000"/>
          </a:bodyPr>
          <a:lstStyle/>
          <a:p>
            <a:pPr marL="1944" indent="0" algn="ctr">
              <a:buNone/>
            </a:pPr>
            <a:r>
              <a:rPr lang="en-US" sz="2800">
                <a:solidFill>
                  <a:schemeClr val="tx2"/>
                </a:solidFill>
                <a:latin typeface="Times New Roman" panose="02020603050405020304" pitchFamily="18" charset="0"/>
                <a:cs typeface="Times New Roman" panose="02020603050405020304" pitchFamily="18" charset="0"/>
              </a:rPr>
              <a:t>Native to Ontario </a:t>
            </a:r>
          </a:p>
          <a:p>
            <a:pPr marL="1944" indent="0" algn="ctr">
              <a:buNone/>
            </a:pPr>
            <a:endParaRPr lang="en-US" sz="2800">
              <a:solidFill>
                <a:schemeClr val="tx2"/>
              </a:solidFill>
              <a:latin typeface="Times New Roman" panose="02020603050405020304" pitchFamily="18" charset="0"/>
              <a:cs typeface="Times New Roman" panose="02020603050405020304" pitchFamily="18" charset="0"/>
            </a:endParaRPr>
          </a:p>
          <a:p>
            <a:pPr marL="1944" indent="0">
              <a:buNone/>
            </a:pPr>
            <a:r>
              <a:rPr lang="en-US" sz="2800">
                <a:solidFill>
                  <a:schemeClr val="tx2"/>
                </a:solidFill>
                <a:latin typeface="Times New Roman" panose="02020603050405020304" pitchFamily="18" charset="0"/>
                <a:cs typeface="Times New Roman" panose="02020603050405020304" pitchFamily="18" charset="0"/>
              </a:rPr>
              <a:t>An aster that prefers partial to full sun and is drought tolerant, though requires a well-drained habitat. Leaves are heart-shaped in appearance, at and are bigger at the base of the stem. Blooms in late summer to autumn with blue to violet flowers that attract native pollinators. Alternative scientific names include Aster </a:t>
            </a:r>
            <a:r>
              <a:rPr lang="en-US" sz="2800" err="1">
                <a:solidFill>
                  <a:schemeClr val="tx2"/>
                </a:solidFill>
                <a:latin typeface="Times New Roman" panose="02020603050405020304" pitchFamily="18" charset="0"/>
                <a:cs typeface="Times New Roman" panose="02020603050405020304" pitchFamily="18" charset="0"/>
              </a:rPr>
              <a:t>oolentangiensis</a:t>
            </a:r>
            <a:r>
              <a:rPr lang="en-US" sz="2800">
                <a:solidFill>
                  <a:schemeClr val="tx2"/>
                </a:solidFill>
                <a:latin typeface="Times New Roman" panose="02020603050405020304" pitchFamily="18" charset="0"/>
                <a:cs typeface="Times New Roman" panose="02020603050405020304" pitchFamily="18" charset="0"/>
              </a:rPr>
              <a:t> and Aster azureus.* </a:t>
            </a:r>
            <a:endParaRPr lang="en-US" sz="2800" baseline="30000">
              <a:solidFill>
                <a:schemeClr val="tx2"/>
              </a:solidFill>
              <a:latin typeface="Times New Roman" panose="02020603050405020304" pitchFamily="18" charset="0"/>
              <a:cs typeface="Times New Roman" panose="02020603050405020304" pitchFamily="18" charset="0"/>
            </a:endParaRPr>
          </a:p>
        </p:txBody>
      </p:sp>
      <p:sp>
        <p:nvSpPr>
          <p:cNvPr id="8" name="TextBox 7">
            <a:extLst>
              <a:ext uri="{FF2B5EF4-FFF2-40B4-BE49-F238E27FC236}">
                <a16:creationId xmlns:a16="http://schemas.microsoft.com/office/drawing/2014/main" id="{14CA2FD2-BEEE-51A5-EBD0-C79343C44334}"/>
              </a:ext>
            </a:extLst>
          </p:cNvPr>
          <p:cNvSpPr txBox="1"/>
          <p:nvPr/>
        </p:nvSpPr>
        <p:spPr>
          <a:xfrm>
            <a:off x="8783790" y="6432252"/>
            <a:ext cx="3181672" cy="369332"/>
          </a:xfrm>
          <a:prstGeom prst="rect">
            <a:avLst/>
          </a:prstGeom>
          <a:noFill/>
        </p:spPr>
        <p:txBody>
          <a:bodyPr wrap="square" rtlCol="0">
            <a:spAutoFit/>
          </a:bodyPr>
          <a:lstStyle/>
          <a:p>
            <a:pPr algn="ctr"/>
            <a:r>
              <a:rPr lang="en-US" dirty="0"/>
              <a:t>Slightly older Sky Blue Aster</a:t>
            </a:r>
            <a:endParaRPr lang="en-CA" dirty="0"/>
          </a:p>
        </p:txBody>
      </p:sp>
      <p:pic>
        <p:nvPicPr>
          <p:cNvPr id="4" name="Picture 3" descr="A picture containing food, table, bowl, plant&#10;&#10;Description automatically generated">
            <a:extLst>
              <a:ext uri="{FF2B5EF4-FFF2-40B4-BE49-F238E27FC236}">
                <a16:creationId xmlns:a16="http://schemas.microsoft.com/office/drawing/2014/main" id="{72600912-44AC-966F-B156-4C9E4A16251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28600" y="1828800"/>
            <a:ext cx="3427745" cy="4572000"/>
          </a:xfrm>
          <a:prstGeom prst="rect">
            <a:avLst/>
          </a:prstGeom>
        </p:spPr>
      </p:pic>
      <p:pic>
        <p:nvPicPr>
          <p:cNvPr id="6" name="Picture 5" descr="A picture containing food, bowl, green, container&#10;&#10;Description automatically generated">
            <a:extLst>
              <a:ext uri="{FF2B5EF4-FFF2-40B4-BE49-F238E27FC236}">
                <a16:creationId xmlns:a16="http://schemas.microsoft.com/office/drawing/2014/main" id="{5F362856-A43C-E289-BBB2-5C8FDD11607C}"/>
              </a:ext>
            </a:extLst>
          </p:cNvPr>
          <p:cNvPicPr>
            <a:picLocks noChangeAspect="1"/>
          </p:cNvPicPr>
          <p:nvPr/>
        </p:nvPicPr>
        <p:blipFill rotWithShape="1">
          <a:blip r:embed="rId3">
            <a:extLst>
              <a:ext uri="{28A0092B-C50C-407E-A947-70E740481C1C}">
                <a14:useLocalDpi xmlns:a14="http://schemas.microsoft.com/office/drawing/2010/main" val="0"/>
              </a:ext>
            </a:extLst>
          </a:blip>
          <a:srcRect l="-1089" t="9577" r="44986" b="34320"/>
          <a:stretch/>
        </p:blipFill>
        <p:spPr>
          <a:xfrm>
            <a:off x="8531352" y="1828800"/>
            <a:ext cx="3427745" cy="4572000"/>
          </a:xfrm>
          <a:prstGeom prst="rect">
            <a:avLst/>
          </a:prstGeom>
        </p:spPr>
      </p:pic>
    </p:spTree>
    <p:extLst>
      <p:ext uri="{BB962C8B-B14F-4D97-AF65-F5344CB8AC3E}">
        <p14:creationId xmlns:p14="http://schemas.microsoft.com/office/powerpoint/2010/main" val="131013000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useBgFill="1">
        <p:nvSpPr>
          <p:cNvPr id="13" name="Rectangle 12">
            <a:extLst>
              <a:ext uri="{FF2B5EF4-FFF2-40B4-BE49-F238E27FC236}">
                <a16:creationId xmlns:a16="http://schemas.microsoft.com/office/drawing/2014/main" id="{4912D5A0-6915-47FF-A764-ADBDE3232F3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1F061695-5D2D-3B3B-31F6-787FDF863FDD}"/>
              </a:ext>
            </a:extLst>
          </p:cNvPr>
          <p:cNvSpPr>
            <a:spLocks noGrp="1"/>
          </p:cNvSpPr>
          <p:nvPr>
            <p:ph type="title"/>
          </p:nvPr>
        </p:nvSpPr>
        <p:spPr>
          <a:xfrm>
            <a:off x="448056" y="388800"/>
            <a:ext cx="11300532" cy="986400"/>
          </a:xfrm>
        </p:spPr>
        <p:txBody>
          <a:bodyPr vert="horz" wrap="square" lIns="0" tIns="0" rIns="0" bIns="0" rtlCol="0" anchor="b">
            <a:noAutofit/>
          </a:bodyPr>
          <a:lstStyle/>
          <a:p>
            <a:pPr marL="1944" indent="0">
              <a:buNone/>
            </a:pPr>
            <a:r>
              <a:rPr lang="en-US" sz="5400" b="1">
                <a:solidFill>
                  <a:schemeClr val="tx2"/>
                </a:solidFill>
                <a:latin typeface="Times New Roman" panose="02020603050405020304" pitchFamily="18" charset="0"/>
                <a:cs typeface="Times New Roman" panose="02020603050405020304" pitchFamily="18" charset="0"/>
              </a:rPr>
              <a:t>Smooth Aster </a:t>
            </a:r>
            <a:r>
              <a:rPr lang="en-US" sz="5400" err="1">
                <a:solidFill>
                  <a:schemeClr val="tx2"/>
                </a:solidFill>
                <a:latin typeface="Times New Roman" panose="02020603050405020304" pitchFamily="18" charset="0"/>
                <a:cs typeface="Times New Roman" panose="02020603050405020304" pitchFamily="18" charset="0"/>
              </a:rPr>
              <a:t>Aster</a:t>
            </a:r>
            <a:r>
              <a:rPr lang="en-US" sz="5400">
                <a:solidFill>
                  <a:schemeClr val="tx2"/>
                </a:solidFill>
                <a:latin typeface="Times New Roman" panose="02020603050405020304" pitchFamily="18" charset="0"/>
                <a:cs typeface="Times New Roman" panose="02020603050405020304" pitchFamily="18" charset="0"/>
              </a:rPr>
              <a:t> </a:t>
            </a:r>
            <a:r>
              <a:rPr lang="en-US" sz="5400" err="1">
                <a:solidFill>
                  <a:schemeClr val="tx2"/>
                </a:solidFill>
                <a:latin typeface="Times New Roman" panose="02020603050405020304" pitchFamily="18" charset="0"/>
                <a:cs typeface="Times New Roman" panose="02020603050405020304" pitchFamily="18" charset="0"/>
              </a:rPr>
              <a:t>laevis</a:t>
            </a:r>
            <a:endParaRPr lang="en-US" sz="5400">
              <a:solidFill>
                <a:schemeClr val="tx2"/>
              </a:solidFill>
              <a:latin typeface="Times New Roman" panose="02020603050405020304" pitchFamily="18" charset="0"/>
              <a:cs typeface="Times New Roman" panose="02020603050405020304" pitchFamily="18" charset="0"/>
            </a:endParaRPr>
          </a:p>
        </p:txBody>
      </p:sp>
      <p:cxnSp>
        <p:nvCxnSpPr>
          <p:cNvPr id="15" name="Straight Connector 14">
            <a:extLst>
              <a:ext uri="{FF2B5EF4-FFF2-40B4-BE49-F238E27FC236}">
                <a16:creationId xmlns:a16="http://schemas.microsoft.com/office/drawing/2014/main" id="{B32E796E-8D19-4926-B7B8-653B01939010}"/>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450000" y="1609200"/>
            <a:ext cx="11300400" cy="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sp>
        <p:nvSpPr>
          <p:cNvPr id="7" name="TextBox 6">
            <a:extLst>
              <a:ext uri="{FF2B5EF4-FFF2-40B4-BE49-F238E27FC236}">
                <a16:creationId xmlns:a16="http://schemas.microsoft.com/office/drawing/2014/main" id="{DBC9DDFA-2889-13EF-35AE-AE842C7BEC52}"/>
              </a:ext>
            </a:extLst>
          </p:cNvPr>
          <p:cNvSpPr txBox="1"/>
          <p:nvPr/>
        </p:nvSpPr>
        <p:spPr>
          <a:xfrm>
            <a:off x="355940" y="6443862"/>
            <a:ext cx="3181672" cy="369332"/>
          </a:xfrm>
          <a:prstGeom prst="rect">
            <a:avLst/>
          </a:prstGeom>
          <a:noFill/>
        </p:spPr>
        <p:txBody>
          <a:bodyPr wrap="square" rtlCol="0">
            <a:spAutoFit/>
          </a:bodyPr>
          <a:lstStyle/>
          <a:p>
            <a:pPr algn="ctr"/>
            <a:r>
              <a:rPr lang="en-US" dirty="0"/>
              <a:t>Young Smooth Aster</a:t>
            </a:r>
            <a:endParaRPr lang="en-CA" dirty="0"/>
          </a:p>
        </p:txBody>
      </p:sp>
      <p:sp>
        <p:nvSpPr>
          <p:cNvPr id="10" name="Content Placeholder 9">
            <a:extLst>
              <a:ext uri="{FF2B5EF4-FFF2-40B4-BE49-F238E27FC236}">
                <a16:creationId xmlns:a16="http://schemas.microsoft.com/office/drawing/2014/main" id="{9D7F576D-F327-56DC-062D-64841D41380D}"/>
              </a:ext>
            </a:extLst>
          </p:cNvPr>
          <p:cNvSpPr>
            <a:spLocks noGrp="1"/>
          </p:cNvSpPr>
          <p:nvPr>
            <p:ph sz="half" idx="1"/>
          </p:nvPr>
        </p:nvSpPr>
        <p:spPr>
          <a:xfrm>
            <a:off x="3800301" y="1971000"/>
            <a:ext cx="4591398" cy="4525200"/>
          </a:xfrm>
          <a:noFill/>
          <a:ln>
            <a:noFill/>
          </a:ln>
        </p:spPr>
        <p:txBody>
          <a:bodyPr vert="horz" wrap="square" lIns="0" tIns="0" rIns="91440" bIns="0" rtlCol="0">
            <a:normAutofit fontScale="92500"/>
          </a:bodyPr>
          <a:lstStyle/>
          <a:p>
            <a:pPr marL="1944" indent="0" algn="ctr">
              <a:buNone/>
            </a:pPr>
            <a:r>
              <a:rPr lang="en-US" sz="2800" dirty="0">
                <a:solidFill>
                  <a:schemeClr val="tx2"/>
                </a:solidFill>
                <a:latin typeface="Times New Roman" panose="02020603050405020304" pitchFamily="18" charset="0"/>
                <a:cs typeface="Times New Roman" panose="02020603050405020304" pitchFamily="18" charset="0"/>
              </a:rPr>
              <a:t>Native to Ontario and Manitoba</a:t>
            </a:r>
          </a:p>
          <a:p>
            <a:pPr marL="1944" indent="0" algn="ctr">
              <a:buNone/>
            </a:pPr>
            <a:r>
              <a:rPr lang="en-US" sz="2800" dirty="0">
                <a:solidFill>
                  <a:schemeClr val="tx2"/>
                </a:solidFill>
                <a:latin typeface="Times New Roman" panose="02020603050405020304" pitchFamily="18" charset="0"/>
                <a:cs typeface="Times New Roman" panose="02020603050405020304" pitchFamily="18" charset="0"/>
              </a:rPr>
              <a:t>Introduced to Quebec and New Brunswick </a:t>
            </a:r>
          </a:p>
          <a:p>
            <a:pPr marL="1944" indent="0" algn="ctr">
              <a:buNone/>
            </a:pPr>
            <a:endParaRPr lang="en-US" sz="2800" dirty="0">
              <a:solidFill>
                <a:schemeClr val="tx2"/>
              </a:solidFill>
              <a:latin typeface="Times New Roman" panose="02020603050405020304" pitchFamily="18" charset="0"/>
              <a:cs typeface="Times New Roman" panose="02020603050405020304" pitchFamily="18" charset="0"/>
            </a:endParaRPr>
          </a:p>
          <a:p>
            <a:pPr marL="1944" indent="0">
              <a:buNone/>
            </a:pPr>
            <a:r>
              <a:rPr lang="en-US" sz="2800" b="1" dirty="0">
                <a:solidFill>
                  <a:schemeClr val="tx2"/>
                </a:solidFill>
                <a:latin typeface="Times New Roman" panose="02020603050405020304" pitchFamily="18" charset="0"/>
                <a:cs typeface="Times New Roman" panose="02020603050405020304" pitchFamily="18" charset="0"/>
              </a:rPr>
              <a:t>Meskwaki</a:t>
            </a:r>
            <a:r>
              <a:rPr lang="en-US" sz="2800" dirty="0">
                <a:solidFill>
                  <a:schemeClr val="tx2"/>
                </a:solidFill>
                <a:latin typeface="Times New Roman" panose="02020603050405020304" pitchFamily="18" charset="0"/>
                <a:cs typeface="Times New Roman" panose="02020603050405020304" pitchFamily="18" charset="0"/>
              </a:rPr>
              <a:t>: Plant used to promote smoke in sweat lodge. Smoke was also used as a fumigating reviver.</a:t>
            </a:r>
            <a:r>
              <a:rPr lang="en-US" sz="2800" baseline="30000" dirty="0">
                <a:solidFill>
                  <a:schemeClr val="tx2"/>
                </a:solidFill>
                <a:latin typeface="Times New Roman" panose="02020603050405020304" pitchFamily="18" charset="0"/>
                <a:cs typeface="Times New Roman" panose="02020603050405020304" pitchFamily="18" charset="0"/>
              </a:rPr>
              <a:t>13</a:t>
            </a:r>
          </a:p>
        </p:txBody>
      </p:sp>
      <p:sp>
        <p:nvSpPr>
          <p:cNvPr id="8" name="TextBox 7">
            <a:extLst>
              <a:ext uri="{FF2B5EF4-FFF2-40B4-BE49-F238E27FC236}">
                <a16:creationId xmlns:a16="http://schemas.microsoft.com/office/drawing/2014/main" id="{14CA2FD2-BEEE-51A5-EBD0-C79343C44334}"/>
              </a:ext>
            </a:extLst>
          </p:cNvPr>
          <p:cNvSpPr txBox="1"/>
          <p:nvPr/>
        </p:nvSpPr>
        <p:spPr>
          <a:xfrm>
            <a:off x="8654388" y="6443862"/>
            <a:ext cx="3181672" cy="369332"/>
          </a:xfrm>
          <a:prstGeom prst="rect">
            <a:avLst/>
          </a:prstGeom>
          <a:noFill/>
        </p:spPr>
        <p:txBody>
          <a:bodyPr wrap="square" rtlCol="0">
            <a:spAutoFit/>
          </a:bodyPr>
          <a:lstStyle/>
          <a:p>
            <a:pPr algn="ctr"/>
            <a:r>
              <a:rPr lang="en-US" dirty="0"/>
              <a:t>Slightly older Smooth Aster</a:t>
            </a:r>
            <a:endParaRPr lang="en-CA" dirty="0"/>
          </a:p>
        </p:txBody>
      </p:sp>
      <p:pic>
        <p:nvPicPr>
          <p:cNvPr id="4" name="Picture 3" descr="A picture containing outdoor, person, bowl, plant&#10;&#10;Description automatically generated">
            <a:extLst>
              <a:ext uri="{FF2B5EF4-FFF2-40B4-BE49-F238E27FC236}">
                <a16:creationId xmlns:a16="http://schemas.microsoft.com/office/drawing/2014/main" id="{5F2A08C5-1599-FDE9-878A-2735DD308F91}"/>
              </a:ext>
            </a:extLst>
          </p:cNvPr>
          <p:cNvPicPr>
            <a:picLocks noChangeAspect="1"/>
          </p:cNvPicPr>
          <p:nvPr/>
        </p:nvPicPr>
        <p:blipFill rotWithShape="1">
          <a:blip r:embed="rId3">
            <a:extLst>
              <a:ext uri="{28A0092B-C50C-407E-A947-70E740481C1C}">
                <a14:useLocalDpi xmlns:a14="http://schemas.microsoft.com/office/drawing/2010/main" val="0"/>
              </a:ext>
            </a:extLst>
          </a:blip>
          <a:srcRect l="10496" t="14765" r="7509" b="3240"/>
          <a:stretch/>
        </p:blipFill>
        <p:spPr>
          <a:xfrm>
            <a:off x="228600" y="1828800"/>
            <a:ext cx="3427745" cy="4572000"/>
          </a:xfrm>
          <a:prstGeom prst="rect">
            <a:avLst/>
          </a:prstGeom>
        </p:spPr>
      </p:pic>
      <p:pic>
        <p:nvPicPr>
          <p:cNvPr id="6" name="Picture 5" descr="A plant in a pot&#10;&#10;Description automatically generated with low confidence">
            <a:extLst>
              <a:ext uri="{FF2B5EF4-FFF2-40B4-BE49-F238E27FC236}">
                <a16:creationId xmlns:a16="http://schemas.microsoft.com/office/drawing/2014/main" id="{6B5B701A-8F40-8AD3-9CFD-EAAA57F18E2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531352" y="1828800"/>
            <a:ext cx="3427745" cy="4572000"/>
          </a:xfrm>
          <a:prstGeom prst="rect">
            <a:avLst/>
          </a:prstGeom>
        </p:spPr>
      </p:pic>
    </p:spTree>
    <p:extLst>
      <p:ext uri="{BB962C8B-B14F-4D97-AF65-F5344CB8AC3E}">
        <p14:creationId xmlns:p14="http://schemas.microsoft.com/office/powerpoint/2010/main" val="293069545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useBgFill="1">
        <p:nvSpPr>
          <p:cNvPr id="13" name="Rectangle 12">
            <a:extLst>
              <a:ext uri="{FF2B5EF4-FFF2-40B4-BE49-F238E27FC236}">
                <a16:creationId xmlns:a16="http://schemas.microsoft.com/office/drawing/2014/main" id="{4912D5A0-6915-47FF-A764-ADBDE3232F3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1F061695-5D2D-3B3B-31F6-787FDF863FDD}"/>
              </a:ext>
            </a:extLst>
          </p:cNvPr>
          <p:cNvSpPr>
            <a:spLocks noGrp="1"/>
          </p:cNvSpPr>
          <p:nvPr>
            <p:ph type="title"/>
          </p:nvPr>
        </p:nvSpPr>
        <p:spPr>
          <a:xfrm>
            <a:off x="448056" y="388800"/>
            <a:ext cx="11300532" cy="986400"/>
          </a:xfrm>
        </p:spPr>
        <p:txBody>
          <a:bodyPr vert="horz" wrap="square" lIns="0" tIns="0" rIns="0" bIns="0" rtlCol="0" anchor="b">
            <a:noAutofit/>
          </a:bodyPr>
          <a:lstStyle/>
          <a:p>
            <a:pPr marL="1944" indent="0" algn="ctr">
              <a:buNone/>
            </a:pPr>
            <a:r>
              <a:rPr lang="en-US" sz="4800" b="1">
                <a:solidFill>
                  <a:schemeClr val="tx2"/>
                </a:solidFill>
                <a:latin typeface="Times New Roman" panose="02020603050405020304" pitchFamily="18" charset="0"/>
                <a:cs typeface="Times New Roman" panose="02020603050405020304" pitchFamily="18" charset="0"/>
              </a:rPr>
              <a:t>Tall Meadow Rue </a:t>
            </a:r>
            <a:r>
              <a:rPr lang="en-US" sz="4800">
                <a:solidFill>
                  <a:schemeClr val="tx2"/>
                </a:solidFill>
                <a:latin typeface="Times New Roman" panose="02020603050405020304" pitchFamily="18" charset="0"/>
                <a:cs typeface="Times New Roman" panose="02020603050405020304" pitchFamily="18" charset="0"/>
              </a:rPr>
              <a:t>Thalictrum </a:t>
            </a:r>
            <a:r>
              <a:rPr lang="en-US" sz="4800" err="1">
                <a:solidFill>
                  <a:schemeClr val="tx2"/>
                </a:solidFill>
                <a:latin typeface="Times New Roman" panose="02020603050405020304" pitchFamily="18" charset="0"/>
                <a:cs typeface="Times New Roman" panose="02020603050405020304" pitchFamily="18" charset="0"/>
              </a:rPr>
              <a:t>dasycarpum</a:t>
            </a:r>
            <a:endParaRPr lang="en-US" sz="4800">
              <a:solidFill>
                <a:schemeClr val="tx2"/>
              </a:solidFill>
              <a:latin typeface="Times New Roman" panose="02020603050405020304" pitchFamily="18" charset="0"/>
              <a:cs typeface="Times New Roman" panose="02020603050405020304" pitchFamily="18" charset="0"/>
            </a:endParaRPr>
          </a:p>
        </p:txBody>
      </p:sp>
      <p:cxnSp>
        <p:nvCxnSpPr>
          <p:cNvPr id="15" name="Straight Connector 14">
            <a:extLst>
              <a:ext uri="{FF2B5EF4-FFF2-40B4-BE49-F238E27FC236}">
                <a16:creationId xmlns:a16="http://schemas.microsoft.com/office/drawing/2014/main" id="{B32E796E-8D19-4926-B7B8-653B01939010}"/>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450000" y="1609200"/>
            <a:ext cx="11300400" cy="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sp>
        <p:nvSpPr>
          <p:cNvPr id="7" name="TextBox 6">
            <a:extLst>
              <a:ext uri="{FF2B5EF4-FFF2-40B4-BE49-F238E27FC236}">
                <a16:creationId xmlns:a16="http://schemas.microsoft.com/office/drawing/2014/main" id="{DBC9DDFA-2889-13EF-35AE-AE842C7BEC52}"/>
              </a:ext>
            </a:extLst>
          </p:cNvPr>
          <p:cNvSpPr txBox="1"/>
          <p:nvPr/>
        </p:nvSpPr>
        <p:spPr>
          <a:xfrm>
            <a:off x="351636" y="6432252"/>
            <a:ext cx="3181672" cy="369332"/>
          </a:xfrm>
          <a:prstGeom prst="rect">
            <a:avLst/>
          </a:prstGeom>
          <a:noFill/>
        </p:spPr>
        <p:txBody>
          <a:bodyPr wrap="square" rtlCol="0">
            <a:spAutoFit/>
          </a:bodyPr>
          <a:lstStyle/>
          <a:p>
            <a:pPr algn="ctr"/>
            <a:r>
              <a:rPr lang="en-US" dirty="0"/>
              <a:t>Young Tall Meadow Rue</a:t>
            </a:r>
            <a:endParaRPr lang="en-CA" dirty="0"/>
          </a:p>
        </p:txBody>
      </p:sp>
      <p:sp>
        <p:nvSpPr>
          <p:cNvPr id="10" name="Content Placeholder 9">
            <a:extLst>
              <a:ext uri="{FF2B5EF4-FFF2-40B4-BE49-F238E27FC236}">
                <a16:creationId xmlns:a16="http://schemas.microsoft.com/office/drawing/2014/main" id="{9D7F576D-F327-56DC-062D-64841D41380D}"/>
              </a:ext>
            </a:extLst>
          </p:cNvPr>
          <p:cNvSpPr>
            <a:spLocks noGrp="1"/>
          </p:cNvSpPr>
          <p:nvPr>
            <p:ph sz="half" idx="1"/>
          </p:nvPr>
        </p:nvSpPr>
        <p:spPr>
          <a:xfrm>
            <a:off x="3800301" y="1971000"/>
            <a:ext cx="4591398" cy="4525200"/>
          </a:xfrm>
          <a:noFill/>
          <a:ln>
            <a:noFill/>
          </a:ln>
        </p:spPr>
        <p:txBody>
          <a:bodyPr vert="horz" wrap="square" lIns="0" tIns="0" rIns="91440" bIns="0" rtlCol="0">
            <a:normAutofit fontScale="92500" lnSpcReduction="10000"/>
          </a:bodyPr>
          <a:lstStyle/>
          <a:p>
            <a:pPr marL="1944" indent="0" algn="ctr">
              <a:buNone/>
            </a:pPr>
            <a:r>
              <a:rPr lang="en-US" sz="1600" dirty="0">
                <a:solidFill>
                  <a:schemeClr val="tx2"/>
                </a:solidFill>
                <a:latin typeface="Times New Roman" panose="02020603050405020304" pitchFamily="18" charset="0"/>
                <a:cs typeface="Times New Roman" panose="02020603050405020304" pitchFamily="18" charset="0"/>
              </a:rPr>
              <a:t>Native to British Columbia, Manitoba, Ontario, Saskatchewan, Alberta, and Quebec</a:t>
            </a:r>
          </a:p>
          <a:p>
            <a:pPr marL="1944" indent="0" algn="ctr">
              <a:buNone/>
            </a:pPr>
            <a:r>
              <a:rPr lang="en-US" sz="1600" dirty="0">
                <a:solidFill>
                  <a:schemeClr val="tx2"/>
                </a:solidFill>
                <a:latin typeface="Times New Roman" panose="02020603050405020304" pitchFamily="18" charset="0"/>
                <a:cs typeface="Times New Roman" panose="02020603050405020304" pitchFamily="18" charset="0"/>
              </a:rPr>
              <a:t>Introduced to Yukon</a:t>
            </a:r>
          </a:p>
          <a:p>
            <a:pPr marL="1944" indent="0" algn="ctr">
              <a:buNone/>
            </a:pPr>
            <a:endParaRPr lang="en-US" sz="1600" dirty="0">
              <a:solidFill>
                <a:schemeClr val="tx2"/>
              </a:solidFill>
              <a:latin typeface="Times New Roman" panose="02020603050405020304" pitchFamily="18" charset="0"/>
              <a:cs typeface="Times New Roman" panose="02020603050405020304" pitchFamily="18" charset="0"/>
            </a:endParaRPr>
          </a:p>
          <a:p>
            <a:pPr marL="1944" indent="0">
              <a:buNone/>
            </a:pPr>
            <a:r>
              <a:rPr lang="en-US" sz="1600" b="1" dirty="0">
                <a:solidFill>
                  <a:schemeClr val="tx2"/>
                </a:solidFill>
                <a:latin typeface="Times New Roman" panose="02020603050405020304" pitchFamily="18" charset="0"/>
                <a:cs typeface="Times New Roman" panose="02020603050405020304" pitchFamily="18" charset="0"/>
              </a:rPr>
              <a:t>Meskwaki</a:t>
            </a:r>
            <a:r>
              <a:rPr lang="en-US" sz="1600" dirty="0">
                <a:solidFill>
                  <a:schemeClr val="tx2"/>
                </a:solidFill>
                <a:latin typeface="Times New Roman" panose="02020603050405020304" pitchFamily="18" charset="0"/>
                <a:cs typeface="Times New Roman" panose="02020603050405020304" pitchFamily="18" charset="0"/>
              </a:rPr>
              <a:t>: A love medicine used to reconcile an estranged couple.</a:t>
            </a:r>
            <a:r>
              <a:rPr lang="en-US" sz="1600" baseline="30000" dirty="0">
                <a:solidFill>
                  <a:schemeClr val="tx2"/>
                </a:solidFill>
                <a:latin typeface="Times New Roman" panose="02020603050405020304" pitchFamily="18" charset="0"/>
                <a:cs typeface="Times New Roman" panose="02020603050405020304" pitchFamily="18" charset="0"/>
              </a:rPr>
              <a:t>3</a:t>
            </a:r>
            <a:r>
              <a:rPr lang="en-US" sz="1600" dirty="0">
                <a:solidFill>
                  <a:schemeClr val="tx2"/>
                </a:solidFill>
                <a:latin typeface="Times New Roman" panose="02020603050405020304" pitchFamily="18" charset="0"/>
                <a:cs typeface="Times New Roman" panose="02020603050405020304" pitchFamily="18" charset="0"/>
              </a:rPr>
              <a:t>  </a:t>
            </a:r>
          </a:p>
          <a:p>
            <a:pPr marL="1944" indent="0">
              <a:buNone/>
            </a:pPr>
            <a:r>
              <a:rPr lang="en-US" sz="1600" b="1" dirty="0">
                <a:solidFill>
                  <a:schemeClr val="tx2"/>
                </a:solidFill>
                <a:latin typeface="Times New Roman" panose="02020603050405020304" pitchFamily="18" charset="0"/>
                <a:cs typeface="Times New Roman" panose="02020603050405020304" pitchFamily="18" charset="0"/>
              </a:rPr>
              <a:t>Ojibwa</a:t>
            </a:r>
            <a:r>
              <a:rPr lang="en-US" sz="1600" dirty="0">
                <a:solidFill>
                  <a:schemeClr val="tx2"/>
                </a:solidFill>
                <a:latin typeface="Times New Roman" panose="02020603050405020304" pitchFamily="18" charset="0"/>
                <a:cs typeface="Times New Roman" panose="02020603050405020304" pitchFamily="18" charset="0"/>
              </a:rPr>
              <a:t>: Infusion of root used as a remedy for fevers.</a:t>
            </a:r>
            <a:r>
              <a:rPr lang="en-US" sz="1600" baseline="30000" dirty="0">
                <a:solidFill>
                  <a:schemeClr val="tx2"/>
                </a:solidFill>
                <a:latin typeface="Times New Roman" panose="02020603050405020304" pitchFamily="18" charset="0"/>
                <a:cs typeface="Times New Roman" panose="02020603050405020304" pitchFamily="18" charset="0"/>
              </a:rPr>
              <a:t>14</a:t>
            </a:r>
            <a:r>
              <a:rPr lang="en-US" sz="1600" dirty="0">
                <a:solidFill>
                  <a:schemeClr val="tx2"/>
                </a:solidFill>
                <a:latin typeface="Times New Roman" panose="02020603050405020304" pitchFamily="18" charset="0"/>
                <a:cs typeface="Times New Roman" panose="02020603050405020304" pitchFamily="18" charset="0"/>
              </a:rPr>
              <a:t> </a:t>
            </a:r>
          </a:p>
          <a:p>
            <a:pPr marL="1944" indent="0">
              <a:buNone/>
            </a:pPr>
            <a:r>
              <a:rPr lang="en-US" sz="1600" b="1" dirty="0">
                <a:solidFill>
                  <a:schemeClr val="tx2"/>
                </a:solidFill>
                <a:latin typeface="Times New Roman" panose="02020603050405020304" pitchFamily="18" charset="0"/>
                <a:cs typeface="Times New Roman" panose="02020603050405020304" pitchFamily="18" charset="0"/>
              </a:rPr>
              <a:t>Potawatomi</a:t>
            </a:r>
            <a:r>
              <a:rPr lang="en-US" sz="1600" dirty="0">
                <a:solidFill>
                  <a:schemeClr val="tx2"/>
                </a:solidFill>
                <a:latin typeface="Times New Roman" panose="02020603050405020304" pitchFamily="18" charset="0"/>
                <a:cs typeface="Times New Roman" panose="02020603050405020304" pitchFamily="18" charset="0"/>
              </a:rPr>
              <a:t>: Seeds scattered over poultices to boost their efficiency; a compound of leaves and seeds used to treat cramps; seeds - either mixed with tobacco and smoked or alone - used as a love medicine.</a:t>
            </a:r>
            <a:r>
              <a:rPr lang="en-US" sz="1600" baseline="30000" dirty="0">
                <a:solidFill>
                  <a:schemeClr val="tx2"/>
                </a:solidFill>
                <a:latin typeface="Times New Roman" panose="02020603050405020304" pitchFamily="18" charset="0"/>
                <a:cs typeface="Times New Roman" panose="02020603050405020304" pitchFamily="18" charset="0"/>
              </a:rPr>
              <a:t>15</a:t>
            </a:r>
            <a:r>
              <a:rPr lang="en-US" sz="1600" dirty="0">
                <a:solidFill>
                  <a:schemeClr val="tx2"/>
                </a:solidFill>
                <a:latin typeface="Times New Roman" panose="02020603050405020304" pitchFamily="18" charset="0"/>
                <a:cs typeface="Times New Roman" panose="02020603050405020304" pitchFamily="18" charset="0"/>
              </a:rPr>
              <a:t> </a:t>
            </a:r>
          </a:p>
          <a:p>
            <a:pPr marL="1944" indent="0">
              <a:buNone/>
            </a:pPr>
            <a:r>
              <a:rPr lang="en-US" sz="1600" b="1" dirty="0">
                <a:solidFill>
                  <a:schemeClr val="tx2"/>
                </a:solidFill>
                <a:latin typeface="Times New Roman" panose="02020603050405020304" pitchFamily="18" charset="0"/>
                <a:cs typeface="Times New Roman" panose="02020603050405020304" pitchFamily="18" charset="0"/>
              </a:rPr>
              <a:t>Dakota</a:t>
            </a:r>
            <a:r>
              <a:rPr lang="en-US" sz="1600" dirty="0">
                <a:solidFill>
                  <a:schemeClr val="tx2"/>
                </a:solidFill>
                <a:latin typeface="Times New Roman" panose="02020603050405020304" pitchFamily="18" charset="0"/>
                <a:cs typeface="Times New Roman" panose="02020603050405020304" pitchFamily="18" charset="0"/>
              </a:rPr>
              <a:t>: Mature fruits used as a perfume; tops were removed from the fruit to release the smell, and then stored or rubbed on clothing to produce a pleasant odor.</a:t>
            </a:r>
            <a:r>
              <a:rPr lang="en-US" sz="1600" baseline="30000" dirty="0">
                <a:solidFill>
                  <a:schemeClr val="tx2"/>
                </a:solidFill>
                <a:latin typeface="Times New Roman" panose="02020603050405020304" pitchFamily="18" charset="0"/>
                <a:cs typeface="Times New Roman" panose="02020603050405020304" pitchFamily="18" charset="0"/>
              </a:rPr>
              <a:t>16</a:t>
            </a:r>
          </a:p>
        </p:txBody>
      </p:sp>
      <p:sp>
        <p:nvSpPr>
          <p:cNvPr id="8" name="TextBox 7">
            <a:extLst>
              <a:ext uri="{FF2B5EF4-FFF2-40B4-BE49-F238E27FC236}">
                <a16:creationId xmlns:a16="http://schemas.microsoft.com/office/drawing/2014/main" id="{14CA2FD2-BEEE-51A5-EBD0-C79343C44334}"/>
              </a:ext>
            </a:extLst>
          </p:cNvPr>
          <p:cNvSpPr txBox="1"/>
          <p:nvPr/>
        </p:nvSpPr>
        <p:spPr>
          <a:xfrm>
            <a:off x="8535655" y="6432252"/>
            <a:ext cx="3429807" cy="369332"/>
          </a:xfrm>
          <a:prstGeom prst="rect">
            <a:avLst/>
          </a:prstGeom>
          <a:noFill/>
        </p:spPr>
        <p:txBody>
          <a:bodyPr wrap="square" rtlCol="0">
            <a:spAutoFit/>
          </a:bodyPr>
          <a:lstStyle/>
          <a:p>
            <a:pPr algn="ctr"/>
            <a:r>
              <a:rPr lang="en-US" dirty="0"/>
              <a:t>Slightly older Tall Meadow Rue</a:t>
            </a:r>
            <a:endParaRPr lang="en-CA" dirty="0"/>
          </a:p>
        </p:txBody>
      </p:sp>
      <p:pic>
        <p:nvPicPr>
          <p:cNvPr id="4" name="Picture 3" descr="A hand holding a plastic container with dirt and plants in it&#10;&#10;Description automatically generated with low confidence">
            <a:extLst>
              <a:ext uri="{FF2B5EF4-FFF2-40B4-BE49-F238E27FC236}">
                <a16:creationId xmlns:a16="http://schemas.microsoft.com/office/drawing/2014/main" id="{B2051C23-135D-3ACE-13F5-2AA48EB09A5E}"/>
              </a:ext>
            </a:extLst>
          </p:cNvPr>
          <p:cNvPicPr>
            <a:picLocks noChangeAspect="1"/>
          </p:cNvPicPr>
          <p:nvPr/>
        </p:nvPicPr>
        <p:blipFill rotWithShape="1">
          <a:blip r:embed="rId2">
            <a:extLst>
              <a:ext uri="{28A0092B-C50C-407E-A947-70E740481C1C}">
                <a14:useLocalDpi xmlns:a14="http://schemas.microsoft.com/office/drawing/2010/main" val="0"/>
              </a:ext>
            </a:extLst>
          </a:blip>
          <a:srcRect l="15683" t="13084" r="1477" b="4076"/>
          <a:stretch/>
        </p:blipFill>
        <p:spPr>
          <a:xfrm>
            <a:off x="228600" y="1828800"/>
            <a:ext cx="3427745" cy="4572000"/>
          </a:xfrm>
          <a:prstGeom prst="rect">
            <a:avLst/>
          </a:prstGeom>
        </p:spPr>
      </p:pic>
      <p:pic>
        <p:nvPicPr>
          <p:cNvPr id="6" name="Picture 5" descr="A picture containing ground, outdoor, plant, dirt&#10;&#10;Description automatically generated">
            <a:extLst>
              <a:ext uri="{FF2B5EF4-FFF2-40B4-BE49-F238E27FC236}">
                <a16:creationId xmlns:a16="http://schemas.microsoft.com/office/drawing/2014/main" id="{E65854FF-F482-E509-746D-47496B27EC85}"/>
              </a:ext>
            </a:extLst>
          </p:cNvPr>
          <p:cNvPicPr>
            <a:picLocks noChangeAspect="1"/>
          </p:cNvPicPr>
          <p:nvPr/>
        </p:nvPicPr>
        <p:blipFill rotWithShape="1">
          <a:blip r:embed="rId3">
            <a:extLst>
              <a:ext uri="{28A0092B-C50C-407E-A947-70E740481C1C}">
                <a14:useLocalDpi xmlns:a14="http://schemas.microsoft.com/office/drawing/2010/main" val="0"/>
              </a:ext>
            </a:extLst>
          </a:blip>
          <a:srcRect l="12877" t="13538" r="14706" b="13719"/>
          <a:stretch/>
        </p:blipFill>
        <p:spPr>
          <a:xfrm>
            <a:off x="8538210" y="1817370"/>
            <a:ext cx="3420888" cy="4583430"/>
          </a:xfrm>
          <a:prstGeom prst="rect">
            <a:avLst/>
          </a:prstGeom>
        </p:spPr>
      </p:pic>
    </p:spTree>
    <p:extLst>
      <p:ext uri="{BB962C8B-B14F-4D97-AF65-F5344CB8AC3E}">
        <p14:creationId xmlns:p14="http://schemas.microsoft.com/office/powerpoint/2010/main" val="317227782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useBgFill="1">
        <p:nvSpPr>
          <p:cNvPr id="13" name="Rectangle 12">
            <a:extLst>
              <a:ext uri="{FF2B5EF4-FFF2-40B4-BE49-F238E27FC236}">
                <a16:creationId xmlns:a16="http://schemas.microsoft.com/office/drawing/2014/main" id="{4912D5A0-6915-47FF-A764-ADBDE3232F3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1F061695-5D2D-3B3B-31F6-787FDF863FDD}"/>
              </a:ext>
            </a:extLst>
          </p:cNvPr>
          <p:cNvSpPr>
            <a:spLocks noGrp="1"/>
          </p:cNvSpPr>
          <p:nvPr>
            <p:ph type="title"/>
          </p:nvPr>
        </p:nvSpPr>
        <p:spPr>
          <a:xfrm>
            <a:off x="448056" y="388800"/>
            <a:ext cx="11300532" cy="986400"/>
          </a:xfrm>
        </p:spPr>
        <p:txBody>
          <a:bodyPr vert="horz" wrap="square" lIns="0" tIns="0" rIns="0" bIns="0" rtlCol="0" anchor="b">
            <a:noAutofit/>
          </a:bodyPr>
          <a:lstStyle/>
          <a:p>
            <a:pPr marL="1944" indent="0" algn="ctr">
              <a:buNone/>
            </a:pPr>
            <a:r>
              <a:rPr lang="en-US" sz="4000" b="1">
                <a:solidFill>
                  <a:schemeClr val="tx2"/>
                </a:solidFill>
                <a:latin typeface="Times New Roman" panose="02020603050405020304" pitchFamily="18" charset="0"/>
                <a:cs typeface="Times New Roman" panose="02020603050405020304" pitchFamily="18" charset="0"/>
              </a:rPr>
              <a:t>Virginia Mountain Mint </a:t>
            </a:r>
            <a:r>
              <a:rPr lang="en-US" sz="4000" err="1">
                <a:solidFill>
                  <a:schemeClr val="tx2"/>
                </a:solidFill>
                <a:latin typeface="Times New Roman" panose="02020603050405020304" pitchFamily="18" charset="0"/>
                <a:cs typeface="Times New Roman" panose="02020603050405020304" pitchFamily="18" charset="0"/>
              </a:rPr>
              <a:t>Pycnanthemum</a:t>
            </a:r>
            <a:r>
              <a:rPr lang="en-US" sz="4000">
                <a:solidFill>
                  <a:schemeClr val="tx2"/>
                </a:solidFill>
                <a:latin typeface="Times New Roman" panose="02020603050405020304" pitchFamily="18" charset="0"/>
                <a:cs typeface="Times New Roman" panose="02020603050405020304" pitchFamily="18" charset="0"/>
              </a:rPr>
              <a:t> virginianum</a:t>
            </a:r>
          </a:p>
        </p:txBody>
      </p:sp>
      <p:cxnSp>
        <p:nvCxnSpPr>
          <p:cNvPr id="15" name="Straight Connector 14">
            <a:extLst>
              <a:ext uri="{FF2B5EF4-FFF2-40B4-BE49-F238E27FC236}">
                <a16:creationId xmlns:a16="http://schemas.microsoft.com/office/drawing/2014/main" id="{B32E796E-8D19-4926-B7B8-653B01939010}"/>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450000" y="1609200"/>
            <a:ext cx="11300400" cy="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sp>
        <p:nvSpPr>
          <p:cNvPr id="7" name="TextBox 6">
            <a:extLst>
              <a:ext uri="{FF2B5EF4-FFF2-40B4-BE49-F238E27FC236}">
                <a16:creationId xmlns:a16="http://schemas.microsoft.com/office/drawing/2014/main" id="{DBC9DDFA-2889-13EF-35AE-AE842C7BEC52}"/>
              </a:ext>
            </a:extLst>
          </p:cNvPr>
          <p:cNvSpPr txBox="1"/>
          <p:nvPr/>
        </p:nvSpPr>
        <p:spPr>
          <a:xfrm>
            <a:off x="226538" y="6443862"/>
            <a:ext cx="3181672" cy="369332"/>
          </a:xfrm>
          <a:prstGeom prst="rect">
            <a:avLst/>
          </a:prstGeom>
          <a:noFill/>
        </p:spPr>
        <p:txBody>
          <a:bodyPr wrap="square" rtlCol="0">
            <a:spAutoFit/>
          </a:bodyPr>
          <a:lstStyle/>
          <a:p>
            <a:pPr algn="ctr"/>
            <a:r>
              <a:rPr lang="en-US" dirty="0"/>
              <a:t>Young Virginia Mountain Mint</a:t>
            </a:r>
            <a:endParaRPr lang="en-CA" dirty="0"/>
          </a:p>
        </p:txBody>
      </p:sp>
      <p:sp>
        <p:nvSpPr>
          <p:cNvPr id="10" name="Content Placeholder 9">
            <a:extLst>
              <a:ext uri="{FF2B5EF4-FFF2-40B4-BE49-F238E27FC236}">
                <a16:creationId xmlns:a16="http://schemas.microsoft.com/office/drawing/2014/main" id="{9D7F576D-F327-56DC-062D-64841D41380D}"/>
              </a:ext>
            </a:extLst>
          </p:cNvPr>
          <p:cNvSpPr>
            <a:spLocks noGrp="1"/>
          </p:cNvSpPr>
          <p:nvPr>
            <p:ph sz="half" idx="1"/>
          </p:nvPr>
        </p:nvSpPr>
        <p:spPr>
          <a:xfrm>
            <a:off x="3800301" y="1971000"/>
            <a:ext cx="4591398" cy="4525200"/>
          </a:xfrm>
          <a:noFill/>
          <a:ln>
            <a:noFill/>
          </a:ln>
        </p:spPr>
        <p:txBody>
          <a:bodyPr vert="horz" wrap="square" lIns="0" tIns="0" rIns="91440" bIns="0" rtlCol="0">
            <a:normAutofit fontScale="85000" lnSpcReduction="10000"/>
          </a:bodyPr>
          <a:lstStyle/>
          <a:p>
            <a:pPr marL="1944" indent="0" algn="ctr">
              <a:buNone/>
            </a:pPr>
            <a:r>
              <a:rPr lang="en-US" sz="2400">
                <a:solidFill>
                  <a:schemeClr val="tx2"/>
                </a:solidFill>
                <a:latin typeface="Times New Roman" panose="02020603050405020304" pitchFamily="18" charset="0"/>
                <a:cs typeface="Times New Roman" panose="02020603050405020304" pitchFamily="18" charset="0"/>
              </a:rPr>
              <a:t>Native to Quebec, New Brunswick, and Ontario </a:t>
            </a:r>
          </a:p>
          <a:p>
            <a:pPr marL="1944" indent="0" algn="ctr">
              <a:buNone/>
            </a:pPr>
            <a:endParaRPr lang="en-US" sz="2400">
              <a:solidFill>
                <a:schemeClr val="tx2"/>
              </a:solidFill>
              <a:latin typeface="Times New Roman" panose="02020603050405020304" pitchFamily="18" charset="0"/>
              <a:cs typeface="Times New Roman" panose="02020603050405020304" pitchFamily="18" charset="0"/>
            </a:endParaRPr>
          </a:p>
          <a:p>
            <a:pPr marL="1944" indent="0">
              <a:buNone/>
            </a:pPr>
            <a:r>
              <a:rPr lang="en-US" sz="2400" b="1">
                <a:solidFill>
                  <a:schemeClr val="tx2"/>
                </a:solidFill>
                <a:latin typeface="Times New Roman" panose="02020603050405020304" pitchFamily="18" charset="0"/>
                <a:cs typeface="Times New Roman" panose="02020603050405020304" pitchFamily="18" charset="0"/>
              </a:rPr>
              <a:t>Chippewa</a:t>
            </a:r>
            <a:r>
              <a:rPr lang="en-US" sz="2400">
                <a:solidFill>
                  <a:schemeClr val="tx2"/>
                </a:solidFill>
                <a:latin typeface="Times New Roman" panose="02020603050405020304" pitchFamily="18" charset="0"/>
                <a:cs typeface="Times New Roman" panose="02020603050405020304" pitchFamily="18" charset="0"/>
              </a:rPr>
              <a:t>: Root is dried and decocted, then consumed to cease menses  Decoction of leaves used to treat fever and chills. Buds and flowers used as seasoning for dishes.</a:t>
            </a:r>
            <a:r>
              <a:rPr lang="en-US" sz="2400" baseline="30000">
                <a:solidFill>
                  <a:schemeClr val="tx2"/>
                </a:solidFill>
                <a:latin typeface="Times New Roman" panose="02020603050405020304" pitchFamily="18" charset="0"/>
                <a:cs typeface="Times New Roman" panose="02020603050405020304" pitchFamily="18" charset="0"/>
              </a:rPr>
              <a:t>9</a:t>
            </a:r>
            <a:endParaRPr lang="en-US" sz="2400">
              <a:solidFill>
                <a:schemeClr val="tx2"/>
              </a:solidFill>
              <a:latin typeface="Times New Roman" panose="02020603050405020304" pitchFamily="18" charset="0"/>
              <a:cs typeface="Times New Roman" panose="02020603050405020304" pitchFamily="18" charset="0"/>
            </a:endParaRPr>
          </a:p>
          <a:p>
            <a:pPr marL="1944" indent="0">
              <a:buNone/>
            </a:pPr>
            <a:r>
              <a:rPr lang="en-US" sz="2400" b="1">
                <a:solidFill>
                  <a:schemeClr val="tx2"/>
                </a:solidFill>
                <a:latin typeface="Times New Roman" panose="02020603050405020304" pitchFamily="18" charset="0"/>
                <a:cs typeface="Times New Roman" panose="02020603050405020304" pitchFamily="18" charset="0"/>
              </a:rPr>
              <a:t>Meskwaki</a:t>
            </a:r>
            <a:r>
              <a:rPr lang="en-US" sz="2400">
                <a:solidFill>
                  <a:schemeClr val="tx2"/>
                </a:solidFill>
                <a:latin typeface="Times New Roman" panose="02020603050405020304" pitchFamily="18" charset="0"/>
                <a:cs typeface="Times New Roman" panose="02020603050405020304" pitchFamily="18" charset="0"/>
              </a:rPr>
              <a:t>: Infusion of leaf used "when a person is all run down;" infusion of plant tops used to treat chills and ague. "Compound containing florets applied at nostrils to rally a dying patient.“</a:t>
            </a:r>
            <a:r>
              <a:rPr lang="en-US" sz="2400" baseline="30000">
                <a:solidFill>
                  <a:schemeClr val="tx2"/>
                </a:solidFill>
                <a:latin typeface="Times New Roman" panose="02020603050405020304" pitchFamily="18" charset="0"/>
                <a:cs typeface="Times New Roman" panose="02020603050405020304" pitchFamily="18" charset="0"/>
              </a:rPr>
              <a:t>13</a:t>
            </a:r>
          </a:p>
        </p:txBody>
      </p:sp>
      <p:sp>
        <p:nvSpPr>
          <p:cNvPr id="8" name="TextBox 7">
            <a:extLst>
              <a:ext uri="{FF2B5EF4-FFF2-40B4-BE49-F238E27FC236}">
                <a16:creationId xmlns:a16="http://schemas.microsoft.com/office/drawing/2014/main" id="{14CA2FD2-BEEE-51A5-EBD0-C79343C44334}"/>
              </a:ext>
            </a:extLst>
          </p:cNvPr>
          <p:cNvSpPr txBox="1"/>
          <p:nvPr/>
        </p:nvSpPr>
        <p:spPr>
          <a:xfrm>
            <a:off x="8311978" y="6442657"/>
            <a:ext cx="3866491" cy="369332"/>
          </a:xfrm>
          <a:prstGeom prst="rect">
            <a:avLst/>
          </a:prstGeom>
          <a:noFill/>
        </p:spPr>
        <p:txBody>
          <a:bodyPr wrap="square" rtlCol="0">
            <a:spAutoFit/>
          </a:bodyPr>
          <a:lstStyle/>
          <a:p>
            <a:pPr algn="ctr"/>
            <a:r>
              <a:rPr lang="en-US" dirty="0"/>
              <a:t>Slightly older Virginia Mountain Mint</a:t>
            </a:r>
            <a:endParaRPr lang="en-CA" dirty="0"/>
          </a:p>
        </p:txBody>
      </p:sp>
      <p:pic>
        <p:nvPicPr>
          <p:cNvPr id="4" name="Picture 3" descr="A picture containing outdoor, bowl, plant, beverage&#10;&#10;Description automatically generated">
            <a:extLst>
              <a:ext uri="{FF2B5EF4-FFF2-40B4-BE49-F238E27FC236}">
                <a16:creationId xmlns:a16="http://schemas.microsoft.com/office/drawing/2014/main" id="{D4C31CED-BD27-214E-E8F8-3ED89B25DA8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28600" y="1828800"/>
            <a:ext cx="3427745" cy="4572000"/>
          </a:xfrm>
          <a:prstGeom prst="rect">
            <a:avLst/>
          </a:prstGeom>
        </p:spPr>
      </p:pic>
      <p:pic>
        <p:nvPicPr>
          <p:cNvPr id="6" name="Picture 5" descr="A picture containing outdoor, bowl, plant, meal&#10;&#10;Description automatically generated">
            <a:extLst>
              <a:ext uri="{FF2B5EF4-FFF2-40B4-BE49-F238E27FC236}">
                <a16:creationId xmlns:a16="http://schemas.microsoft.com/office/drawing/2014/main" id="{0E105CAB-DF81-03AE-730D-8FD8C263B902}"/>
              </a:ext>
            </a:extLst>
          </p:cNvPr>
          <p:cNvPicPr>
            <a:picLocks noChangeAspect="1"/>
          </p:cNvPicPr>
          <p:nvPr/>
        </p:nvPicPr>
        <p:blipFill rotWithShape="1">
          <a:blip r:embed="rId3">
            <a:extLst>
              <a:ext uri="{28A0092B-C50C-407E-A947-70E740481C1C}">
                <a14:useLocalDpi xmlns:a14="http://schemas.microsoft.com/office/drawing/2010/main" val="0"/>
              </a:ext>
            </a:extLst>
          </a:blip>
          <a:srcRect l="991" t="16525" r="48830" b="33295"/>
          <a:stretch/>
        </p:blipFill>
        <p:spPr>
          <a:xfrm>
            <a:off x="8531352" y="1828800"/>
            <a:ext cx="3427745" cy="4572000"/>
          </a:xfrm>
          <a:prstGeom prst="rect">
            <a:avLst/>
          </a:prstGeom>
        </p:spPr>
      </p:pic>
    </p:spTree>
    <p:extLst>
      <p:ext uri="{BB962C8B-B14F-4D97-AF65-F5344CB8AC3E}">
        <p14:creationId xmlns:p14="http://schemas.microsoft.com/office/powerpoint/2010/main" val="278305219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useBgFill="1">
        <p:nvSpPr>
          <p:cNvPr id="13" name="Rectangle 12">
            <a:extLst>
              <a:ext uri="{FF2B5EF4-FFF2-40B4-BE49-F238E27FC236}">
                <a16:creationId xmlns:a16="http://schemas.microsoft.com/office/drawing/2014/main" id="{4912D5A0-6915-47FF-A764-ADBDE3232F3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1F061695-5D2D-3B3B-31F6-787FDF863FDD}"/>
              </a:ext>
            </a:extLst>
          </p:cNvPr>
          <p:cNvSpPr>
            <a:spLocks noGrp="1"/>
          </p:cNvSpPr>
          <p:nvPr>
            <p:ph type="title"/>
          </p:nvPr>
        </p:nvSpPr>
        <p:spPr>
          <a:xfrm>
            <a:off x="448056" y="388800"/>
            <a:ext cx="11300532" cy="986400"/>
          </a:xfrm>
        </p:spPr>
        <p:txBody>
          <a:bodyPr vert="horz" wrap="square" lIns="0" tIns="0" rIns="0" bIns="0" rtlCol="0" anchor="b">
            <a:noAutofit/>
          </a:bodyPr>
          <a:lstStyle/>
          <a:p>
            <a:pPr marL="1944" indent="0" algn="ctr">
              <a:buNone/>
            </a:pPr>
            <a:r>
              <a:rPr lang="en-US" sz="4000" b="1">
                <a:solidFill>
                  <a:schemeClr val="tx2"/>
                </a:solidFill>
                <a:latin typeface="Times New Roman" panose="02020603050405020304" pitchFamily="18" charset="0"/>
                <a:cs typeface="Times New Roman" panose="02020603050405020304" pitchFamily="18" charset="0"/>
              </a:rPr>
              <a:t>White &amp; Purple Turtlehead </a:t>
            </a:r>
            <a:r>
              <a:rPr lang="en-US" sz="4000">
                <a:solidFill>
                  <a:schemeClr val="tx2"/>
                </a:solidFill>
                <a:latin typeface="Times New Roman" panose="02020603050405020304" pitchFamily="18" charset="0"/>
                <a:cs typeface="Times New Roman" panose="02020603050405020304" pitchFamily="18" charset="0"/>
              </a:rPr>
              <a:t>Chelone Glabra</a:t>
            </a:r>
          </a:p>
        </p:txBody>
      </p:sp>
      <p:cxnSp>
        <p:nvCxnSpPr>
          <p:cNvPr id="15" name="Straight Connector 14">
            <a:extLst>
              <a:ext uri="{FF2B5EF4-FFF2-40B4-BE49-F238E27FC236}">
                <a16:creationId xmlns:a16="http://schemas.microsoft.com/office/drawing/2014/main" id="{B32E796E-8D19-4926-B7B8-653B01939010}"/>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450000" y="1609200"/>
            <a:ext cx="11300400" cy="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sp>
        <p:nvSpPr>
          <p:cNvPr id="7" name="TextBox 6">
            <a:extLst>
              <a:ext uri="{FF2B5EF4-FFF2-40B4-BE49-F238E27FC236}">
                <a16:creationId xmlns:a16="http://schemas.microsoft.com/office/drawing/2014/main" id="{DBC9DDFA-2889-13EF-35AE-AE842C7BEC52}"/>
              </a:ext>
            </a:extLst>
          </p:cNvPr>
          <p:cNvSpPr txBox="1"/>
          <p:nvPr/>
        </p:nvSpPr>
        <p:spPr>
          <a:xfrm>
            <a:off x="226538" y="6443862"/>
            <a:ext cx="3181672" cy="369332"/>
          </a:xfrm>
          <a:prstGeom prst="rect">
            <a:avLst/>
          </a:prstGeom>
          <a:noFill/>
        </p:spPr>
        <p:txBody>
          <a:bodyPr wrap="square" rtlCol="0">
            <a:spAutoFit/>
          </a:bodyPr>
          <a:lstStyle/>
          <a:p>
            <a:pPr algn="ctr"/>
            <a:r>
              <a:rPr lang="en-US" dirty="0"/>
              <a:t>Young Turtlehead</a:t>
            </a:r>
            <a:endParaRPr lang="en-CA" dirty="0"/>
          </a:p>
        </p:txBody>
      </p:sp>
      <p:sp>
        <p:nvSpPr>
          <p:cNvPr id="10" name="Content Placeholder 9">
            <a:extLst>
              <a:ext uri="{FF2B5EF4-FFF2-40B4-BE49-F238E27FC236}">
                <a16:creationId xmlns:a16="http://schemas.microsoft.com/office/drawing/2014/main" id="{9D7F576D-F327-56DC-062D-64841D41380D}"/>
              </a:ext>
            </a:extLst>
          </p:cNvPr>
          <p:cNvSpPr>
            <a:spLocks noGrp="1"/>
          </p:cNvSpPr>
          <p:nvPr>
            <p:ph sz="half" idx="1"/>
          </p:nvPr>
        </p:nvSpPr>
        <p:spPr>
          <a:xfrm>
            <a:off x="3800301" y="1971000"/>
            <a:ext cx="4591398" cy="4525200"/>
          </a:xfrm>
          <a:noFill/>
          <a:ln>
            <a:noFill/>
          </a:ln>
        </p:spPr>
        <p:txBody>
          <a:bodyPr vert="horz" wrap="square" lIns="0" tIns="0" rIns="91440" bIns="0" rtlCol="0">
            <a:normAutofit fontScale="92500" lnSpcReduction="10000"/>
          </a:bodyPr>
          <a:lstStyle/>
          <a:p>
            <a:pPr marL="1944" indent="0" algn="ctr">
              <a:buNone/>
            </a:pPr>
            <a:r>
              <a:rPr lang="en-US" sz="1800" dirty="0">
                <a:solidFill>
                  <a:schemeClr val="tx2"/>
                </a:solidFill>
                <a:latin typeface="Times New Roman" panose="02020603050405020304" pitchFamily="18" charset="0"/>
                <a:cs typeface="Times New Roman" panose="02020603050405020304" pitchFamily="18" charset="0"/>
              </a:rPr>
              <a:t>Native to Newfoundland, Quebec, Prince Edward Island, Manitoba, Ontario, Nova Scotia, and New Brunswick </a:t>
            </a:r>
          </a:p>
          <a:p>
            <a:pPr marL="1944" indent="0" algn="ctr">
              <a:buNone/>
            </a:pPr>
            <a:endParaRPr lang="en-US" sz="1800" dirty="0">
              <a:solidFill>
                <a:schemeClr val="tx2"/>
              </a:solidFill>
              <a:latin typeface="Times New Roman" panose="02020603050405020304" pitchFamily="18" charset="0"/>
              <a:cs typeface="Times New Roman" panose="02020603050405020304" pitchFamily="18" charset="0"/>
            </a:endParaRPr>
          </a:p>
          <a:p>
            <a:pPr marL="1944" indent="0">
              <a:buNone/>
            </a:pPr>
            <a:r>
              <a:rPr lang="en-US" sz="1800" b="1" dirty="0">
                <a:solidFill>
                  <a:schemeClr val="tx2"/>
                </a:solidFill>
                <a:latin typeface="Times New Roman" panose="02020603050405020304" pitchFamily="18" charset="0"/>
                <a:cs typeface="Times New Roman" panose="02020603050405020304" pitchFamily="18" charset="0"/>
              </a:rPr>
              <a:t>Algonquin</a:t>
            </a:r>
            <a:r>
              <a:rPr lang="en-US" sz="1800" dirty="0">
                <a:solidFill>
                  <a:schemeClr val="tx2"/>
                </a:solidFill>
                <a:latin typeface="Times New Roman" panose="02020603050405020304" pitchFamily="18" charset="0"/>
                <a:cs typeface="Times New Roman" panose="02020603050405020304" pitchFamily="18" charset="0"/>
              </a:rPr>
              <a:t>: Roots and cedar bark brewed together to produce a medicinal tea.</a:t>
            </a:r>
            <a:r>
              <a:rPr lang="en-US" sz="1800" baseline="30000" dirty="0">
                <a:solidFill>
                  <a:schemeClr val="tx2"/>
                </a:solidFill>
                <a:latin typeface="Times New Roman" panose="02020603050405020304" pitchFamily="18" charset="0"/>
                <a:cs typeface="Times New Roman" panose="02020603050405020304" pitchFamily="18" charset="0"/>
              </a:rPr>
              <a:t>17</a:t>
            </a:r>
            <a:r>
              <a:rPr lang="en-US" sz="1800" dirty="0">
                <a:solidFill>
                  <a:schemeClr val="tx2"/>
                </a:solidFill>
                <a:latin typeface="Times New Roman" panose="02020603050405020304" pitchFamily="18" charset="0"/>
                <a:cs typeface="Times New Roman" panose="02020603050405020304" pitchFamily="18" charset="0"/>
              </a:rPr>
              <a:t> </a:t>
            </a:r>
          </a:p>
          <a:p>
            <a:pPr marL="1944" indent="0">
              <a:buNone/>
            </a:pPr>
            <a:r>
              <a:rPr lang="en-US" sz="1800" b="1" dirty="0">
                <a:solidFill>
                  <a:schemeClr val="tx2"/>
                </a:solidFill>
                <a:latin typeface="Times New Roman" panose="02020603050405020304" pitchFamily="18" charset="0"/>
                <a:cs typeface="Times New Roman" panose="02020603050405020304" pitchFamily="18" charset="0"/>
              </a:rPr>
              <a:t>Cherokee</a:t>
            </a:r>
            <a:r>
              <a:rPr lang="en-US" sz="1800" dirty="0">
                <a:solidFill>
                  <a:schemeClr val="tx2"/>
                </a:solidFill>
                <a:latin typeface="Times New Roman" panose="02020603050405020304" pitchFamily="18" charset="0"/>
                <a:cs typeface="Times New Roman" panose="02020603050405020304" pitchFamily="18" charset="0"/>
              </a:rPr>
              <a:t>: Infusion of blooms used for its laxative properties, as well as to treat fevers and worms. Plant used for skin sores and rashes and taken to increase appetite. Young shoots and leaves were either boiled or fried, and eaten.</a:t>
            </a:r>
            <a:r>
              <a:rPr lang="en-US" sz="1800" baseline="30000" dirty="0">
                <a:solidFill>
                  <a:schemeClr val="tx2"/>
                </a:solidFill>
                <a:latin typeface="Times New Roman" panose="02020603050405020304" pitchFamily="18" charset="0"/>
                <a:cs typeface="Times New Roman" panose="02020603050405020304" pitchFamily="18" charset="0"/>
              </a:rPr>
              <a:t>18</a:t>
            </a:r>
            <a:endParaRPr lang="en-US" sz="1800" dirty="0">
              <a:solidFill>
                <a:schemeClr val="tx2"/>
              </a:solidFill>
              <a:latin typeface="Times New Roman" panose="02020603050405020304" pitchFamily="18" charset="0"/>
              <a:cs typeface="Times New Roman" panose="02020603050405020304" pitchFamily="18" charset="0"/>
            </a:endParaRPr>
          </a:p>
          <a:p>
            <a:pPr marL="1944" indent="0">
              <a:buNone/>
            </a:pPr>
            <a:r>
              <a:rPr lang="en-US" sz="1800" b="1" dirty="0">
                <a:solidFill>
                  <a:schemeClr val="tx2"/>
                </a:solidFill>
                <a:latin typeface="Times New Roman" panose="02020603050405020304" pitchFamily="18" charset="0"/>
                <a:cs typeface="Times New Roman" panose="02020603050405020304" pitchFamily="18" charset="0"/>
              </a:rPr>
              <a:t>Iroquois</a:t>
            </a:r>
            <a:r>
              <a:rPr lang="en-US" sz="1800" dirty="0">
                <a:solidFill>
                  <a:schemeClr val="tx2"/>
                </a:solidFill>
                <a:latin typeface="Times New Roman" panose="02020603050405020304" pitchFamily="18" charset="0"/>
                <a:cs typeface="Times New Roman" panose="02020603050405020304" pitchFamily="18" charset="0"/>
              </a:rPr>
              <a:t>: Decoction of roots taken for too much gall. infusion of smashed roots taken as an anti-witchcraft medicine.</a:t>
            </a:r>
            <a:r>
              <a:rPr lang="en-US" sz="1800" baseline="30000" dirty="0">
                <a:solidFill>
                  <a:schemeClr val="tx2"/>
                </a:solidFill>
                <a:latin typeface="Times New Roman" panose="02020603050405020304" pitchFamily="18" charset="0"/>
                <a:cs typeface="Times New Roman" panose="02020603050405020304" pitchFamily="18" charset="0"/>
              </a:rPr>
              <a:t>6</a:t>
            </a:r>
            <a:r>
              <a:rPr lang="en-US" sz="1800" dirty="0">
                <a:solidFill>
                  <a:schemeClr val="tx2"/>
                </a:solidFill>
                <a:latin typeface="Times New Roman" panose="02020603050405020304" pitchFamily="18" charset="0"/>
                <a:cs typeface="Times New Roman" panose="02020603050405020304" pitchFamily="18" charset="0"/>
              </a:rPr>
              <a:t> </a:t>
            </a:r>
            <a:endParaRPr lang="en-US" sz="1800" baseline="30000" dirty="0">
              <a:solidFill>
                <a:schemeClr val="tx2"/>
              </a:solidFill>
              <a:latin typeface="Times New Roman" panose="02020603050405020304" pitchFamily="18" charset="0"/>
              <a:cs typeface="Times New Roman" panose="02020603050405020304" pitchFamily="18" charset="0"/>
            </a:endParaRPr>
          </a:p>
        </p:txBody>
      </p:sp>
      <p:sp>
        <p:nvSpPr>
          <p:cNvPr id="8" name="TextBox 7">
            <a:extLst>
              <a:ext uri="{FF2B5EF4-FFF2-40B4-BE49-F238E27FC236}">
                <a16:creationId xmlns:a16="http://schemas.microsoft.com/office/drawing/2014/main" id="{14CA2FD2-BEEE-51A5-EBD0-C79343C44334}"/>
              </a:ext>
            </a:extLst>
          </p:cNvPr>
          <p:cNvSpPr txBox="1"/>
          <p:nvPr/>
        </p:nvSpPr>
        <p:spPr>
          <a:xfrm>
            <a:off x="8783790" y="6432252"/>
            <a:ext cx="3181672" cy="369332"/>
          </a:xfrm>
          <a:prstGeom prst="rect">
            <a:avLst/>
          </a:prstGeom>
          <a:noFill/>
        </p:spPr>
        <p:txBody>
          <a:bodyPr wrap="square" rtlCol="0">
            <a:spAutoFit/>
          </a:bodyPr>
          <a:lstStyle/>
          <a:p>
            <a:pPr algn="ctr"/>
            <a:r>
              <a:rPr lang="en-US" dirty="0"/>
              <a:t>Slightly older Turtlehead</a:t>
            </a:r>
            <a:endParaRPr lang="en-CA" dirty="0"/>
          </a:p>
        </p:txBody>
      </p:sp>
      <p:pic>
        <p:nvPicPr>
          <p:cNvPr id="4" name="Picture 3" descr="A picture containing vegetable, close&#10;&#10;Description automatically generated">
            <a:extLst>
              <a:ext uri="{FF2B5EF4-FFF2-40B4-BE49-F238E27FC236}">
                <a16:creationId xmlns:a16="http://schemas.microsoft.com/office/drawing/2014/main" id="{7EA1618B-5BFF-5C1A-4820-9B0DBB280550}"/>
              </a:ext>
            </a:extLst>
          </p:cNvPr>
          <p:cNvPicPr>
            <a:picLocks noChangeAspect="1"/>
          </p:cNvPicPr>
          <p:nvPr/>
        </p:nvPicPr>
        <p:blipFill rotWithShape="1">
          <a:blip r:embed="rId2">
            <a:extLst>
              <a:ext uri="{28A0092B-C50C-407E-A947-70E740481C1C}">
                <a14:useLocalDpi xmlns:a14="http://schemas.microsoft.com/office/drawing/2010/main" val="0"/>
              </a:ext>
            </a:extLst>
          </a:blip>
          <a:srcRect l="199" t="4907" r="6116" b="1407"/>
          <a:stretch/>
        </p:blipFill>
        <p:spPr>
          <a:xfrm>
            <a:off x="228600" y="1828800"/>
            <a:ext cx="3427745" cy="4572000"/>
          </a:xfrm>
          <a:prstGeom prst="rect">
            <a:avLst/>
          </a:prstGeom>
        </p:spPr>
      </p:pic>
      <p:pic>
        <p:nvPicPr>
          <p:cNvPr id="6" name="Picture 5" descr="A group of plants in white pots&#10;&#10;Description automatically generated with low confidence">
            <a:extLst>
              <a:ext uri="{FF2B5EF4-FFF2-40B4-BE49-F238E27FC236}">
                <a16:creationId xmlns:a16="http://schemas.microsoft.com/office/drawing/2014/main" id="{E8EB93E0-5D7F-9DDB-FA54-009D250BD177}"/>
              </a:ext>
            </a:extLst>
          </p:cNvPr>
          <p:cNvPicPr>
            <a:picLocks noChangeAspect="1"/>
          </p:cNvPicPr>
          <p:nvPr/>
        </p:nvPicPr>
        <p:blipFill rotWithShape="1">
          <a:blip r:embed="rId3">
            <a:extLst>
              <a:ext uri="{28A0092B-C50C-407E-A947-70E740481C1C}">
                <a14:useLocalDpi xmlns:a14="http://schemas.microsoft.com/office/drawing/2010/main" val="0"/>
              </a:ext>
            </a:extLst>
          </a:blip>
          <a:srcRect l="47398" t="48740" r="3967" b="2625"/>
          <a:stretch/>
        </p:blipFill>
        <p:spPr>
          <a:xfrm>
            <a:off x="8531352" y="1828800"/>
            <a:ext cx="3427745" cy="4572000"/>
          </a:xfrm>
          <a:prstGeom prst="rect">
            <a:avLst/>
          </a:prstGeom>
        </p:spPr>
      </p:pic>
    </p:spTree>
    <p:extLst>
      <p:ext uri="{BB962C8B-B14F-4D97-AF65-F5344CB8AC3E}">
        <p14:creationId xmlns:p14="http://schemas.microsoft.com/office/powerpoint/2010/main" val="13529582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useBgFill="1">
        <p:nvSpPr>
          <p:cNvPr id="13" name="Rectangle 12">
            <a:extLst>
              <a:ext uri="{FF2B5EF4-FFF2-40B4-BE49-F238E27FC236}">
                <a16:creationId xmlns:a16="http://schemas.microsoft.com/office/drawing/2014/main" id="{4912D5A0-6915-47FF-A764-ADBDE3232F3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1F061695-5D2D-3B3B-31F6-787FDF863FDD}"/>
              </a:ext>
            </a:extLst>
          </p:cNvPr>
          <p:cNvSpPr>
            <a:spLocks noGrp="1"/>
          </p:cNvSpPr>
          <p:nvPr>
            <p:ph type="title"/>
          </p:nvPr>
        </p:nvSpPr>
        <p:spPr>
          <a:xfrm>
            <a:off x="448056" y="388800"/>
            <a:ext cx="11300532" cy="986400"/>
          </a:xfrm>
        </p:spPr>
        <p:txBody>
          <a:bodyPr vert="horz" wrap="square" lIns="0" tIns="0" rIns="0" bIns="0" rtlCol="0" anchor="b">
            <a:noAutofit/>
          </a:bodyPr>
          <a:lstStyle/>
          <a:p>
            <a:pPr>
              <a:lnSpc>
                <a:spcPct val="100000"/>
              </a:lnSpc>
            </a:pPr>
            <a:r>
              <a:rPr lang="en-US" sz="6000" b="1" i="0"/>
              <a:t>Anise Hyssop </a:t>
            </a:r>
            <a:r>
              <a:rPr lang="en-US" sz="5400" i="1"/>
              <a:t>Agastache </a:t>
            </a:r>
            <a:r>
              <a:rPr lang="en-US" sz="5400" i="1" err="1"/>
              <a:t>foeniculum</a:t>
            </a:r>
            <a:endParaRPr lang="en-US" sz="6000"/>
          </a:p>
        </p:txBody>
      </p:sp>
      <p:cxnSp>
        <p:nvCxnSpPr>
          <p:cNvPr id="15" name="Straight Connector 14">
            <a:extLst>
              <a:ext uri="{FF2B5EF4-FFF2-40B4-BE49-F238E27FC236}">
                <a16:creationId xmlns:a16="http://schemas.microsoft.com/office/drawing/2014/main" id="{B32E796E-8D19-4926-B7B8-653B01939010}"/>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450000" y="1609200"/>
            <a:ext cx="11300400" cy="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pic>
        <p:nvPicPr>
          <p:cNvPr id="6" name="Picture 6" descr="A close up of a plant&#10;&#10;Description automatically generated with low confidence">
            <a:extLst>
              <a:ext uri="{FF2B5EF4-FFF2-40B4-BE49-F238E27FC236}">
                <a16:creationId xmlns:a16="http://schemas.microsoft.com/office/drawing/2014/main" id="{0250E140-CCB6-B43C-1681-E62D493D01C5}"/>
              </a:ext>
            </a:extLst>
          </p:cNvPr>
          <p:cNvPicPr>
            <a:picLocks noGrp="1" noChangeAspect="1"/>
          </p:cNvPicPr>
          <p:nvPr>
            <p:ph sz="half" idx="2"/>
          </p:nvPr>
        </p:nvPicPr>
        <p:blipFill rotWithShape="1">
          <a:blip r:embed="rId2"/>
          <a:srcRect l="36212" t="408" r="8489" b="1283"/>
          <a:stretch/>
        </p:blipFill>
        <p:spPr>
          <a:xfrm>
            <a:off x="8530122" y="1828800"/>
            <a:ext cx="3429000" cy="4572000"/>
          </a:xfrm>
          <a:custGeom>
            <a:avLst/>
            <a:gdLst/>
            <a:ahLst/>
            <a:cxnLst/>
            <a:rect l="l" t="t" r="r" b="b"/>
            <a:pathLst>
              <a:path w="2625051" h="3898802">
                <a:moveTo>
                  <a:pt x="0" y="0"/>
                </a:moveTo>
                <a:lnTo>
                  <a:pt x="2625051" y="1"/>
                </a:lnTo>
                <a:lnTo>
                  <a:pt x="2625051" y="3898802"/>
                </a:lnTo>
                <a:lnTo>
                  <a:pt x="0" y="3898802"/>
                </a:lnTo>
                <a:close/>
              </a:path>
            </a:pathLst>
          </a:custGeom>
        </p:spPr>
      </p:pic>
      <p:pic>
        <p:nvPicPr>
          <p:cNvPr id="5" name="Picture 5" descr="A close-up of some plants&#10;&#10;Description automatically generated with medium confidence">
            <a:extLst>
              <a:ext uri="{FF2B5EF4-FFF2-40B4-BE49-F238E27FC236}">
                <a16:creationId xmlns:a16="http://schemas.microsoft.com/office/drawing/2014/main" id="{4EC80F58-073A-5E2A-B2F3-F1F624F20F11}"/>
              </a:ext>
            </a:extLst>
          </p:cNvPr>
          <p:cNvPicPr>
            <a:picLocks noChangeAspect="1"/>
          </p:cNvPicPr>
          <p:nvPr/>
        </p:nvPicPr>
        <p:blipFill rotWithShape="1">
          <a:blip r:embed="rId3"/>
          <a:srcRect l="5184" t="2429" r="-1187" b="1567"/>
          <a:stretch/>
        </p:blipFill>
        <p:spPr>
          <a:xfrm>
            <a:off x="228600" y="1828800"/>
            <a:ext cx="3429000" cy="4572000"/>
          </a:xfrm>
          <a:custGeom>
            <a:avLst/>
            <a:gdLst/>
            <a:ahLst/>
            <a:cxnLst/>
            <a:rect l="l" t="t" r="r" b="b"/>
            <a:pathLst>
              <a:path w="2625051" h="3898802">
                <a:moveTo>
                  <a:pt x="1" y="0"/>
                </a:moveTo>
                <a:lnTo>
                  <a:pt x="2625051" y="0"/>
                </a:lnTo>
                <a:lnTo>
                  <a:pt x="2625051" y="3898802"/>
                </a:lnTo>
                <a:lnTo>
                  <a:pt x="0" y="3898801"/>
                </a:lnTo>
                <a:close/>
              </a:path>
            </a:pathLst>
          </a:custGeom>
        </p:spPr>
      </p:pic>
      <p:sp>
        <p:nvSpPr>
          <p:cNvPr id="7" name="TextBox 6">
            <a:extLst>
              <a:ext uri="{FF2B5EF4-FFF2-40B4-BE49-F238E27FC236}">
                <a16:creationId xmlns:a16="http://schemas.microsoft.com/office/drawing/2014/main" id="{DBC9DDFA-2889-13EF-35AE-AE842C7BEC52}"/>
              </a:ext>
            </a:extLst>
          </p:cNvPr>
          <p:cNvSpPr txBox="1"/>
          <p:nvPr/>
        </p:nvSpPr>
        <p:spPr>
          <a:xfrm>
            <a:off x="368586" y="6443862"/>
            <a:ext cx="3181672" cy="369332"/>
          </a:xfrm>
          <a:prstGeom prst="rect">
            <a:avLst/>
          </a:prstGeom>
          <a:noFill/>
        </p:spPr>
        <p:txBody>
          <a:bodyPr wrap="square" rtlCol="0">
            <a:spAutoFit/>
          </a:bodyPr>
          <a:lstStyle/>
          <a:p>
            <a:pPr algn="ctr"/>
            <a:r>
              <a:rPr lang="en-US">
                <a:solidFill>
                  <a:schemeClr val="tx2"/>
                </a:solidFill>
              </a:rPr>
              <a:t>Young Anise Hyssop</a:t>
            </a:r>
            <a:endParaRPr lang="en-CA">
              <a:solidFill>
                <a:schemeClr val="tx2"/>
              </a:solidFill>
            </a:endParaRPr>
          </a:p>
        </p:txBody>
      </p:sp>
      <p:sp>
        <p:nvSpPr>
          <p:cNvPr id="10" name="Content Placeholder 9">
            <a:extLst>
              <a:ext uri="{FF2B5EF4-FFF2-40B4-BE49-F238E27FC236}">
                <a16:creationId xmlns:a16="http://schemas.microsoft.com/office/drawing/2014/main" id="{9D7F576D-F327-56DC-062D-64841D41380D}"/>
              </a:ext>
            </a:extLst>
          </p:cNvPr>
          <p:cNvSpPr>
            <a:spLocks noGrp="1"/>
          </p:cNvSpPr>
          <p:nvPr>
            <p:ph sz="half" idx="1"/>
          </p:nvPr>
        </p:nvSpPr>
        <p:spPr>
          <a:xfrm>
            <a:off x="3800301" y="2026662"/>
            <a:ext cx="4591398" cy="4525200"/>
          </a:xfrm>
          <a:noFill/>
          <a:ln>
            <a:noFill/>
          </a:ln>
        </p:spPr>
        <p:txBody>
          <a:bodyPr vert="horz" wrap="square" lIns="0" tIns="0" rIns="91440" bIns="0" rtlCol="0">
            <a:normAutofit lnSpcReduction="10000"/>
          </a:bodyPr>
          <a:lstStyle/>
          <a:p>
            <a:pPr marL="1944" indent="0" algn="ctr">
              <a:buNone/>
            </a:pPr>
            <a:r>
              <a:rPr lang="en-US">
                <a:solidFill>
                  <a:schemeClr val="tx2"/>
                </a:solidFill>
                <a:latin typeface="Times New Roman" panose="02020603050405020304" pitchFamily="18" charset="0"/>
                <a:cs typeface="Times New Roman" panose="02020603050405020304" pitchFamily="18" charset="0"/>
              </a:rPr>
              <a:t>Native to Saskatchewan, Manitoba, Northwest Territories, Alberta, Ontario.</a:t>
            </a:r>
          </a:p>
          <a:p>
            <a:pPr marL="1944" indent="0" algn="ctr">
              <a:buNone/>
            </a:pPr>
            <a:r>
              <a:rPr lang="en-US">
                <a:solidFill>
                  <a:schemeClr val="tx2"/>
                </a:solidFill>
                <a:latin typeface="Times New Roman" panose="02020603050405020304" pitchFamily="18" charset="0"/>
                <a:cs typeface="Times New Roman" panose="02020603050405020304" pitchFamily="18" charset="0"/>
              </a:rPr>
              <a:t>Introduced to British Columbia, New Brunswick, and Quebec.</a:t>
            </a:r>
          </a:p>
          <a:p>
            <a:pPr marL="1944" indent="0" algn="ctr">
              <a:buNone/>
            </a:pPr>
            <a:endParaRPr lang="en-US">
              <a:solidFill>
                <a:schemeClr val="tx2"/>
              </a:solidFill>
              <a:latin typeface="Times New Roman" panose="02020603050405020304" pitchFamily="18" charset="0"/>
              <a:cs typeface="Times New Roman" panose="02020603050405020304" pitchFamily="18" charset="0"/>
            </a:endParaRPr>
          </a:p>
          <a:p>
            <a:pPr marL="1944" indent="0">
              <a:buNone/>
            </a:pPr>
            <a:r>
              <a:rPr lang="en-US" b="1">
                <a:solidFill>
                  <a:schemeClr val="tx2"/>
                </a:solidFill>
                <a:latin typeface="Times New Roman" panose="02020603050405020304" pitchFamily="18" charset="0"/>
                <a:cs typeface="Times New Roman" panose="02020603050405020304" pitchFamily="18" charset="0"/>
              </a:rPr>
              <a:t>Cheyenne</a:t>
            </a:r>
            <a:r>
              <a:rPr lang="en-US">
                <a:solidFill>
                  <a:schemeClr val="tx2"/>
                </a:solidFill>
                <a:latin typeface="Times New Roman" panose="02020603050405020304" pitchFamily="18" charset="0"/>
                <a:cs typeface="Times New Roman" panose="02020603050405020304" pitchFamily="18" charset="0"/>
              </a:rPr>
              <a:t>: One of ten primary medicinal elements. Leaves are brewed into a tea to treat chest pains, especially those brought on by coughing or a weak heart. The tea was also consumed to treat colds and "a dispirited heart."</a:t>
            </a:r>
            <a:r>
              <a:rPr lang="en-US" baseline="30000">
                <a:solidFill>
                  <a:schemeClr val="tx2"/>
                </a:solidFill>
                <a:latin typeface="Times New Roman" panose="02020603050405020304" pitchFamily="18" charset="0"/>
                <a:cs typeface="Times New Roman" panose="02020603050405020304" pitchFamily="18" charset="0"/>
              </a:rPr>
              <a:t>1</a:t>
            </a:r>
          </a:p>
          <a:p>
            <a:pPr algn="ctr">
              <a:lnSpc>
                <a:spcPct val="140000"/>
              </a:lnSpc>
            </a:pPr>
            <a:endParaRPr lang="en-US">
              <a:solidFill>
                <a:schemeClr val="tx2"/>
              </a:solidFill>
              <a:latin typeface="Times New Roman" panose="02020603050405020304" pitchFamily="18" charset="0"/>
              <a:cs typeface="Times New Roman" panose="02020603050405020304" pitchFamily="18" charset="0"/>
            </a:endParaRPr>
          </a:p>
        </p:txBody>
      </p:sp>
      <p:sp>
        <p:nvSpPr>
          <p:cNvPr id="8" name="TextBox 7">
            <a:extLst>
              <a:ext uri="{FF2B5EF4-FFF2-40B4-BE49-F238E27FC236}">
                <a16:creationId xmlns:a16="http://schemas.microsoft.com/office/drawing/2014/main" id="{14CA2FD2-BEEE-51A5-EBD0-C79343C44334}"/>
              </a:ext>
            </a:extLst>
          </p:cNvPr>
          <p:cNvSpPr txBox="1"/>
          <p:nvPr/>
        </p:nvSpPr>
        <p:spPr>
          <a:xfrm>
            <a:off x="8601293" y="6421916"/>
            <a:ext cx="3181672" cy="369332"/>
          </a:xfrm>
          <a:prstGeom prst="rect">
            <a:avLst/>
          </a:prstGeom>
          <a:noFill/>
        </p:spPr>
        <p:txBody>
          <a:bodyPr wrap="square" rtlCol="0">
            <a:spAutoFit/>
          </a:bodyPr>
          <a:lstStyle/>
          <a:p>
            <a:pPr algn="ctr"/>
            <a:r>
              <a:rPr lang="en-US">
                <a:solidFill>
                  <a:schemeClr val="tx2"/>
                </a:solidFill>
              </a:rPr>
              <a:t>Mature Anise Hyssop</a:t>
            </a:r>
            <a:endParaRPr lang="en-CA">
              <a:solidFill>
                <a:schemeClr val="tx2"/>
              </a:solidFill>
            </a:endParaRPr>
          </a:p>
        </p:txBody>
      </p:sp>
    </p:spTree>
    <p:extLst>
      <p:ext uri="{BB962C8B-B14F-4D97-AF65-F5344CB8AC3E}">
        <p14:creationId xmlns:p14="http://schemas.microsoft.com/office/powerpoint/2010/main" val="76306922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useBgFill="1">
        <p:nvSpPr>
          <p:cNvPr id="13" name="Rectangle 12">
            <a:extLst>
              <a:ext uri="{FF2B5EF4-FFF2-40B4-BE49-F238E27FC236}">
                <a16:creationId xmlns:a16="http://schemas.microsoft.com/office/drawing/2014/main" id="{4912D5A0-6915-47FF-A764-ADBDE3232F3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1F061695-5D2D-3B3B-31F6-787FDF863FDD}"/>
              </a:ext>
            </a:extLst>
          </p:cNvPr>
          <p:cNvSpPr>
            <a:spLocks noGrp="1"/>
          </p:cNvSpPr>
          <p:nvPr>
            <p:ph type="title"/>
          </p:nvPr>
        </p:nvSpPr>
        <p:spPr>
          <a:xfrm>
            <a:off x="448056" y="388800"/>
            <a:ext cx="11300532" cy="986400"/>
          </a:xfrm>
        </p:spPr>
        <p:txBody>
          <a:bodyPr vert="horz" wrap="square" lIns="0" tIns="0" rIns="0" bIns="0" rtlCol="0" anchor="b">
            <a:noAutofit/>
          </a:bodyPr>
          <a:lstStyle/>
          <a:p>
            <a:pPr marL="1944" indent="0" algn="ctr">
              <a:buNone/>
            </a:pPr>
            <a:r>
              <a:rPr lang="en-US" sz="4000" b="1">
                <a:solidFill>
                  <a:schemeClr val="tx2"/>
                </a:solidFill>
                <a:latin typeface="Times New Roman" panose="02020603050405020304" pitchFamily="18" charset="0"/>
                <a:cs typeface="Times New Roman" panose="02020603050405020304" pitchFamily="18" charset="0"/>
              </a:rPr>
              <a:t>Zig Zag Goldenrod </a:t>
            </a:r>
            <a:r>
              <a:rPr lang="en-US" sz="4000">
                <a:solidFill>
                  <a:schemeClr val="tx2"/>
                </a:solidFill>
                <a:latin typeface="Times New Roman" panose="02020603050405020304" pitchFamily="18" charset="0"/>
                <a:cs typeface="Times New Roman" panose="02020603050405020304" pitchFamily="18" charset="0"/>
              </a:rPr>
              <a:t>Solidago </a:t>
            </a:r>
            <a:r>
              <a:rPr lang="en-US" sz="4000" err="1">
                <a:solidFill>
                  <a:schemeClr val="tx2"/>
                </a:solidFill>
                <a:latin typeface="Times New Roman" panose="02020603050405020304" pitchFamily="18" charset="0"/>
                <a:cs typeface="Times New Roman" panose="02020603050405020304" pitchFamily="18" charset="0"/>
              </a:rPr>
              <a:t>flexicaulis</a:t>
            </a:r>
            <a:r>
              <a:rPr lang="en-US" sz="4000">
                <a:solidFill>
                  <a:schemeClr val="tx2"/>
                </a:solidFill>
                <a:latin typeface="Times New Roman" panose="02020603050405020304" pitchFamily="18" charset="0"/>
                <a:cs typeface="Times New Roman" panose="02020603050405020304" pitchFamily="18" charset="0"/>
              </a:rPr>
              <a:t> L.</a:t>
            </a:r>
          </a:p>
        </p:txBody>
      </p:sp>
      <p:cxnSp>
        <p:nvCxnSpPr>
          <p:cNvPr id="15" name="Straight Connector 14">
            <a:extLst>
              <a:ext uri="{FF2B5EF4-FFF2-40B4-BE49-F238E27FC236}">
                <a16:creationId xmlns:a16="http://schemas.microsoft.com/office/drawing/2014/main" id="{B32E796E-8D19-4926-B7B8-653B01939010}"/>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450000" y="1609200"/>
            <a:ext cx="11300400" cy="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sp>
        <p:nvSpPr>
          <p:cNvPr id="7" name="TextBox 6">
            <a:extLst>
              <a:ext uri="{FF2B5EF4-FFF2-40B4-BE49-F238E27FC236}">
                <a16:creationId xmlns:a16="http://schemas.microsoft.com/office/drawing/2014/main" id="{DBC9DDFA-2889-13EF-35AE-AE842C7BEC52}"/>
              </a:ext>
            </a:extLst>
          </p:cNvPr>
          <p:cNvSpPr txBox="1"/>
          <p:nvPr/>
        </p:nvSpPr>
        <p:spPr>
          <a:xfrm>
            <a:off x="226538" y="6443862"/>
            <a:ext cx="3181672" cy="369332"/>
          </a:xfrm>
          <a:prstGeom prst="rect">
            <a:avLst/>
          </a:prstGeom>
          <a:noFill/>
        </p:spPr>
        <p:txBody>
          <a:bodyPr wrap="square" rtlCol="0">
            <a:spAutoFit/>
          </a:bodyPr>
          <a:lstStyle/>
          <a:p>
            <a:pPr algn="ctr"/>
            <a:r>
              <a:rPr lang="en-US" dirty="0"/>
              <a:t>Young Zig Zag Goldenrod</a:t>
            </a:r>
            <a:endParaRPr lang="en-CA" dirty="0"/>
          </a:p>
        </p:txBody>
      </p:sp>
      <p:sp>
        <p:nvSpPr>
          <p:cNvPr id="10" name="Content Placeholder 9">
            <a:extLst>
              <a:ext uri="{FF2B5EF4-FFF2-40B4-BE49-F238E27FC236}">
                <a16:creationId xmlns:a16="http://schemas.microsoft.com/office/drawing/2014/main" id="{9D7F576D-F327-56DC-062D-64841D41380D}"/>
              </a:ext>
            </a:extLst>
          </p:cNvPr>
          <p:cNvSpPr>
            <a:spLocks noGrp="1"/>
          </p:cNvSpPr>
          <p:nvPr>
            <p:ph sz="half" idx="1"/>
          </p:nvPr>
        </p:nvSpPr>
        <p:spPr>
          <a:xfrm>
            <a:off x="3800301" y="1971000"/>
            <a:ext cx="4591398" cy="4525200"/>
          </a:xfrm>
          <a:noFill/>
          <a:ln>
            <a:noFill/>
          </a:ln>
        </p:spPr>
        <p:txBody>
          <a:bodyPr vert="horz" wrap="square" lIns="0" tIns="0" rIns="91440" bIns="0" rtlCol="0">
            <a:normAutofit/>
          </a:bodyPr>
          <a:lstStyle/>
          <a:p>
            <a:pPr marL="1944" indent="0" algn="ctr">
              <a:buNone/>
            </a:pPr>
            <a:r>
              <a:rPr lang="en-US" sz="2400">
                <a:solidFill>
                  <a:schemeClr val="tx2"/>
                </a:solidFill>
                <a:latin typeface="Times New Roman" panose="02020603050405020304" pitchFamily="18" charset="0"/>
                <a:cs typeface="Times New Roman" panose="02020603050405020304" pitchFamily="18" charset="0"/>
              </a:rPr>
              <a:t>Native to Nova Scotia, Prince Edward Island, New Brunswick, Ontario, Quebec</a:t>
            </a:r>
          </a:p>
          <a:p>
            <a:pPr marL="1944" indent="0">
              <a:buNone/>
            </a:pPr>
            <a:r>
              <a:rPr lang="en-US" sz="2400">
                <a:solidFill>
                  <a:schemeClr val="tx2"/>
                </a:solidFill>
                <a:latin typeface="Times New Roman" panose="02020603050405020304" pitchFamily="18" charset="0"/>
                <a:cs typeface="Times New Roman" panose="02020603050405020304" pitchFamily="18" charset="0"/>
              </a:rPr>
              <a:t>A woodland goldenrod that can grow up to 48 inches tall with oval leaves that adorn zig-zag stems. Small yellow flower clusters bloom from the stalks on the upper leaves, which attract butterflies.*</a:t>
            </a:r>
          </a:p>
        </p:txBody>
      </p:sp>
      <p:sp>
        <p:nvSpPr>
          <p:cNvPr id="8" name="TextBox 7">
            <a:extLst>
              <a:ext uri="{FF2B5EF4-FFF2-40B4-BE49-F238E27FC236}">
                <a16:creationId xmlns:a16="http://schemas.microsoft.com/office/drawing/2014/main" id="{14CA2FD2-BEEE-51A5-EBD0-C79343C44334}"/>
              </a:ext>
            </a:extLst>
          </p:cNvPr>
          <p:cNvSpPr txBox="1"/>
          <p:nvPr/>
        </p:nvSpPr>
        <p:spPr>
          <a:xfrm>
            <a:off x="8535654" y="6432252"/>
            <a:ext cx="3429808" cy="369332"/>
          </a:xfrm>
          <a:prstGeom prst="rect">
            <a:avLst/>
          </a:prstGeom>
          <a:noFill/>
        </p:spPr>
        <p:txBody>
          <a:bodyPr wrap="square" rtlCol="0">
            <a:spAutoFit/>
          </a:bodyPr>
          <a:lstStyle/>
          <a:p>
            <a:pPr algn="ctr"/>
            <a:r>
              <a:rPr lang="en-US" dirty="0"/>
              <a:t>Slightly older Zig Zag Goldenrod</a:t>
            </a:r>
            <a:endParaRPr lang="en-CA" dirty="0"/>
          </a:p>
        </p:txBody>
      </p:sp>
      <p:pic>
        <p:nvPicPr>
          <p:cNvPr id="4" name="Picture 3" descr="A picture containing outdoor, grass, plant, green&#10;&#10;Description automatically generated">
            <a:extLst>
              <a:ext uri="{FF2B5EF4-FFF2-40B4-BE49-F238E27FC236}">
                <a16:creationId xmlns:a16="http://schemas.microsoft.com/office/drawing/2014/main" id="{A4E359E9-C291-1011-1CD8-6D9B4CF4EAAD}"/>
              </a:ext>
            </a:extLst>
          </p:cNvPr>
          <p:cNvPicPr>
            <a:picLocks noChangeAspect="1"/>
          </p:cNvPicPr>
          <p:nvPr/>
        </p:nvPicPr>
        <p:blipFill rotWithShape="1">
          <a:blip r:embed="rId2">
            <a:extLst>
              <a:ext uri="{28A0092B-C50C-407E-A947-70E740481C1C}">
                <a14:useLocalDpi xmlns:a14="http://schemas.microsoft.com/office/drawing/2010/main" val="0"/>
              </a:ext>
            </a:extLst>
          </a:blip>
          <a:srcRect l="6894" t="16716" r="8901" b="-921"/>
          <a:stretch/>
        </p:blipFill>
        <p:spPr>
          <a:xfrm>
            <a:off x="228600" y="1828800"/>
            <a:ext cx="3427745" cy="4572000"/>
          </a:xfrm>
          <a:prstGeom prst="rect">
            <a:avLst/>
          </a:prstGeom>
        </p:spPr>
      </p:pic>
      <p:pic>
        <p:nvPicPr>
          <p:cNvPr id="6" name="Picture 5" descr="A picture containing plant, vegetable&#10;&#10;Description automatically generated">
            <a:extLst>
              <a:ext uri="{FF2B5EF4-FFF2-40B4-BE49-F238E27FC236}">
                <a16:creationId xmlns:a16="http://schemas.microsoft.com/office/drawing/2014/main" id="{D19B4328-B8AC-3869-F486-6B303E5BB389}"/>
              </a:ext>
            </a:extLst>
          </p:cNvPr>
          <p:cNvPicPr>
            <a:picLocks noChangeAspect="1"/>
          </p:cNvPicPr>
          <p:nvPr/>
        </p:nvPicPr>
        <p:blipFill rotWithShape="1">
          <a:blip r:embed="rId3">
            <a:extLst>
              <a:ext uri="{28A0092B-C50C-407E-A947-70E740481C1C}">
                <a14:useLocalDpi xmlns:a14="http://schemas.microsoft.com/office/drawing/2010/main" val="0"/>
              </a:ext>
            </a:extLst>
          </a:blip>
          <a:srcRect l="42873" t="48265" r="5406"/>
          <a:stretch/>
        </p:blipFill>
        <p:spPr>
          <a:xfrm rot="16200000">
            <a:off x="7964363" y="2400091"/>
            <a:ext cx="4570328" cy="3427746"/>
          </a:xfrm>
          <a:prstGeom prst="rect">
            <a:avLst/>
          </a:prstGeom>
        </p:spPr>
      </p:pic>
    </p:spTree>
    <p:extLst>
      <p:ext uri="{BB962C8B-B14F-4D97-AF65-F5344CB8AC3E}">
        <p14:creationId xmlns:p14="http://schemas.microsoft.com/office/powerpoint/2010/main" val="16465328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061695-5D2D-3B3B-31F6-787FDF863FDD}"/>
              </a:ext>
            </a:extLst>
          </p:cNvPr>
          <p:cNvSpPr>
            <a:spLocks noGrp="1"/>
          </p:cNvSpPr>
          <p:nvPr>
            <p:ph type="title"/>
          </p:nvPr>
        </p:nvSpPr>
        <p:spPr>
          <a:xfrm>
            <a:off x="448056" y="388800"/>
            <a:ext cx="11301984" cy="519250"/>
          </a:xfrm>
        </p:spPr>
        <p:txBody>
          <a:bodyPr vert="horz" wrap="square" lIns="0" tIns="0" rIns="0" bIns="0" rtlCol="0" anchor="b">
            <a:noAutofit/>
          </a:bodyPr>
          <a:lstStyle/>
          <a:p>
            <a:pPr marL="1944" indent="0" algn="ctr">
              <a:buNone/>
            </a:pPr>
            <a:r>
              <a:rPr lang="en-US" sz="4000" b="1">
                <a:solidFill>
                  <a:schemeClr val="tx2"/>
                </a:solidFill>
                <a:latin typeface="Times New Roman" panose="02020603050405020304" pitchFamily="18" charset="0"/>
                <a:cs typeface="Times New Roman" panose="02020603050405020304" pitchFamily="18" charset="0"/>
              </a:rPr>
              <a:t>Bibliography</a:t>
            </a:r>
            <a:endParaRPr lang="en-US" sz="4000">
              <a:solidFill>
                <a:schemeClr val="tx2"/>
              </a:solidFill>
              <a:latin typeface="Times New Roman" panose="02020603050405020304" pitchFamily="18" charset="0"/>
              <a:cs typeface="Times New Roman" panose="02020603050405020304" pitchFamily="18" charset="0"/>
            </a:endParaRPr>
          </a:p>
        </p:txBody>
      </p:sp>
      <p:sp>
        <p:nvSpPr>
          <p:cNvPr id="3" name="Content Placeholder 2">
            <a:extLst>
              <a:ext uri="{FF2B5EF4-FFF2-40B4-BE49-F238E27FC236}">
                <a16:creationId xmlns:a16="http://schemas.microsoft.com/office/drawing/2014/main" id="{E956931F-4C17-27A9-2160-C1376FEC881A}"/>
              </a:ext>
            </a:extLst>
          </p:cNvPr>
          <p:cNvSpPr>
            <a:spLocks noGrp="1"/>
          </p:cNvSpPr>
          <p:nvPr>
            <p:ph sz="half" idx="1"/>
          </p:nvPr>
        </p:nvSpPr>
        <p:spPr>
          <a:xfrm>
            <a:off x="182880" y="1040130"/>
            <a:ext cx="11795760" cy="5623560"/>
          </a:xfrm>
        </p:spPr>
        <p:txBody>
          <a:bodyPr>
            <a:normAutofit lnSpcReduction="10000"/>
          </a:bodyPr>
          <a:lstStyle/>
          <a:p>
            <a:pPr marL="1944" indent="0">
              <a:buNone/>
            </a:pPr>
            <a:r>
              <a:rPr lang="en-CA" sz="1400" dirty="0">
                <a:solidFill>
                  <a:schemeClr val="tx2"/>
                </a:solidFill>
              </a:rPr>
              <a:t>*information derived from Desmond Moser's seedling chart</a:t>
            </a:r>
          </a:p>
          <a:p>
            <a:pPr marL="1944" indent="0">
              <a:buNone/>
            </a:pPr>
            <a:r>
              <a:rPr lang="en-CA" sz="1400" dirty="0">
                <a:solidFill>
                  <a:schemeClr val="tx2"/>
                </a:solidFill>
              </a:rPr>
              <a:t>1. Kelly </a:t>
            </a:r>
            <a:r>
              <a:rPr lang="en-CA" sz="1400" dirty="0" err="1">
                <a:solidFill>
                  <a:schemeClr val="tx2"/>
                </a:solidFill>
              </a:rPr>
              <a:t>Kindscher</a:t>
            </a:r>
            <a:r>
              <a:rPr lang="en-CA" sz="1400" dirty="0">
                <a:solidFill>
                  <a:schemeClr val="tx2"/>
                </a:solidFill>
              </a:rPr>
              <a:t>, Medicinal Wild Plants of the Prairie. (Kansas: University Press Of Kansas, 1992), 225. </a:t>
            </a:r>
          </a:p>
          <a:p>
            <a:pPr marL="1944" indent="0">
              <a:buNone/>
            </a:pPr>
            <a:r>
              <a:rPr lang="en-CA" sz="1400" dirty="0">
                <a:solidFill>
                  <a:schemeClr val="tx2"/>
                </a:solidFill>
              </a:rPr>
              <a:t>2. “</a:t>
            </a:r>
            <a:r>
              <a:rPr lang="sv-SE" sz="1400" dirty="0">
                <a:solidFill>
                  <a:schemeClr val="tx2"/>
                </a:solidFill>
              </a:rPr>
              <a:t>Carex bebbii (Bebb's Sedge)” Minnesota Wildflowers. Access date: July 12, 2022. https://www.minnesotawildflowers.info/grass-sedge-rush/bebbs-sedge</a:t>
            </a:r>
          </a:p>
          <a:p>
            <a:pPr marL="1944" indent="0">
              <a:buNone/>
            </a:pPr>
            <a:r>
              <a:rPr lang="sv-SE" sz="1400" dirty="0">
                <a:solidFill>
                  <a:schemeClr val="tx2"/>
                </a:solidFill>
              </a:rPr>
              <a:t>https://www.minnesotawildflowers.info/grass-sedge-rush/bebbs-sedge</a:t>
            </a:r>
            <a:r>
              <a:rPr lang="en-CA" sz="1400" dirty="0">
                <a:solidFill>
                  <a:schemeClr val="tx2"/>
                </a:solidFill>
              </a:rPr>
              <a:t>3. Rousseau, Jacques. 1947. </a:t>
            </a:r>
            <a:r>
              <a:rPr lang="en-CA" sz="1400" dirty="0" err="1">
                <a:solidFill>
                  <a:schemeClr val="tx2"/>
                </a:solidFill>
              </a:rPr>
              <a:t>Ethnobotanique</a:t>
            </a:r>
            <a:r>
              <a:rPr lang="en-CA" sz="1400" dirty="0">
                <a:solidFill>
                  <a:schemeClr val="tx2"/>
                </a:solidFill>
              </a:rPr>
              <a:t> </a:t>
            </a:r>
            <a:r>
              <a:rPr lang="en-CA" sz="1400" dirty="0" err="1">
                <a:solidFill>
                  <a:schemeClr val="tx2"/>
                </a:solidFill>
              </a:rPr>
              <a:t>Abenakise</a:t>
            </a:r>
            <a:r>
              <a:rPr lang="en-CA" sz="1400" dirty="0">
                <a:solidFill>
                  <a:schemeClr val="tx2"/>
                </a:solidFill>
              </a:rPr>
              <a:t>. Archives de Folklore 11: 145-182.</a:t>
            </a:r>
          </a:p>
          <a:p>
            <a:pPr marL="1944" indent="0">
              <a:buNone/>
            </a:pPr>
            <a:r>
              <a:rPr lang="en-CA" sz="1400" dirty="0">
                <a:solidFill>
                  <a:schemeClr val="tx2"/>
                </a:solidFill>
              </a:rPr>
              <a:t>4. Hamel, Paul B., and Mary U. </a:t>
            </a:r>
            <a:r>
              <a:rPr lang="en-CA" sz="1400" dirty="0" err="1">
                <a:solidFill>
                  <a:schemeClr val="tx2"/>
                </a:solidFill>
              </a:rPr>
              <a:t>Chiltoskey</a:t>
            </a:r>
            <a:r>
              <a:rPr lang="en-CA" sz="1400" dirty="0">
                <a:solidFill>
                  <a:schemeClr val="tx2"/>
                </a:solidFill>
              </a:rPr>
              <a:t>. 1975. Cherokee Plants and Their Uses-A 400 Year History. Sylva, North Carolina: Herald Publishing.</a:t>
            </a:r>
          </a:p>
          <a:p>
            <a:pPr marL="1944" indent="0">
              <a:buNone/>
            </a:pPr>
            <a:r>
              <a:rPr lang="en-CA" sz="1400" dirty="0">
                <a:solidFill>
                  <a:schemeClr val="tx2"/>
                </a:solidFill>
              </a:rPr>
              <a:t>5. Gilmore, Melvin R. 1933. Some Chippewa Uses of Plants. Ann Arbor: University of Michigan Press.</a:t>
            </a:r>
          </a:p>
          <a:p>
            <a:pPr marL="1944" indent="0">
              <a:buNone/>
            </a:pPr>
            <a:r>
              <a:rPr lang="en-CA" sz="1400" dirty="0">
                <a:solidFill>
                  <a:schemeClr val="tx2"/>
                </a:solidFill>
              </a:rPr>
              <a:t>6. Herrick, James William. 1977. Iroquois Medical Botany. Ph.D. Thesis, State University of New York, Albany.</a:t>
            </a:r>
          </a:p>
          <a:p>
            <a:pPr marL="1944" indent="0">
              <a:buNone/>
            </a:pPr>
            <a:r>
              <a:rPr lang="en-CA" sz="1400" dirty="0">
                <a:solidFill>
                  <a:schemeClr val="tx2"/>
                </a:solidFill>
              </a:rPr>
              <a:t>7. “Elymus </a:t>
            </a:r>
            <a:r>
              <a:rPr lang="en-CA" sz="1400" dirty="0" err="1">
                <a:solidFill>
                  <a:schemeClr val="tx2"/>
                </a:solidFill>
              </a:rPr>
              <a:t>hystrix</a:t>
            </a:r>
            <a:r>
              <a:rPr lang="en-CA" sz="1400" dirty="0">
                <a:solidFill>
                  <a:schemeClr val="tx2"/>
                </a:solidFill>
              </a:rPr>
              <a:t> (Eastern bottlebrush grass) | Native Plants of North America,” Lady Bird Johnson Wildflower Center - The Botanic Garden of Texas, Publishing Organization, Last revised December 7th, 2012, https://www.wildflower.org/plants/result.php?id_plant=ELHY.</a:t>
            </a:r>
          </a:p>
          <a:p>
            <a:pPr marL="1944" indent="0">
              <a:buNone/>
            </a:pPr>
            <a:r>
              <a:rPr lang="en-CA" sz="1400" dirty="0">
                <a:solidFill>
                  <a:schemeClr val="tx2"/>
                </a:solidFill>
              </a:rPr>
              <a:t>8. Waugh, EW. 1916. </a:t>
            </a:r>
            <a:r>
              <a:rPr lang="en-CA" sz="1400" dirty="0" err="1">
                <a:solidFill>
                  <a:schemeClr val="tx2"/>
                </a:solidFill>
              </a:rPr>
              <a:t>lroquois</a:t>
            </a:r>
            <a:r>
              <a:rPr lang="en-CA" sz="1400" dirty="0">
                <a:solidFill>
                  <a:schemeClr val="tx2"/>
                </a:solidFill>
              </a:rPr>
              <a:t> Foods and Food Preparation. Ottawa: Canada Department of Mines.</a:t>
            </a:r>
          </a:p>
          <a:p>
            <a:pPr marL="1944" indent="0">
              <a:buNone/>
            </a:pPr>
            <a:r>
              <a:rPr lang="en-CA" sz="1400" dirty="0">
                <a:solidFill>
                  <a:schemeClr val="tx2"/>
                </a:solidFill>
              </a:rPr>
              <a:t>9. Densmore, Frances. 1928. Uses of Plants by the Chippewa Indians. Smithsonian Institution - Bureau of American Ethnology Annual Report 44:273-379.</a:t>
            </a:r>
          </a:p>
          <a:p>
            <a:pPr marL="1944" indent="0">
              <a:buNone/>
            </a:pPr>
            <a:r>
              <a:rPr lang="en-CA" sz="1400" dirty="0">
                <a:solidFill>
                  <a:schemeClr val="tx2"/>
                </a:solidFill>
              </a:rPr>
              <a:t>10. Hoffman, W J. 1891. The Midewiwin or "Grand Medicine Society" of the Ojibwa. Smithsonian  Institution - Bureau of American Ethnology Annual Report, Number 7.</a:t>
            </a:r>
          </a:p>
          <a:p>
            <a:pPr marL="1944" indent="0">
              <a:buNone/>
            </a:pPr>
            <a:r>
              <a:rPr lang="en-CA" sz="1400" dirty="0">
                <a:solidFill>
                  <a:schemeClr val="tx2"/>
                </a:solidFill>
              </a:rPr>
              <a:t>11. Perry, Myra Jean. 1975. Food Use of "Wild" Plants by Cherokee Indians. M.S. Thesis, University of Tennessee, Knoxville.</a:t>
            </a:r>
          </a:p>
          <a:p>
            <a:pPr marL="1944" indent="0">
              <a:buNone/>
            </a:pPr>
            <a:r>
              <a:rPr lang="en-CA" sz="1400" dirty="0">
                <a:solidFill>
                  <a:schemeClr val="tx2"/>
                </a:solidFill>
              </a:rPr>
              <a:t>12. Smith, Huron H. 1933. Ethnobotany of the Forest Potawatomi Indians. Bulletin of the Public Museum of the City of Milwaukee 7: 1-230.</a:t>
            </a:r>
          </a:p>
          <a:p>
            <a:pPr marL="1944" indent="0">
              <a:buNone/>
            </a:pPr>
            <a:r>
              <a:rPr lang="en-CA" sz="1400" dirty="0">
                <a:solidFill>
                  <a:schemeClr val="tx2"/>
                </a:solidFill>
              </a:rPr>
              <a:t>13. Smith, Huron H. 1928. Ethnobotany of the Meskwaki Indians. Bulletin of the Public Museum of the City of Milwaukee 4: 175-326.</a:t>
            </a:r>
          </a:p>
        </p:txBody>
      </p:sp>
    </p:spTree>
    <p:extLst>
      <p:ext uri="{BB962C8B-B14F-4D97-AF65-F5344CB8AC3E}">
        <p14:creationId xmlns:p14="http://schemas.microsoft.com/office/powerpoint/2010/main" val="370570826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061695-5D2D-3B3B-31F6-787FDF863FDD}"/>
              </a:ext>
            </a:extLst>
          </p:cNvPr>
          <p:cNvSpPr>
            <a:spLocks noGrp="1"/>
          </p:cNvSpPr>
          <p:nvPr>
            <p:ph type="title"/>
          </p:nvPr>
        </p:nvSpPr>
        <p:spPr>
          <a:xfrm>
            <a:off x="448056" y="388800"/>
            <a:ext cx="11301984" cy="519250"/>
          </a:xfrm>
        </p:spPr>
        <p:txBody>
          <a:bodyPr vert="horz" wrap="square" lIns="0" tIns="0" rIns="0" bIns="0" rtlCol="0" anchor="b">
            <a:noAutofit/>
          </a:bodyPr>
          <a:lstStyle/>
          <a:p>
            <a:pPr marL="1944" indent="0" algn="ctr">
              <a:buNone/>
            </a:pPr>
            <a:r>
              <a:rPr lang="en-US" sz="4000" b="1">
                <a:solidFill>
                  <a:schemeClr val="tx2"/>
                </a:solidFill>
                <a:latin typeface="Times New Roman" panose="02020603050405020304" pitchFamily="18" charset="0"/>
                <a:cs typeface="Times New Roman" panose="02020603050405020304" pitchFamily="18" charset="0"/>
              </a:rPr>
              <a:t>Bibliography (cont.)</a:t>
            </a:r>
            <a:endParaRPr lang="en-US" sz="4000">
              <a:solidFill>
                <a:schemeClr val="tx2"/>
              </a:solidFill>
              <a:latin typeface="Times New Roman" panose="02020603050405020304" pitchFamily="18" charset="0"/>
              <a:cs typeface="Times New Roman" panose="02020603050405020304" pitchFamily="18" charset="0"/>
            </a:endParaRPr>
          </a:p>
        </p:txBody>
      </p:sp>
      <p:sp>
        <p:nvSpPr>
          <p:cNvPr id="3" name="Content Placeholder 2">
            <a:extLst>
              <a:ext uri="{FF2B5EF4-FFF2-40B4-BE49-F238E27FC236}">
                <a16:creationId xmlns:a16="http://schemas.microsoft.com/office/drawing/2014/main" id="{E956931F-4C17-27A9-2160-C1376FEC881A}"/>
              </a:ext>
            </a:extLst>
          </p:cNvPr>
          <p:cNvSpPr>
            <a:spLocks noGrp="1"/>
          </p:cNvSpPr>
          <p:nvPr>
            <p:ph sz="half" idx="1"/>
          </p:nvPr>
        </p:nvSpPr>
        <p:spPr>
          <a:xfrm>
            <a:off x="175364" y="1040129"/>
            <a:ext cx="11774466" cy="5598665"/>
          </a:xfrm>
        </p:spPr>
        <p:txBody>
          <a:bodyPr>
            <a:normAutofit fontScale="92500" lnSpcReduction="10000"/>
          </a:bodyPr>
          <a:lstStyle/>
          <a:p>
            <a:pPr marL="1944" indent="0">
              <a:buNone/>
            </a:pPr>
            <a:r>
              <a:rPr lang="en-CA" sz="1400" dirty="0">
                <a:solidFill>
                  <a:schemeClr val="tx2"/>
                </a:solidFill>
              </a:rPr>
              <a:t>14. Smith, Huron H. 1932. Ethnobotany of the Ojibwe Indians. Bulletin of the Public Museum of Milwaukee 4: 327-525.</a:t>
            </a:r>
          </a:p>
          <a:p>
            <a:pPr marL="1944" indent="0">
              <a:buNone/>
            </a:pPr>
            <a:r>
              <a:rPr lang="en-CA" sz="1400" dirty="0">
                <a:solidFill>
                  <a:schemeClr val="tx2"/>
                </a:solidFill>
              </a:rPr>
              <a:t>15. Smith, Huron H. 1933. Ethnobotany of the Forest Potawatomi Indians. Bulletin of the Public Museum of the City of Milwaukee 7: 1-230.</a:t>
            </a:r>
          </a:p>
          <a:p>
            <a:pPr marL="1944" indent="0">
              <a:buNone/>
            </a:pPr>
            <a:r>
              <a:rPr lang="en-CA" sz="1400" dirty="0">
                <a:solidFill>
                  <a:schemeClr val="tx2"/>
                </a:solidFill>
              </a:rPr>
              <a:t>16. Gilmore, Melvin R. 1913. Some Native Nebraska Plants with Their Uses by the Dakota. Collections of the Nebraska State Historical Society 17:358-370.</a:t>
            </a:r>
          </a:p>
          <a:p>
            <a:pPr marL="1944" indent="0">
              <a:buNone/>
            </a:pPr>
            <a:r>
              <a:rPr lang="en-CA" sz="1400" dirty="0">
                <a:solidFill>
                  <a:schemeClr val="tx2"/>
                </a:solidFill>
              </a:rPr>
              <a:t>17. Black, Meredith Jean. 1980. Algonquin Ethnobotany: An Interpretation of Aboriginal Adaptation in South Western Quebec. Ottawa: National Museums of Canada. Mercury Series, Number 65.</a:t>
            </a:r>
          </a:p>
          <a:p>
            <a:pPr marL="1944" indent="0">
              <a:buNone/>
            </a:pPr>
            <a:r>
              <a:rPr lang="en-CA" sz="1400" dirty="0">
                <a:solidFill>
                  <a:schemeClr val="tx2"/>
                </a:solidFill>
              </a:rPr>
              <a:t>18. </a:t>
            </a:r>
            <a:r>
              <a:rPr lang="en-CA" sz="1400" dirty="0" err="1">
                <a:solidFill>
                  <a:schemeClr val="tx2"/>
                </a:solidFill>
              </a:rPr>
              <a:t>Whitthoft</a:t>
            </a:r>
            <a:r>
              <a:rPr lang="en-CA" sz="1400" dirty="0">
                <a:solidFill>
                  <a:schemeClr val="tx2"/>
                </a:solidFill>
              </a:rPr>
              <a:t>, John. 1977. Cherokee Indian Use of Potherbs. Journal of Cherokee Studies 2(2): 250-255.</a:t>
            </a:r>
          </a:p>
          <a:p>
            <a:pPr marL="1944" indent="0">
              <a:buNone/>
            </a:pPr>
            <a:r>
              <a:rPr lang="en-CA" sz="1400" dirty="0">
                <a:solidFill>
                  <a:schemeClr val="tx2"/>
                </a:solidFill>
              </a:rPr>
              <a:t>Catling, P.M., D.S. Erskine &amp; R.B. </a:t>
            </a:r>
            <a:r>
              <a:rPr lang="en-CA" sz="1400" dirty="0" err="1">
                <a:solidFill>
                  <a:schemeClr val="tx2"/>
                </a:solidFill>
              </a:rPr>
              <a:t>MacLaren</a:t>
            </a:r>
            <a:r>
              <a:rPr lang="en-CA" sz="1400" dirty="0">
                <a:solidFill>
                  <a:schemeClr val="tx2"/>
                </a:solidFill>
              </a:rPr>
              <a:t>. 1985. The Plants of Prince Edward Island with new records, nomenclatural changes, and corrections and deletions. Agriculture Canada, Research Branch, Ottawa. Publication 1798. 272 pp.</a:t>
            </a:r>
          </a:p>
          <a:p>
            <a:pPr marL="1944" indent="0">
              <a:buNone/>
            </a:pPr>
            <a:r>
              <a:rPr lang="en-CA" sz="1400" dirty="0">
                <a:solidFill>
                  <a:schemeClr val="tx2"/>
                </a:solidFill>
              </a:rPr>
              <a:t>Cody, W.J. &amp; K.L. Reading. 2005. Additions and range extensions to the vascular plant flora of the continental Northwest Territories and Nunavut, Canada, III. Canadian Field-Naturalist 119 (2): 276-290.</a:t>
            </a:r>
          </a:p>
          <a:p>
            <a:pPr marL="1944" indent="0">
              <a:buNone/>
            </a:pPr>
            <a:r>
              <a:rPr lang="en-CA" sz="1400" dirty="0">
                <a:solidFill>
                  <a:schemeClr val="tx2"/>
                </a:solidFill>
              </a:rPr>
              <a:t>Cody, W.J. 2000. Flora of the Yukon Territory. 2nd ed. National Research Press, Ottawa. 669 pp.</a:t>
            </a:r>
          </a:p>
          <a:p>
            <a:pPr marL="1944" indent="0">
              <a:buNone/>
            </a:pPr>
            <a:r>
              <a:rPr lang="en-CA" sz="1400" dirty="0">
                <a:solidFill>
                  <a:schemeClr val="tx2"/>
                </a:solidFill>
              </a:rPr>
              <a:t>Harms, V.L. 2006. Annotated catalogue of Saskatchewan vascular plants. Hinds, H.R. 2000. Flora of New Brunswick : a manual for the identification of the vascular plants of New Brunswick. 2nd edition. Biology Department, University of New Brunswick, Fredericton. 699 pp.</a:t>
            </a:r>
          </a:p>
          <a:p>
            <a:pPr marL="1944" indent="0">
              <a:buNone/>
            </a:pPr>
            <a:r>
              <a:rPr lang="en-CA" sz="1400" dirty="0" err="1">
                <a:solidFill>
                  <a:schemeClr val="tx2"/>
                </a:solidFill>
              </a:rPr>
              <a:t>Klinkenberg</a:t>
            </a:r>
            <a:r>
              <a:rPr lang="en-CA" sz="1400" dirty="0">
                <a:solidFill>
                  <a:schemeClr val="tx2"/>
                </a:solidFill>
              </a:rPr>
              <a:t>, B. (ed.). 2010. E-Flora BC: Electronic Atlas of the Plants of British Columbia. Lab. for Advanced Spatial Analysis, Department of Geography, University of British Columbia, Vancouver, B.C.  http://www.eflora.bc.ca</a:t>
            </a:r>
          </a:p>
          <a:p>
            <a:pPr marL="1944" indent="0">
              <a:buNone/>
            </a:pPr>
            <a:r>
              <a:rPr lang="en-CA" sz="1400" dirty="0">
                <a:solidFill>
                  <a:schemeClr val="tx2"/>
                </a:solidFill>
              </a:rPr>
              <a:t>Manitoba Checklist, 2002.</a:t>
            </a:r>
          </a:p>
          <a:p>
            <a:pPr marL="1944" indent="0">
              <a:buNone/>
            </a:pPr>
            <a:r>
              <a:rPr lang="en-CA" sz="1400" dirty="0">
                <a:solidFill>
                  <a:schemeClr val="tx2"/>
                </a:solidFill>
              </a:rPr>
              <a:t>Marie-</a:t>
            </a:r>
            <a:r>
              <a:rPr lang="en-CA" sz="1400" dirty="0" err="1">
                <a:solidFill>
                  <a:schemeClr val="tx2"/>
                </a:solidFill>
              </a:rPr>
              <a:t>Victorin</a:t>
            </a:r>
            <a:r>
              <a:rPr lang="en-CA" sz="1400" dirty="0">
                <a:solidFill>
                  <a:schemeClr val="tx2"/>
                </a:solidFill>
              </a:rPr>
              <a:t>, Fr. 1995. </a:t>
            </a:r>
            <a:r>
              <a:rPr lang="en-CA" sz="1400" dirty="0" err="1">
                <a:solidFill>
                  <a:schemeClr val="tx2"/>
                </a:solidFill>
              </a:rPr>
              <a:t>Flore</a:t>
            </a:r>
            <a:r>
              <a:rPr lang="en-CA" sz="1400" dirty="0">
                <a:solidFill>
                  <a:schemeClr val="tx2"/>
                </a:solidFill>
              </a:rPr>
              <a:t> </a:t>
            </a:r>
            <a:r>
              <a:rPr lang="en-CA" sz="1400" dirty="0" err="1">
                <a:solidFill>
                  <a:schemeClr val="tx2"/>
                </a:solidFill>
              </a:rPr>
              <a:t>laurentienne</a:t>
            </a:r>
            <a:r>
              <a:rPr lang="en-CA" sz="1400" dirty="0">
                <a:solidFill>
                  <a:schemeClr val="tx2"/>
                </a:solidFill>
              </a:rPr>
              <a:t>. 3e </a:t>
            </a:r>
            <a:r>
              <a:rPr lang="en-CA" sz="1400" dirty="0" err="1">
                <a:solidFill>
                  <a:schemeClr val="tx2"/>
                </a:solidFill>
              </a:rPr>
              <a:t>éd</a:t>
            </a:r>
            <a:r>
              <a:rPr lang="en-CA" sz="1400" dirty="0">
                <a:solidFill>
                  <a:schemeClr val="tx2"/>
                </a:solidFill>
              </a:rPr>
              <a:t>. Mise à jour et </a:t>
            </a:r>
            <a:r>
              <a:rPr lang="en-CA" sz="1400" dirty="0" err="1">
                <a:solidFill>
                  <a:schemeClr val="tx2"/>
                </a:solidFill>
              </a:rPr>
              <a:t>annotée</a:t>
            </a:r>
            <a:r>
              <a:rPr lang="en-CA" sz="1400" dirty="0">
                <a:solidFill>
                  <a:schemeClr val="tx2"/>
                </a:solidFill>
              </a:rPr>
              <a:t> par L. </a:t>
            </a:r>
            <a:r>
              <a:rPr lang="en-CA" sz="1400" dirty="0" err="1">
                <a:solidFill>
                  <a:schemeClr val="tx2"/>
                </a:solidFill>
              </a:rPr>
              <a:t>Brouillet</a:t>
            </a:r>
            <a:r>
              <a:rPr lang="en-CA" sz="1400" dirty="0">
                <a:solidFill>
                  <a:schemeClr val="tx2"/>
                </a:solidFill>
              </a:rPr>
              <a:t>, S.G. Hay, I. Goulet, M. </a:t>
            </a:r>
            <a:r>
              <a:rPr lang="en-CA" sz="1400" dirty="0" err="1">
                <a:solidFill>
                  <a:schemeClr val="tx2"/>
                </a:solidFill>
              </a:rPr>
              <a:t>Blondeau</a:t>
            </a:r>
            <a:r>
              <a:rPr lang="en-CA" sz="1400" dirty="0">
                <a:solidFill>
                  <a:schemeClr val="tx2"/>
                </a:solidFill>
              </a:rPr>
              <a:t>, J. </a:t>
            </a:r>
            <a:r>
              <a:rPr lang="en-CA" sz="1400" dirty="0" err="1">
                <a:solidFill>
                  <a:schemeClr val="tx2"/>
                </a:solidFill>
              </a:rPr>
              <a:t>Cayouette</a:t>
            </a:r>
            <a:r>
              <a:rPr lang="en-CA" sz="1400" dirty="0">
                <a:solidFill>
                  <a:schemeClr val="tx2"/>
                </a:solidFill>
              </a:rPr>
              <a:t> et J. </a:t>
            </a:r>
            <a:r>
              <a:rPr lang="en-CA" sz="1400" dirty="0" err="1">
                <a:solidFill>
                  <a:schemeClr val="tx2"/>
                </a:solidFill>
              </a:rPr>
              <a:t>Labrecque</a:t>
            </a:r>
            <a:r>
              <a:rPr lang="en-CA" sz="1400" dirty="0">
                <a:solidFill>
                  <a:schemeClr val="tx2"/>
                </a:solidFill>
              </a:rPr>
              <a:t>. </a:t>
            </a:r>
            <a:r>
              <a:rPr lang="en-CA" sz="1400" dirty="0" err="1">
                <a:solidFill>
                  <a:schemeClr val="tx2"/>
                </a:solidFill>
              </a:rPr>
              <a:t>Gaétan</a:t>
            </a:r>
            <a:r>
              <a:rPr lang="en-CA" sz="1400" dirty="0">
                <a:solidFill>
                  <a:schemeClr val="tx2"/>
                </a:solidFill>
              </a:rPr>
              <a:t> Morin </a:t>
            </a:r>
            <a:r>
              <a:rPr lang="en-CA" sz="1400" dirty="0" err="1">
                <a:solidFill>
                  <a:schemeClr val="tx2"/>
                </a:solidFill>
              </a:rPr>
              <a:t>éditeur</a:t>
            </a:r>
            <a:r>
              <a:rPr lang="en-CA" sz="1400" dirty="0">
                <a:solidFill>
                  <a:schemeClr val="tx2"/>
                </a:solidFill>
              </a:rPr>
              <a:t>. 1093 pp.</a:t>
            </a:r>
          </a:p>
        </p:txBody>
      </p:sp>
    </p:spTree>
    <p:extLst>
      <p:ext uri="{BB962C8B-B14F-4D97-AF65-F5344CB8AC3E}">
        <p14:creationId xmlns:p14="http://schemas.microsoft.com/office/powerpoint/2010/main" val="104239002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061695-5D2D-3B3B-31F6-787FDF863FDD}"/>
              </a:ext>
            </a:extLst>
          </p:cNvPr>
          <p:cNvSpPr>
            <a:spLocks noGrp="1"/>
          </p:cNvSpPr>
          <p:nvPr>
            <p:ph type="title"/>
          </p:nvPr>
        </p:nvSpPr>
        <p:spPr>
          <a:xfrm>
            <a:off x="448056" y="388800"/>
            <a:ext cx="11301984" cy="519250"/>
          </a:xfrm>
        </p:spPr>
        <p:txBody>
          <a:bodyPr vert="horz" wrap="square" lIns="0" tIns="0" rIns="0" bIns="0" rtlCol="0" anchor="b">
            <a:noAutofit/>
          </a:bodyPr>
          <a:lstStyle/>
          <a:p>
            <a:pPr marL="1944" indent="0" algn="ctr">
              <a:buNone/>
            </a:pPr>
            <a:r>
              <a:rPr lang="en-US" sz="4000" b="1">
                <a:solidFill>
                  <a:schemeClr val="tx2"/>
                </a:solidFill>
                <a:latin typeface="Times New Roman" panose="02020603050405020304" pitchFamily="18" charset="0"/>
                <a:cs typeface="Times New Roman" panose="02020603050405020304" pitchFamily="18" charset="0"/>
              </a:rPr>
              <a:t>Bibliography (cont.)</a:t>
            </a:r>
            <a:endParaRPr lang="en-US" sz="4000">
              <a:solidFill>
                <a:schemeClr val="tx2"/>
              </a:solidFill>
              <a:latin typeface="Times New Roman" panose="02020603050405020304" pitchFamily="18" charset="0"/>
              <a:cs typeface="Times New Roman" panose="02020603050405020304" pitchFamily="18" charset="0"/>
            </a:endParaRPr>
          </a:p>
        </p:txBody>
      </p:sp>
      <p:sp>
        <p:nvSpPr>
          <p:cNvPr id="3" name="Content Placeholder 2">
            <a:extLst>
              <a:ext uri="{FF2B5EF4-FFF2-40B4-BE49-F238E27FC236}">
                <a16:creationId xmlns:a16="http://schemas.microsoft.com/office/drawing/2014/main" id="{E956931F-4C17-27A9-2160-C1376FEC881A}"/>
              </a:ext>
            </a:extLst>
          </p:cNvPr>
          <p:cNvSpPr>
            <a:spLocks noGrp="1"/>
          </p:cNvSpPr>
          <p:nvPr>
            <p:ph sz="half" idx="1"/>
          </p:nvPr>
        </p:nvSpPr>
        <p:spPr>
          <a:xfrm>
            <a:off x="175364" y="1040129"/>
            <a:ext cx="11774466" cy="5598665"/>
          </a:xfrm>
        </p:spPr>
        <p:txBody>
          <a:bodyPr>
            <a:normAutofit/>
          </a:bodyPr>
          <a:lstStyle/>
          <a:p>
            <a:pPr marL="1944" indent="0">
              <a:buNone/>
            </a:pPr>
            <a:r>
              <a:rPr lang="en-CA" sz="1400" dirty="0" err="1">
                <a:solidFill>
                  <a:schemeClr val="tx2"/>
                </a:solidFill>
              </a:rPr>
              <a:t>Meades</a:t>
            </a:r>
            <a:r>
              <a:rPr lang="en-CA" sz="1400" dirty="0">
                <a:solidFill>
                  <a:schemeClr val="tx2"/>
                </a:solidFill>
              </a:rPr>
              <a:t>, S., S.G. Hay &amp; L. </a:t>
            </a:r>
            <a:r>
              <a:rPr lang="en-CA" sz="1400" dirty="0" err="1">
                <a:solidFill>
                  <a:schemeClr val="tx2"/>
                </a:solidFill>
              </a:rPr>
              <a:t>Brouillet</a:t>
            </a:r>
            <a:r>
              <a:rPr lang="en-CA" sz="1400" dirty="0">
                <a:solidFill>
                  <a:schemeClr val="tx2"/>
                </a:solidFill>
              </a:rPr>
              <a:t>. 2000. Annotated Checklist of the Vascular Plants of Newfoundland and Labrador. Published in association with A Digital Flora of Newfoundland and Labrador Vascular Plants. http://www.digitalnaturalhistory.com/meades.htm </a:t>
            </a:r>
          </a:p>
          <a:p>
            <a:pPr marL="1944" indent="0">
              <a:buNone/>
            </a:pPr>
            <a:r>
              <a:rPr lang="en-CA" sz="1400" dirty="0">
                <a:solidFill>
                  <a:schemeClr val="tx2"/>
                </a:solidFill>
              </a:rPr>
              <a:t>Moss, E.H. 1983. Flora of Alberta. 2nd edition, revised by J.G. Packer. University of Toronto Press, Toronto. 687 pp.</a:t>
            </a:r>
          </a:p>
          <a:p>
            <a:pPr marL="1944" indent="0">
              <a:buNone/>
            </a:pPr>
            <a:r>
              <a:rPr lang="en-CA" sz="1400" dirty="0" err="1">
                <a:solidFill>
                  <a:schemeClr val="tx2"/>
                </a:solidFill>
              </a:rPr>
              <a:t>Newmaster</a:t>
            </a:r>
            <a:r>
              <a:rPr lang="en-CA" sz="1400" dirty="0">
                <a:solidFill>
                  <a:schemeClr val="tx2"/>
                </a:solidFill>
              </a:rPr>
              <a:t>, S.G., A. </a:t>
            </a:r>
            <a:r>
              <a:rPr lang="en-CA" sz="1400" dirty="0" err="1">
                <a:solidFill>
                  <a:schemeClr val="tx2"/>
                </a:solidFill>
              </a:rPr>
              <a:t>Lehela</a:t>
            </a:r>
            <a:r>
              <a:rPr lang="en-CA" sz="1400" dirty="0">
                <a:solidFill>
                  <a:schemeClr val="tx2"/>
                </a:solidFill>
              </a:rPr>
              <a:t>, M.J. Oldham, P.W.C. Uhlig &amp; S. McMurray. 1998. Ontario Plant List. Ontario Forest Research Institute, Sault Ste. Marie, Ontario. Forest Information Paper No. 123. 550 pp.</a:t>
            </a:r>
          </a:p>
          <a:p>
            <a:pPr marL="1944" indent="0">
              <a:buNone/>
            </a:pPr>
            <a:r>
              <a:rPr lang="en-CA" sz="1400" dirty="0">
                <a:solidFill>
                  <a:schemeClr val="tx2"/>
                </a:solidFill>
              </a:rPr>
              <a:t>Packer, J.G. &amp; A.J. Gould. 2017.Vascular Plants of Alberta. Part 1: Ferns, Fern Allies, </a:t>
            </a:r>
            <a:r>
              <a:rPr lang="en-CA" sz="1400" dirty="0" err="1">
                <a:solidFill>
                  <a:schemeClr val="tx2"/>
                </a:solidFill>
              </a:rPr>
              <a:t>Gymnospermes</a:t>
            </a:r>
            <a:r>
              <a:rPr lang="en-CA" sz="1400" dirty="0">
                <a:solidFill>
                  <a:schemeClr val="tx2"/>
                </a:solidFill>
              </a:rPr>
              <a:t>, and Monocots. University of Calgary Press, Calgary.</a:t>
            </a:r>
          </a:p>
          <a:p>
            <a:pPr marL="1944" indent="0">
              <a:buNone/>
            </a:pPr>
            <a:r>
              <a:rPr lang="en-CA" sz="1400" dirty="0" err="1">
                <a:solidFill>
                  <a:schemeClr val="tx2"/>
                </a:solidFill>
              </a:rPr>
              <a:t>Porsild</a:t>
            </a:r>
            <a:r>
              <a:rPr lang="en-CA" sz="1400" dirty="0">
                <a:solidFill>
                  <a:schemeClr val="tx2"/>
                </a:solidFill>
              </a:rPr>
              <a:t>, A.E. &amp; W.J. Cody. 1980. Vascular Plants of the Continental Northwest Territories, Canada. National Museum of Natural Sciences, Ottawa, Ont. 667 pp.</a:t>
            </a:r>
          </a:p>
          <a:p>
            <a:pPr marL="1944" indent="0">
              <a:buNone/>
            </a:pPr>
            <a:r>
              <a:rPr lang="en-CA" sz="1400" dirty="0">
                <a:solidFill>
                  <a:schemeClr val="tx2"/>
                </a:solidFill>
              </a:rPr>
              <a:t>Zinck, M. 1998. Roland's Flora of Nova Scotia. </a:t>
            </a:r>
            <a:r>
              <a:rPr lang="en-CA" sz="1400" dirty="0" err="1">
                <a:solidFill>
                  <a:schemeClr val="tx2"/>
                </a:solidFill>
              </a:rPr>
              <a:t>Nimber</a:t>
            </a:r>
            <a:r>
              <a:rPr lang="en-CA" sz="1400" dirty="0">
                <a:solidFill>
                  <a:schemeClr val="tx2"/>
                </a:solidFill>
              </a:rPr>
              <a:t> Publishing &amp; Nova Scotia Museum. Halifax, N. S. 2 vols. 1297 pp.</a:t>
            </a:r>
          </a:p>
        </p:txBody>
      </p:sp>
    </p:spTree>
    <p:extLst>
      <p:ext uri="{BB962C8B-B14F-4D97-AF65-F5344CB8AC3E}">
        <p14:creationId xmlns:p14="http://schemas.microsoft.com/office/powerpoint/2010/main" val="427428637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useBgFill="1">
        <p:nvSpPr>
          <p:cNvPr id="13" name="Rectangle 12">
            <a:extLst>
              <a:ext uri="{FF2B5EF4-FFF2-40B4-BE49-F238E27FC236}">
                <a16:creationId xmlns:a16="http://schemas.microsoft.com/office/drawing/2014/main" id="{4912D5A0-6915-47FF-A764-ADBDE3232F3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1F061695-5D2D-3B3B-31F6-787FDF863FDD}"/>
              </a:ext>
            </a:extLst>
          </p:cNvPr>
          <p:cNvSpPr>
            <a:spLocks noGrp="1"/>
          </p:cNvSpPr>
          <p:nvPr>
            <p:ph type="title"/>
          </p:nvPr>
        </p:nvSpPr>
        <p:spPr>
          <a:xfrm>
            <a:off x="448056" y="388800"/>
            <a:ext cx="11300532" cy="986400"/>
          </a:xfrm>
        </p:spPr>
        <p:txBody>
          <a:bodyPr vert="horz" wrap="square" lIns="0" tIns="0" rIns="0" bIns="0" rtlCol="0" anchor="b">
            <a:noAutofit/>
          </a:bodyPr>
          <a:lstStyle/>
          <a:p>
            <a:pPr>
              <a:lnSpc>
                <a:spcPct val="100000"/>
              </a:lnSpc>
            </a:pPr>
            <a:r>
              <a:rPr lang="en-US" sz="5400" b="1" i="0"/>
              <a:t>Big Bluestem </a:t>
            </a:r>
            <a:r>
              <a:rPr lang="en-US" sz="5400" i="1"/>
              <a:t>Andropogon gerardii</a:t>
            </a:r>
            <a:endParaRPr lang="en-US" sz="5400"/>
          </a:p>
        </p:txBody>
      </p:sp>
      <p:cxnSp>
        <p:nvCxnSpPr>
          <p:cNvPr id="15" name="Straight Connector 14">
            <a:extLst>
              <a:ext uri="{FF2B5EF4-FFF2-40B4-BE49-F238E27FC236}">
                <a16:creationId xmlns:a16="http://schemas.microsoft.com/office/drawing/2014/main" id="{B32E796E-8D19-4926-B7B8-653B01939010}"/>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450000" y="1609200"/>
            <a:ext cx="11300400" cy="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sp>
        <p:nvSpPr>
          <p:cNvPr id="7" name="TextBox 6">
            <a:extLst>
              <a:ext uri="{FF2B5EF4-FFF2-40B4-BE49-F238E27FC236}">
                <a16:creationId xmlns:a16="http://schemas.microsoft.com/office/drawing/2014/main" id="{DBC9DDFA-2889-13EF-35AE-AE842C7BEC52}"/>
              </a:ext>
            </a:extLst>
          </p:cNvPr>
          <p:cNvSpPr txBox="1"/>
          <p:nvPr/>
        </p:nvSpPr>
        <p:spPr>
          <a:xfrm>
            <a:off x="222601" y="6469200"/>
            <a:ext cx="3181672" cy="369332"/>
          </a:xfrm>
          <a:prstGeom prst="rect">
            <a:avLst/>
          </a:prstGeom>
          <a:noFill/>
        </p:spPr>
        <p:txBody>
          <a:bodyPr wrap="square" rtlCol="0">
            <a:spAutoFit/>
          </a:bodyPr>
          <a:lstStyle/>
          <a:p>
            <a:pPr algn="ctr"/>
            <a:r>
              <a:rPr lang="en-US" dirty="0">
                <a:solidFill>
                  <a:schemeClr val="tx2"/>
                </a:solidFill>
              </a:rPr>
              <a:t>Young Big Bluestem </a:t>
            </a:r>
            <a:endParaRPr lang="en-CA" dirty="0">
              <a:solidFill>
                <a:schemeClr val="tx2"/>
              </a:solidFill>
            </a:endParaRPr>
          </a:p>
        </p:txBody>
      </p:sp>
      <p:sp>
        <p:nvSpPr>
          <p:cNvPr id="10" name="Content Placeholder 9">
            <a:extLst>
              <a:ext uri="{FF2B5EF4-FFF2-40B4-BE49-F238E27FC236}">
                <a16:creationId xmlns:a16="http://schemas.microsoft.com/office/drawing/2014/main" id="{9D7F576D-F327-56DC-062D-64841D41380D}"/>
              </a:ext>
            </a:extLst>
          </p:cNvPr>
          <p:cNvSpPr>
            <a:spLocks noGrp="1"/>
          </p:cNvSpPr>
          <p:nvPr>
            <p:ph sz="half" idx="1"/>
          </p:nvPr>
        </p:nvSpPr>
        <p:spPr>
          <a:xfrm>
            <a:off x="3800301" y="2026662"/>
            <a:ext cx="4483728" cy="4525200"/>
          </a:xfrm>
          <a:noFill/>
          <a:ln>
            <a:noFill/>
          </a:ln>
        </p:spPr>
        <p:txBody>
          <a:bodyPr vert="horz" wrap="square" lIns="0" tIns="0" rIns="91440" bIns="0" rtlCol="0">
            <a:normAutofit fontScale="92500"/>
          </a:bodyPr>
          <a:lstStyle/>
          <a:p>
            <a:pPr marL="1944" indent="0" algn="ctr">
              <a:buNone/>
            </a:pPr>
            <a:r>
              <a:rPr lang="en-US" dirty="0">
                <a:solidFill>
                  <a:schemeClr val="tx2"/>
                </a:solidFill>
                <a:latin typeface="Times New Roman" panose="02020603050405020304" pitchFamily="18" charset="0"/>
                <a:cs typeface="Times New Roman" panose="02020603050405020304" pitchFamily="18" charset="0"/>
              </a:rPr>
              <a:t>Native to Saskatchewan, Quebec, Manitoba, and Ontario.</a:t>
            </a:r>
          </a:p>
          <a:p>
            <a:pPr marL="1944" indent="0" algn="ctr">
              <a:buNone/>
            </a:pPr>
            <a:endParaRPr lang="en-US" dirty="0">
              <a:solidFill>
                <a:schemeClr val="tx2"/>
              </a:solidFill>
              <a:latin typeface="Times New Roman" panose="02020603050405020304" pitchFamily="18" charset="0"/>
              <a:cs typeface="Times New Roman" panose="02020603050405020304" pitchFamily="18" charset="0"/>
            </a:endParaRPr>
          </a:p>
          <a:p>
            <a:pPr marL="1944" indent="0">
              <a:buNone/>
            </a:pPr>
            <a:r>
              <a:rPr lang="en-US" dirty="0">
                <a:solidFill>
                  <a:schemeClr val="tx2"/>
                </a:solidFill>
                <a:latin typeface="Times New Roman" panose="02020603050405020304" pitchFamily="18" charset="0"/>
                <a:cs typeface="Times New Roman" panose="02020603050405020304" pitchFamily="18" charset="0"/>
              </a:rPr>
              <a:t>A perennial bunchgrass with blue-green stems that are 4 to 8 feet tall, Big Bluestem grows throughout the warm seasons. The seedhead often has three branches and resembles the foot of a turkey. During autumn, the stems turn maroon-tan.*</a:t>
            </a:r>
          </a:p>
          <a:p>
            <a:pPr marL="1944" indent="0">
              <a:buNone/>
            </a:pPr>
            <a:r>
              <a:rPr lang="en-US" b="1" dirty="0">
                <a:solidFill>
                  <a:schemeClr val="tx2"/>
                </a:solidFill>
                <a:latin typeface="Times New Roman" panose="02020603050405020304" pitchFamily="18" charset="0"/>
                <a:cs typeface="Times New Roman" panose="02020603050405020304" pitchFamily="18" charset="0"/>
              </a:rPr>
              <a:t>Chippewa: </a:t>
            </a:r>
            <a:r>
              <a:rPr lang="en-US" dirty="0">
                <a:solidFill>
                  <a:schemeClr val="tx2"/>
                </a:solidFill>
                <a:latin typeface="Times New Roman" panose="02020603050405020304" pitchFamily="18" charset="0"/>
                <a:cs typeface="Times New Roman" panose="02020603050405020304" pitchFamily="18" charset="0"/>
              </a:rPr>
              <a:t>Root is infused and taken as a remedy for stomachache and indigestion.</a:t>
            </a:r>
            <a:r>
              <a:rPr lang="en-US" baseline="30000" dirty="0">
                <a:solidFill>
                  <a:schemeClr val="tx2"/>
                </a:solidFill>
                <a:latin typeface="Times New Roman" panose="02020603050405020304" pitchFamily="18" charset="0"/>
                <a:cs typeface="Times New Roman" panose="02020603050405020304" pitchFamily="18" charset="0"/>
              </a:rPr>
              <a:t>1</a:t>
            </a:r>
            <a:r>
              <a:rPr lang="en-US" dirty="0">
                <a:solidFill>
                  <a:schemeClr val="tx2"/>
                </a:solidFill>
                <a:latin typeface="Times New Roman" panose="02020603050405020304" pitchFamily="18" charset="0"/>
                <a:cs typeface="Times New Roman" panose="02020603050405020304" pitchFamily="18" charset="0"/>
              </a:rPr>
              <a:t> </a:t>
            </a:r>
          </a:p>
        </p:txBody>
      </p:sp>
      <p:sp>
        <p:nvSpPr>
          <p:cNvPr id="8" name="TextBox 7">
            <a:extLst>
              <a:ext uri="{FF2B5EF4-FFF2-40B4-BE49-F238E27FC236}">
                <a16:creationId xmlns:a16="http://schemas.microsoft.com/office/drawing/2014/main" id="{14CA2FD2-BEEE-51A5-EBD0-C79343C44334}"/>
              </a:ext>
            </a:extLst>
          </p:cNvPr>
          <p:cNvSpPr txBox="1"/>
          <p:nvPr/>
        </p:nvSpPr>
        <p:spPr>
          <a:xfrm>
            <a:off x="8687647" y="6453802"/>
            <a:ext cx="3181672" cy="369332"/>
          </a:xfrm>
          <a:prstGeom prst="rect">
            <a:avLst/>
          </a:prstGeom>
          <a:noFill/>
        </p:spPr>
        <p:txBody>
          <a:bodyPr wrap="square" lIns="91440" tIns="45720" rIns="91440" bIns="45720" rtlCol="0" anchor="t">
            <a:spAutoFit/>
          </a:bodyPr>
          <a:lstStyle/>
          <a:p>
            <a:pPr algn="ctr"/>
            <a:r>
              <a:rPr lang="en-US" dirty="0">
                <a:solidFill>
                  <a:schemeClr val="tx2"/>
                </a:solidFill>
              </a:rPr>
              <a:t>Slightly older Big Bluestem </a:t>
            </a:r>
            <a:endParaRPr lang="en-CA" dirty="0">
              <a:solidFill>
                <a:schemeClr val="tx2"/>
              </a:solidFill>
            </a:endParaRPr>
          </a:p>
        </p:txBody>
      </p:sp>
      <p:pic>
        <p:nvPicPr>
          <p:cNvPr id="11" name="Picture 10" descr="A picture containing ground, plant, outdoor, garden&#10;&#10;Description automatically generated">
            <a:extLst>
              <a:ext uri="{FF2B5EF4-FFF2-40B4-BE49-F238E27FC236}">
                <a16:creationId xmlns:a16="http://schemas.microsoft.com/office/drawing/2014/main" id="{01637CE8-6C8E-56FB-9606-0549FBFCFBB9}"/>
              </a:ext>
            </a:extLst>
          </p:cNvPr>
          <p:cNvPicPr>
            <a:picLocks noChangeAspect="1"/>
          </p:cNvPicPr>
          <p:nvPr/>
        </p:nvPicPr>
        <p:blipFill rotWithShape="1">
          <a:blip r:embed="rId2">
            <a:extLst>
              <a:ext uri="{28A0092B-C50C-407E-A947-70E740481C1C}">
                <a14:useLocalDpi xmlns:a14="http://schemas.microsoft.com/office/drawing/2010/main" val="0"/>
              </a:ext>
            </a:extLst>
          </a:blip>
          <a:srcRect l="19232" t="6881" r="-2067" b="10314"/>
          <a:stretch/>
        </p:blipFill>
        <p:spPr>
          <a:xfrm>
            <a:off x="8432861" y="1828799"/>
            <a:ext cx="3429001" cy="4572001"/>
          </a:xfrm>
          <a:prstGeom prst="rect">
            <a:avLst/>
          </a:prstGeom>
        </p:spPr>
      </p:pic>
      <p:pic>
        <p:nvPicPr>
          <p:cNvPr id="14" name="Picture 13" descr="A picture containing outdoor, plant&#10;&#10;Description automatically generated">
            <a:extLst>
              <a:ext uri="{FF2B5EF4-FFF2-40B4-BE49-F238E27FC236}">
                <a16:creationId xmlns:a16="http://schemas.microsoft.com/office/drawing/2014/main" id="{4505A5D9-27A7-5EED-DB36-59FFD56DF192}"/>
              </a:ext>
            </a:extLst>
          </p:cNvPr>
          <p:cNvPicPr>
            <a:picLocks noChangeAspect="1"/>
          </p:cNvPicPr>
          <p:nvPr/>
        </p:nvPicPr>
        <p:blipFill rotWithShape="1">
          <a:blip r:embed="rId3">
            <a:extLst>
              <a:ext uri="{28A0092B-C50C-407E-A947-70E740481C1C}">
                <a14:useLocalDpi xmlns:a14="http://schemas.microsoft.com/office/drawing/2010/main" val="0"/>
              </a:ext>
            </a:extLst>
          </a:blip>
          <a:srcRect l="9401" t="13130" r="9135" b="5438"/>
          <a:stretch/>
        </p:blipFill>
        <p:spPr>
          <a:xfrm>
            <a:off x="228600" y="1828800"/>
            <a:ext cx="3429001" cy="4572000"/>
          </a:xfrm>
          <a:prstGeom prst="rect">
            <a:avLst/>
          </a:prstGeom>
        </p:spPr>
      </p:pic>
    </p:spTree>
    <p:extLst>
      <p:ext uri="{BB962C8B-B14F-4D97-AF65-F5344CB8AC3E}">
        <p14:creationId xmlns:p14="http://schemas.microsoft.com/office/powerpoint/2010/main" val="361615069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useBgFill="1">
        <p:nvSpPr>
          <p:cNvPr id="13" name="Rectangle 12">
            <a:extLst>
              <a:ext uri="{FF2B5EF4-FFF2-40B4-BE49-F238E27FC236}">
                <a16:creationId xmlns:a16="http://schemas.microsoft.com/office/drawing/2014/main" id="{4912D5A0-6915-47FF-A764-ADBDE3232F3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1F061695-5D2D-3B3B-31F6-787FDF863FDD}"/>
              </a:ext>
            </a:extLst>
          </p:cNvPr>
          <p:cNvSpPr>
            <a:spLocks noGrp="1"/>
          </p:cNvSpPr>
          <p:nvPr>
            <p:ph type="title"/>
          </p:nvPr>
        </p:nvSpPr>
        <p:spPr>
          <a:xfrm>
            <a:off x="448056" y="388800"/>
            <a:ext cx="11300532" cy="986400"/>
          </a:xfrm>
        </p:spPr>
        <p:txBody>
          <a:bodyPr vert="horz" wrap="square" lIns="0" tIns="0" rIns="0" bIns="0" rtlCol="0" anchor="b">
            <a:noAutofit/>
          </a:bodyPr>
          <a:lstStyle/>
          <a:p>
            <a:r>
              <a:rPr lang="en-CA" sz="5400" b="1" i="0"/>
              <a:t>Bob's (</a:t>
            </a:r>
            <a:r>
              <a:rPr lang="en-CA" sz="5400" b="1" i="0" err="1"/>
              <a:t>Bebb's</a:t>
            </a:r>
            <a:r>
              <a:rPr lang="en-CA" sz="5400" b="1" i="0"/>
              <a:t>) Sedge </a:t>
            </a:r>
            <a:r>
              <a:rPr lang="en-CA" sz="5400" i="1" err="1"/>
              <a:t>Carex</a:t>
            </a:r>
            <a:r>
              <a:rPr lang="en-CA" sz="5400" i="1"/>
              <a:t> </a:t>
            </a:r>
            <a:r>
              <a:rPr lang="en-CA" sz="5400" i="1" err="1"/>
              <a:t>bebbii</a:t>
            </a:r>
            <a:endParaRPr lang="en-CA" sz="5400"/>
          </a:p>
        </p:txBody>
      </p:sp>
      <p:cxnSp>
        <p:nvCxnSpPr>
          <p:cNvPr id="15" name="Straight Connector 14">
            <a:extLst>
              <a:ext uri="{FF2B5EF4-FFF2-40B4-BE49-F238E27FC236}">
                <a16:creationId xmlns:a16="http://schemas.microsoft.com/office/drawing/2014/main" id="{B32E796E-8D19-4926-B7B8-653B01939010}"/>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450000" y="1609200"/>
            <a:ext cx="11300400" cy="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sp>
        <p:nvSpPr>
          <p:cNvPr id="7" name="TextBox 6">
            <a:extLst>
              <a:ext uri="{FF2B5EF4-FFF2-40B4-BE49-F238E27FC236}">
                <a16:creationId xmlns:a16="http://schemas.microsoft.com/office/drawing/2014/main" id="{DBC9DDFA-2889-13EF-35AE-AE842C7BEC52}"/>
              </a:ext>
            </a:extLst>
          </p:cNvPr>
          <p:cNvSpPr txBox="1"/>
          <p:nvPr/>
        </p:nvSpPr>
        <p:spPr>
          <a:xfrm>
            <a:off x="346588" y="6487110"/>
            <a:ext cx="3181672" cy="369332"/>
          </a:xfrm>
          <a:prstGeom prst="rect">
            <a:avLst/>
          </a:prstGeom>
          <a:noFill/>
        </p:spPr>
        <p:txBody>
          <a:bodyPr wrap="square" rtlCol="0">
            <a:spAutoFit/>
          </a:bodyPr>
          <a:lstStyle/>
          <a:p>
            <a:pPr algn="ctr"/>
            <a:r>
              <a:rPr lang="en-US" dirty="0"/>
              <a:t>Young Bob’s (</a:t>
            </a:r>
            <a:r>
              <a:rPr lang="en-US" dirty="0" err="1"/>
              <a:t>Bebbs</a:t>
            </a:r>
            <a:r>
              <a:rPr lang="en-US" dirty="0"/>
              <a:t>) Sedge</a:t>
            </a:r>
            <a:endParaRPr lang="en-CA" dirty="0"/>
          </a:p>
        </p:txBody>
      </p:sp>
      <p:sp>
        <p:nvSpPr>
          <p:cNvPr id="10" name="Content Placeholder 9">
            <a:extLst>
              <a:ext uri="{FF2B5EF4-FFF2-40B4-BE49-F238E27FC236}">
                <a16:creationId xmlns:a16="http://schemas.microsoft.com/office/drawing/2014/main" id="{9D7F576D-F327-56DC-062D-64841D41380D}"/>
              </a:ext>
            </a:extLst>
          </p:cNvPr>
          <p:cNvSpPr>
            <a:spLocks noGrp="1"/>
          </p:cNvSpPr>
          <p:nvPr>
            <p:ph sz="half" idx="1"/>
          </p:nvPr>
        </p:nvSpPr>
        <p:spPr>
          <a:xfrm>
            <a:off x="3800301" y="1971000"/>
            <a:ext cx="4591398" cy="4525200"/>
          </a:xfrm>
          <a:noFill/>
          <a:ln>
            <a:noFill/>
          </a:ln>
        </p:spPr>
        <p:txBody>
          <a:bodyPr vert="horz" wrap="square" lIns="0" tIns="0" rIns="91440" bIns="0" rtlCol="0">
            <a:normAutofit lnSpcReduction="10000"/>
          </a:bodyPr>
          <a:lstStyle/>
          <a:p>
            <a:pPr marL="1944" indent="0" algn="ctr">
              <a:buNone/>
            </a:pPr>
            <a:r>
              <a:rPr lang="en-US" dirty="0">
                <a:solidFill>
                  <a:schemeClr val="tx2"/>
                </a:solidFill>
                <a:latin typeface="Times New Roman" panose="02020603050405020304" pitchFamily="18" charset="0"/>
                <a:cs typeface="Times New Roman" panose="02020603050405020304" pitchFamily="18" charset="0"/>
              </a:rPr>
              <a:t>Native to Alberta,  British Columbia, Manitoba, New Brunswick, Newfoundland, Northwest Territories, Nova Scotia, Ontario, Prince Edward Island, Quebec, Saskatchewan, Yukon.</a:t>
            </a:r>
          </a:p>
          <a:p>
            <a:pPr marL="1944" indent="0" algn="ctr">
              <a:buNone/>
            </a:pPr>
            <a:endParaRPr lang="en-US" dirty="0">
              <a:solidFill>
                <a:schemeClr val="tx2"/>
              </a:solidFill>
              <a:latin typeface="Times New Roman" panose="02020603050405020304" pitchFamily="18" charset="0"/>
              <a:cs typeface="Times New Roman" panose="02020603050405020304" pitchFamily="18" charset="0"/>
            </a:endParaRPr>
          </a:p>
          <a:p>
            <a:pPr marL="1944" indent="0">
              <a:buNone/>
            </a:pPr>
            <a:r>
              <a:rPr lang="en-US" dirty="0">
                <a:solidFill>
                  <a:schemeClr val="tx2"/>
                </a:solidFill>
                <a:latin typeface="Times New Roman" panose="02020603050405020304" pitchFamily="18" charset="0"/>
                <a:cs typeface="Times New Roman" panose="02020603050405020304" pitchFamily="18" charset="0"/>
              </a:rPr>
              <a:t>A species of common sedge that prefers humidity and open spaces. Bob's Sedge can be found along the edges of bodies of water, in humid meadows, and alongside swamps or bogs.</a:t>
            </a:r>
            <a:r>
              <a:rPr lang="en-US" baseline="30000" dirty="0">
                <a:solidFill>
                  <a:schemeClr val="tx2"/>
                </a:solidFill>
                <a:latin typeface="Times New Roman" panose="02020603050405020304" pitchFamily="18" charset="0"/>
                <a:cs typeface="Times New Roman" panose="02020603050405020304" pitchFamily="18" charset="0"/>
              </a:rPr>
              <a:t>2</a:t>
            </a:r>
          </a:p>
        </p:txBody>
      </p:sp>
      <p:sp>
        <p:nvSpPr>
          <p:cNvPr id="8" name="TextBox 7">
            <a:extLst>
              <a:ext uri="{FF2B5EF4-FFF2-40B4-BE49-F238E27FC236}">
                <a16:creationId xmlns:a16="http://schemas.microsoft.com/office/drawing/2014/main" id="{14CA2FD2-BEEE-51A5-EBD0-C79343C44334}"/>
              </a:ext>
            </a:extLst>
          </p:cNvPr>
          <p:cNvSpPr txBox="1"/>
          <p:nvPr/>
        </p:nvSpPr>
        <p:spPr>
          <a:xfrm>
            <a:off x="8485969" y="6481662"/>
            <a:ext cx="3577701" cy="369332"/>
          </a:xfrm>
          <a:prstGeom prst="rect">
            <a:avLst/>
          </a:prstGeom>
          <a:noFill/>
        </p:spPr>
        <p:txBody>
          <a:bodyPr wrap="square" rtlCol="0">
            <a:spAutoFit/>
          </a:bodyPr>
          <a:lstStyle/>
          <a:p>
            <a:pPr algn="ctr"/>
            <a:r>
              <a:rPr lang="en-US" dirty="0"/>
              <a:t>Slightly older Bob’s (</a:t>
            </a:r>
            <a:r>
              <a:rPr lang="en-US" dirty="0" err="1"/>
              <a:t>Bebbs</a:t>
            </a:r>
            <a:r>
              <a:rPr lang="en-US" dirty="0"/>
              <a:t>) Sedge</a:t>
            </a:r>
            <a:endParaRPr lang="en-CA" dirty="0"/>
          </a:p>
        </p:txBody>
      </p:sp>
      <p:pic>
        <p:nvPicPr>
          <p:cNvPr id="5" name="Picture 4" descr="A picture containing outdoor&#10;&#10;Description automatically generated">
            <a:extLst>
              <a:ext uri="{FF2B5EF4-FFF2-40B4-BE49-F238E27FC236}">
                <a16:creationId xmlns:a16="http://schemas.microsoft.com/office/drawing/2014/main" id="{C34A8EA8-A0F4-5FCF-58C7-85030E9A939D}"/>
              </a:ext>
            </a:extLst>
          </p:cNvPr>
          <p:cNvPicPr>
            <a:picLocks noChangeAspect="1"/>
          </p:cNvPicPr>
          <p:nvPr/>
        </p:nvPicPr>
        <p:blipFill rotWithShape="1">
          <a:blip r:embed="rId3">
            <a:extLst>
              <a:ext uri="{28A0092B-C50C-407E-A947-70E740481C1C}">
                <a14:useLocalDpi xmlns:a14="http://schemas.microsoft.com/office/drawing/2010/main" val="0"/>
              </a:ext>
            </a:extLst>
          </a:blip>
          <a:srcRect l="-938" t="9739" r="19374" b="8726"/>
          <a:stretch/>
        </p:blipFill>
        <p:spPr>
          <a:xfrm>
            <a:off x="228600" y="1828800"/>
            <a:ext cx="3429001" cy="4572000"/>
          </a:xfrm>
          <a:prstGeom prst="rect">
            <a:avLst/>
          </a:prstGeom>
        </p:spPr>
      </p:pic>
      <p:pic>
        <p:nvPicPr>
          <p:cNvPr id="4" name="Picture 3" descr="A picture containing outdoor, ground, rock, plant&#10;&#10;Description automatically generated">
            <a:extLst>
              <a:ext uri="{FF2B5EF4-FFF2-40B4-BE49-F238E27FC236}">
                <a16:creationId xmlns:a16="http://schemas.microsoft.com/office/drawing/2014/main" id="{69CC3AB7-8532-2932-55B7-D2225061CBA5}"/>
              </a:ext>
            </a:extLst>
          </p:cNvPr>
          <p:cNvPicPr>
            <a:picLocks noChangeAspect="1"/>
          </p:cNvPicPr>
          <p:nvPr/>
        </p:nvPicPr>
        <p:blipFill rotWithShape="1">
          <a:blip r:embed="rId4">
            <a:extLst>
              <a:ext uri="{28A0092B-C50C-407E-A947-70E740481C1C}">
                <a14:useLocalDpi xmlns:a14="http://schemas.microsoft.com/office/drawing/2010/main" val="0"/>
              </a:ext>
            </a:extLst>
          </a:blip>
          <a:srcRect l="7906" t="12689" r="4526" b="-224"/>
          <a:stretch/>
        </p:blipFill>
        <p:spPr>
          <a:xfrm>
            <a:off x="8531352" y="1828800"/>
            <a:ext cx="3429000" cy="4572000"/>
          </a:xfrm>
          <a:prstGeom prst="rect">
            <a:avLst/>
          </a:prstGeom>
        </p:spPr>
      </p:pic>
    </p:spTree>
    <p:extLst>
      <p:ext uri="{BB962C8B-B14F-4D97-AF65-F5344CB8AC3E}">
        <p14:creationId xmlns:p14="http://schemas.microsoft.com/office/powerpoint/2010/main" val="385281697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useBgFill="1">
        <p:nvSpPr>
          <p:cNvPr id="13" name="Rectangle 12">
            <a:extLst>
              <a:ext uri="{FF2B5EF4-FFF2-40B4-BE49-F238E27FC236}">
                <a16:creationId xmlns:a16="http://schemas.microsoft.com/office/drawing/2014/main" id="{4912D5A0-6915-47FF-A764-ADBDE3232F3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1F061695-5D2D-3B3B-31F6-787FDF863FDD}"/>
              </a:ext>
            </a:extLst>
          </p:cNvPr>
          <p:cNvSpPr>
            <a:spLocks noGrp="1"/>
          </p:cNvSpPr>
          <p:nvPr>
            <p:ph type="title"/>
          </p:nvPr>
        </p:nvSpPr>
        <p:spPr>
          <a:xfrm>
            <a:off x="448056" y="388800"/>
            <a:ext cx="11300532" cy="986400"/>
          </a:xfrm>
        </p:spPr>
        <p:txBody>
          <a:bodyPr vert="horz" wrap="square" lIns="0" tIns="0" rIns="0" bIns="0" rtlCol="0" anchor="b">
            <a:noAutofit/>
          </a:bodyPr>
          <a:lstStyle/>
          <a:p>
            <a:pPr marL="1944" indent="0">
              <a:buNone/>
            </a:pPr>
            <a:r>
              <a:rPr lang="en-US" sz="5400" b="1" i="0">
                <a:solidFill>
                  <a:schemeClr val="tx2"/>
                </a:solidFill>
              </a:rPr>
              <a:t>Boneset</a:t>
            </a:r>
            <a:r>
              <a:rPr lang="en-US" sz="5400" i="0">
                <a:solidFill>
                  <a:schemeClr val="tx2"/>
                </a:solidFill>
              </a:rPr>
              <a:t> </a:t>
            </a:r>
            <a:r>
              <a:rPr lang="en-US" sz="5400">
                <a:solidFill>
                  <a:schemeClr val="tx2"/>
                </a:solidFill>
              </a:rPr>
              <a:t>Eupatorium perfoliatum L.</a:t>
            </a:r>
          </a:p>
        </p:txBody>
      </p:sp>
      <p:cxnSp>
        <p:nvCxnSpPr>
          <p:cNvPr id="15" name="Straight Connector 14">
            <a:extLst>
              <a:ext uri="{FF2B5EF4-FFF2-40B4-BE49-F238E27FC236}">
                <a16:creationId xmlns:a16="http://schemas.microsoft.com/office/drawing/2014/main" id="{B32E796E-8D19-4926-B7B8-653B01939010}"/>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450000" y="1609200"/>
            <a:ext cx="11300400" cy="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sp>
        <p:nvSpPr>
          <p:cNvPr id="7" name="TextBox 6">
            <a:extLst>
              <a:ext uri="{FF2B5EF4-FFF2-40B4-BE49-F238E27FC236}">
                <a16:creationId xmlns:a16="http://schemas.microsoft.com/office/drawing/2014/main" id="{DBC9DDFA-2889-13EF-35AE-AE842C7BEC52}"/>
              </a:ext>
            </a:extLst>
          </p:cNvPr>
          <p:cNvSpPr txBox="1"/>
          <p:nvPr/>
        </p:nvSpPr>
        <p:spPr>
          <a:xfrm>
            <a:off x="226538" y="6471402"/>
            <a:ext cx="3181672" cy="369332"/>
          </a:xfrm>
          <a:prstGeom prst="rect">
            <a:avLst/>
          </a:prstGeom>
          <a:noFill/>
        </p:spPr>
        <p:txBody>
          <a:bodyPr wrap="square" rtlCol="0">
            <a:spAutoFit/>
          </a:bodyPr>
          <a:lstStyle/>
          <a:p>
            <a:pPr algn="ctr"/>
            <a:r>
              <a:rPr lang="en-US" dirty="0"/>
              <a:t>Young Boneset</a:t>
            </a:r>
            <a:endParaRPr lang="en-CA" dirty="0"/>
          </a:p>
        </p:txBody>
      </p:sp>
      <p:sp>
        <p:nvSpPr>
          <p:cNvPr id="10" name="Content Placeholder 9">
            <a:extLst>
              <a:ext uri="{FF2B5EF4-FFF2-40B4-BE49-F238E27FC236}">
                <a16:creationId xmlns:a16="http://schemas.microsoft.com/office/drawing/2014/main" id="{9D7F576D-F327-56DC-062D-64841D41380D}"/>
              </a:ext>
            </a:extLst>
          </p:cNvPr>
          <p:cNvSpPr>
            <a:spLocks noGrp="1"/>
          </p:cNvSpPr>
          <p:nvPr>
            <p:ph sz="half" idx="1"/>
          </p:nvPr>
        </p:nvSpPr>
        <p:spPr>
          <a:xfrm>
            <a:off x="3800301" y="1944000"/>
            <a:ext cx="4591398" cy="4499862"/>
          </a:xfrm>
          <a:noFill/>
          <a:ln>
            <a:noFill/>
          </a:ln>
        </p:spPr>
        <p:txBody>
          <a:bodyPr vert="horz" wrap="square" lIns="0" tIns="0" rIns="91440" bIns="0" rtlCol="0">
            <a:normAutofit fontScale="92500" lnSpcReduction="10000"/>
          </a:bodyPr>
          <a:lstStyle/>
          <a:p>
            <a:pPr marL="1944" indent="0" algn="ctr">
              <a:buNone/>
            </a:pPr>
            <a:r>
              <a:rPr lang="en-US" sz="1800">
                <a:solidFill>
                  <a:schemeClr val="tx2"/>
                </a:solidFill>
                <a:latin typeface="Times New Roman" panose="02020603050405020304" pitchFamily="18" charset="0"/>
                <a:cs typeface="Times New Roman" panose="02020603050405020304" pitchFamily="18" charset="0"/>
              </a:rPr>
              <a:t>Native to Nova Scotia, Ontario, Manitoba, Quebec, Prince Edward Island, and New Brunswick</a:t>
            </a:r>
          </a:p>
          <a:p>
            <a:pPr marL="1944" indent="0" algn="ctr">
              <a:buNone/>
            </a:pPr>
            <a:endParaRPr lang="en-US" sz="1800">
              <a:solidFill>
                <a:schemeClr val="tx2"/>
              </a:solidFill>
              <a:latin typeface="Times New Roman" panose="02020603050405020304" pitchFamily="18" charset="0"/>
              <a:cs typeface="Times New Roman" panose="02020603050405020304" pitchFamily="18" charset="0"/>
            </a:endParaRPr>
          </a:p>
          <a:p>
            <a:pPr marL="1944" indent="0">
              <a:buNone/>
            </a:pPr>
            <a:r>
              <a:rPr lang="en-US" sz="1800" b="1">
                <a:solidFill>
                  <a:schemeClr val="tx2"/>
                </a:solidFill>
                <a:latin typeface="Times New Roman" panose="02020603050405020304" pitchFamily="18" charset="0"/>
                <a:cs typeface="Times New Roman" panose="02020603050405020304" pitchFamily="18" charset="0"/>
              </a:rPr>
              <a:t>Abnaki</a:t>
            </a:r>
            <a:r>
              <a:rPr lang="en-US" sz="1800">
                <a:solidFill>
                  <a:schemeClr val="tx2"/>
                </a:solidFill>
                <a:latin typeface="Times New Roman" panose="02020603050405020304" pitchFamily="18" charset="0"/>
                <a:cs typeface="Times New Roman" panose="02020603050405020304" pitchFamily="18" charset="0"/>
              </a:rPr>
              <a:t>: Boneset is used as a remedy to broken bones and bone disease (osteoporosis, etc.).</a:t>
            </a:r>
            <a:r>
              <a:rPr lang="en-US" sz="1800" baseline="30000">
                <a:solidFill>
                  <a:schemeClr val="tx2"/>
                </a:solidFill>
                <a:latin typeface="Times New Roman" panose="02020603050405020304" pitchFamily="18" charset="0"/>
                <a:cs typeface="Times New Roman" panose="02020603050405020304" pitchFamily="18" charset="0"/>
              </a:rPr>
              <a:t>3</a:t>
            </a:r>
          </a:p>
          <a:p>
            <a:pPr marL="1944" indent="0">
              <a:buNone/>
            </a:pPr>
            <a:r>
              <a:rPr lang="en-US" sz="1800" b="1">
                <a:solidFill>
                  <a:schemeClr val="tx2"/>
                </a:solidFill>
                <a:latin typeface="Times New Roman" panose="02020603050405020304" pitchFamily="18" charset="0"/>
                <a:cs typeface="Times New Roman" panose="02020603050405020304" pitchFamily="18" charset="0"/>
              </a:rPr>
              <a:t>Cherokee</a:t>
            </a:r>
            <a:r>
              <a:rPr lang="en-US" sz="1800">
                <a:solidFill>
                  <a:schemeClr val="tx2"/>
                </a:solidFill>
                <a:latin typeface="Times New Roman" panose="02020603050405020304" pitchFamily="18" charset="0"/>
                <a:cs typeface="Times New Roman" panose="02020603050405020304" pitchFamily="18" charset="0"/>
              </a:rPr>
              <a:t>: Infusion of the plant is consumed to mend colds, fevers, and sore throats.</a:t>
            </a:r>
            <a:r>
              <a:rPr lang="en-US" sz="1800" baseline="30000">
                <a:solidFill>
                  <a:schemeClr val="tx2"/>
                </a:solidFill>
                <a:latin typeface="Times New Roman" panose="02020603050405020304" pitchFamily="18" charset="0"/>
                <a:cs typeface="Times New Roman" panose="02020603050405020304" pitchFamily="18" charset="0"/>
              </a:rPr>
              <a:t>4 </a:t>
            </a:r>
          </a:p>
          <a:p>
            <a:pPr marL="1944" indent="0">
              <a:buNone/>
            </a:pPr>
            <a:r>
              <a:rPr lang="en-US" sz="1800" b="1">
                <a:solidFill>
                  <a:schemeClr val="tx2"/>
                </a:solidFill>
                <a:latin typeface="Times New Roman" panose="02020603050405020304" pitchFamily="18" charset="0"/>
                <a:cs typeface="Times New Roman" panose="02020603050405020304" pitchFamily="18" charset="0"/>
              </a:rPr>
              <a:t>Chippewa</a:t>
            </a:r>
            <a:r>
              <a:rPr lang="en-US" sz="1800">
                <a:solidFill>
                  <a:schemeClr val="tx2"/>
                </a:solidFill>
                <a:latin typeface="Times New Roman" panose="02020603050405020304" pitchFamily="18" charset="0"/>
                <a:cs typeface="Times New Roman" panose="02020603050405020304" pitchFamily="18" charset="0"/>
              </a:rPr>
              <a:t>: The plant top is used in a poultice for musculoskeletal diseases while the root is used to correct abnormal menstruation. Muddled plant applied topically as a remedy for rattlesnake bites.</a:t>
            </a:r>
            <a:r>
              <a:rPr lang="en-US" sz="1800" baseline="30000">
                <a:solidFill>
                  <a:schemeClr val="tx2"/>
                </a:solidFill>
                <a:latin typeface="Times New Roman" panose="02020603050405020304" pitchFamily="18" charset="0"/>
                <a:cs typeface="Times New Roman" panose="02020603050405020304" pitchFamily="18" charset="0"/>
              </a:rPr>
              <a:t>5</a:t>
            </a:r>
          </a:p>
          <a:p>
            <a:pPr marL="1944" indent="0">
              <a:buNone/>
            </a:pPr>
            <a:r>
              <a:rPr lang="en-US" sz="1800" b="1">
                <a:solidFill>
                  <a:schemeClr val="tx2"/>
                </a:solidFill>
                <a:latin typeface="Times New Roman" panose="02020603050405020304" pitchFamily="18" charset="0"/>
                <a:cs typeface="Times New Roman" panose="02020603050405020304" pitchFamily="18" charset="0"/>
              </a:rPr>
              <a:t>Iroquois</a:t>
            </a:r>
            <a:r>
              <a:rPr lang="en-US" sz="1800">
                <a:solidFill>
                  <a:schemeClr val="tx2"/>
                </a:solidFill>
                <a:latin typeface="Times New Roman" panose="02020603050405020304" pitchFamily="18" charset="0"/>
                <a:cs typeface="Times New Roman" panose="02020603050405020304" pitchFamily="18" charset="0"/>
              </a:rPr>
              <a:t>: Infusion of the roots to treat "pains in the stomach and on the left side"</a:t>
            </a:r>
            <a:r>
              <a:rPr lang="en-US" sz="1800" baseline="30000">
                <a:solidFill>
                  <a:schemeClr val="tx2"/>
                </a:solidFill>
                <a:latin typeface="Times New Roman" panose="02020603050405020304" pitchFamily="18" charset="0"/>
                <a:cs typeface="Times New Roman" panose="02020603050405020304" pitchFamily="18" charset="0"/>
              </a:rPr>
              <a:t>6</a:t>
            </a:r>
          </a:p>
        </p:txBody>
      </p:sp>
      <p:sp>
        <p:nvSpPr>
          <p:cNvPr id="8" name="TextBox 7">
            <a:extLst>
              <a:ext uri="{FF2B5EF4-FFF2-40B4-BE49-F238E27FC236}">
                <a16:creationId xmlns:a16="http://schemas.microsoft.com/office/drawing/2014/main" id="{14CA2FD2-BEEE-51A5-EBD0-C79343C44334}"/>
              </a:ext>
            </a:extLst>
          </p:cNvPr>
          <p:cNvSpPr txBox="1"/>
          <p:nvPr/>
        </p:nvSpPr>
        <p:spPr>
          <a:xfrm>
            <a:off x="8780065" y="6467168"/>
            <a:ext cx="3181672" cy="369332"/>
          </a:xfrm>
          <a:prstGeom prst="rect">
            <a:avLst/>
          </a:prstGeom>
          <a:noFill/>
        </p:spPr>
        <p:txBody>
          <a:bodyPr wrap="square" rtlCol="0">
            <a:spAutoFit/>
          </a:bodyPr>
          <a:lstStyle/>
          <a:p>
            <a:pPr algn="ctr"/>
            <a:r>
              <a:rPr lang="en-US" dirty="0"/>
              <a:t>Slightly older Boneset</a:t>
            </a:r>
          </a:p>
        </p:txBody>
      </p:sp>
      <p:pic>
        <p:nvPicPr>
          <p:cNvPr id="4" name="Picture 3" descr="A picture containing outdoor, bowl, plant, salad&#10;&#10;Description automatically generated">
            <a:extLst>
              <a:ext uri="{FF2B5EF4-FFF2-40B4-BE49-F238E27FC236}">
                <a16:creationId xmlns:a16="http://schemas.microsoft.com/office/drawing/2014/main" id="{AC9947B9-8B12-754A-2FD0-C5BF06427A75}"/>
              </a:ext>
            </a:extLst>
          </p:cNvPr>
          <p:cNvPicPr>
            <a:picLocks noChangeAspect="1"/>
          </p:cNvPicPr>
          <p:nvPr/>
        </p:nvPicPr>
        <p:blipFill rotWithShape="1">
          <a:blip r:embed="rId2">
            <a:extLst>
              <a:ext uri="{28A0092B-C50C-407E-A947-70E740481C1C}">
                <a14:useLocalDpi xmlns:a14="http://schemas.microsoft.com/office/drawing/2010/main" val="0"/>
              </a:ext>
            </a:extLst>
          </a:blip>
          <a:srcRect l="15893" t="13123" r="14115" b="16883"/>
          <a:stretch/>
        </p:blipFill>
        <p:spPr>
          <a:xfrm>
            <a:off x="8531352" y="1828800"/>
            <a:ext cx="3427745" cy="4572000"/>
          </a:xfrm>
          <a:prstGeom prst="rect">
            <a:avLst/>
          </a:prstGeom>
        </p:spPr>
      </p:pic>
      <p:pic>
        <p:nvPicPr>
          <p:cNvPr id="6" name="Picture 5" descr="A picture containing food, beverage, plant, vegetable&#10;&#10;Description automatically generated">
            <a:extLst>
              <a:ext uri="{FF2B5EF4-FFF2-40B4-BE49-F238E27FC236}">
                <a16:creationId xmlns:a16="http://schemas.microsoft.com/office/drawing/2014/main" id="{B957AFA1-BAC2-2415-FB82-91B50B309A6F}"/>
              </a:ext>
            </a:extLst>
          </p:cNvPr>
          <p:cNvPicPr>
            <a:picLocks noChangeAspect="1"/>
          </p:cNvPicPr>
          <p:nvPr/>
        </p:nvPicPr>
        <p:blipFill rotWithShape="1">
          <a:blip r:embed="rId3">
            <a:extLst>
              <a:ext uri="{28A0092B-C50C-407E-A947-70E740481C1C}">
                <a14:useLocalDpi xmlns:a14="http://schemas.microsoft.com/office/drawing/2010/main" val="0"/>
              </a:ext>
            </a:extLst>
          </a:blip>
          <a:srcRect l="6244" t="7565" r="7985" b="6664"/>
          <a:stretch/>
        </p:blipFill>
        <p:spPr>
          <a:xfrm>
            <a:off x="228600" y="1828800"/>
            <a:ext cx="3427745" cy="4572000"/>
          </a:xfrm>
          <a:prstGeom prst="rect">
            <a:avLst/>
          </a:prstGeom>
        </p:spPr>
      </p:pic>
    </p:spTree>
    <p:extLst>
      <p:ext uri="{BB962C8B-B14F-4D97-AF65-F5344CB8AC3E}">
        <p14:creationId xmlns:p14="http://schemas.microsoft.com/office/powerpoint/2010/main" val="112660045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useBgFill="1">
        <p:nvSpPr>
          <p:cNvPr id="13" name="Rectangle 12">
            <a:extLst>
              <a:ext uri="{FF2B5EF4-FFF2-40B4-BE49-F238E27FC236}">
                <a16:creationId xmlns:a16="http://schemas.microsoft.com/office/drawing/2014/main" id="{4912D5A0-6915-47FF-A764-ADBDE3232F3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1F061695-5D2D-3B3B-31F6-787FDF863FDD}"/>
              </a:ext>
            </a:extLst>
          </p:cNvPr>
          <p:cNvSpPr>
            <a:spLocks noGrp="1"/>
          </p:cNvSpPr>
          <p:nvPr>
            <p:ph type="title"/>
          </p:nvPr>
        </p:nvSpPr>
        <p:spPr>
          <a:xfrm>
            <a:off x="448056" y="388800"/>
            <a:ext cx="11300532" cy="986400"/>
          </a:xfrm>
        </p:spPr>
        <p:txBody>
          <a:bodyPr vert="horz" wrap="square" lIns="0" tIns="0" rIns="0" bIns="0" rtlCol="0" anchor="b">
            <a:noAutofit/>
          </a:bodyPr>
          <a:lstStyle/>
          <a:p>
            <a:pPr marL="1944" indent="0">
              <a:buNone/>
            </a:pPr>
            <a:r>
              <a:rPr lang="en-US" sz="5400" b="1" i="0">
                <a:solidFill>
                  <a:schemeClr val="tx2"/>
                </a:solidFill>
                <a:latin typeface="Times New Roman" panose="02020603050405020304" pitchFamily="18" charset="0"/>
                <a:cs typeface="Times New Roman" panose="02020603050405020304" pitchFamily="18" charset="0"/>
              </a:rPr>
              <a:t>Bottle Brush' Grass </a:t>
            </a:r>
            <a:r>
              <a:rPr lang="en-US" sz="5400" b="1">
                <a:solidFill>
                  <a:schemeClr val="tx2"/>
                </a:solidFill>
                <a:latin typeface="Times New Roman" panose="02020603050405020304" pitchFamily="18" charset="0"/>
                <a:cs typeface="Times New Roman" panose="02020603050405020304" pitchFamily="18" charset="0"/>
              </a:rPr>
              <a:t>Elymus </a:t>
            </a:r>
            <a:r>
              <a:rPr lang="en-US" sz="5400" b="1" err="1">
                <a:solidFill>
                  <a:schemeClr val="tx2"/>
                </a:solidFill>
                <a:latin typeface="Times New Roman" panose="02020603050405020304" pitchFamily="18" charset="0"/>
                <a:cs typeface="Times New Roman" panose="02020603050405020304" pitchFamily="18" charset="0"/>
              </a:rPr>
              <a:t>hystrix</a:t>
            </a:r>
            <a:endParaRPr lang="en-US" sz="5400" b="1">
              <a:solidFill>
                <a:schemeClr val="tx2"/>
              </a:solidFill>
              <a:latin typeface="Times New Roman" panose="02020603050405020304" pitchFamily="18" charset="0"/>
              <a:cs typeface="Times New Roman" panose="02020603050405020304" pitchFamily="18" charset="0"/>
            </a:endParaRPr>
          </a:p>
        </p:txBody>
      </p:sp>
      <p:cxnSp>
        <p:nvCxnSpPr>
          <p:cNvPr id="15" name="Straight Connector 14">
            <a:extLst>
              <a:ext uri="{FF2B5EF4-FFF2-40B4-BE49-F238E27FC236}">
                <a16:creationId xmlns:a16="http://schemas.microsoft.com/office/drawing/2014/main" id="{B32E796E-8D19-4926-B7B8-653B01939010}"/>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450000" y="1609200"/>
            <a:ext cx="11300400" cy="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sp>
        <p:nvSpPr>
          <p:cNvPr id="7" name="TextBox 6">
            <a:extLst>
              <a:ext uri="{FF2B5EF4-FFF2-40B4-BE49-F238E27FC236}">
                <a16:creationId xmlns:a16="http://schemas.microsoft.com/office/drawing/2014/main" id="{DBC9DDFA-2889-13EF-35AE-AE842C7BEC52}"/>
              </a:ext>
            </a:extLst>
          </p:cNvPr>
          <p:cNvSpPr txBox="1"/>
          <p:nvPr/>
        </p:nvSpPr>
        <p:spPr>
          <a:xfrm>
            <a:off x="226538" y="6494442"/>
            <a:ext cx="3181672" cy="369332"/>
          </a:xfrm>
          <a:prstGeom prst="rect">
            <a:avLst/>
          </a:prstGeom>
          <a:noFill/>
        </p:spPr>
        <p:txBody>
          <a:bodyPr wrap="square" rtlCol="0">
            <a:spAutoFit/>
          </a:bodyPr>
          <a:lstStyle/>
          <a:p>
            <a:pPr algn="ctr"/>
            <a:r>
              <a:rPr lang="en-US" dirty="0"/>
              <a:t>Young Bottle Brush’ Grass</a:t>
            </a:r>
            <a:endParaRPr lang="en-CA" dirty="0"/>
          </a:p>
        </p:txBody>
      </p:sp>
      <p:sp>
        <p:nvSpPr>
          <p:cNvPr id="10" name="Content Placeholder 9">
            <a:extLst>
              <a:ext uri="{FF2B5EF4-FFF2-40B4-BE49-F238E27FC236}">
                <a16:creationId xmlns:a16="http://schemas.microsoft.com/office/drawing/2014/main" id="{9D7F576D-F327-56DC-062D-64841D41380D}"/>
              </a:ext>
            </a:extLst>
          </p:cNvPr>
          <p:cNvSpPr>
            <a:spLocks noGrp="1"/>
          </p:cNvSpPr>
          <p:nvPr>
            <p:ph sz="half" idx="1"/>
          </p:nvPr>
        </p:nvSpPr>
        <p:spPr>
          <a:xfrm>
            <a:off x="3800301" y="1969242"/>
            <a:ext cx="4591398" cy="4525200"/>
          </a:xfrm>
          <a:noFill/>
          <a:ln>
            <a:noFill/>
          </a:ln>
        </p:spPr>
        <p:txBody>
          <a:bodyPr vert="horz" wrap="square" lIns="0" tIns="0" rIns="91440" bIns="0" rtlCol="0" anchor="t">
            <a:normAutofit fontScale="92500"/>
          </a:bodyPr>
          <a:lstStyle/>
          <a:p>
            <a:pPr marL="1905" indent="0" algn="ctr">
              <a:buNone/>
            </a:pPr>
            <a:r>
              <a:rPr lang="en-US" dirty="0">
                <a:solidFill>
                  <a:schemeClr val="tx2"/>
                </a:solidFill>
                <a:latin typeface="Times New Roman"/>
                <a:cs typeface="Times New Roman"/>
              </a:rPr>
              <a:t>Native to Nova Scotia, Manitoba, New Brunswick, Ontario, Quebec </a:t>
            </a:r>
            <a:endParaRPr lang="en-US" dirty="0"/>
          </a:p>
          <a:p>
            <a:pPr marL="1905" indent="0">
              <a:buNone/>
            </a:pPr>
            <a:endParaRPr lang="en-US" dirty="0">
              <a:solidFill>
                <a:schemeClr val="tx2"/>
              </a:solidFill>
              <a:latin typeface="Times New Roman" panose="02020603050405020304" pitchFamily="18" charset="0"/>
              <a:cs typeface="Times New Roman" panose="02020603050405020304" pitchFamily="18" charset="0"/>
            </a:endParaRPr>
          </a:p>
          <a:p>
            <a:pPr marL="1905" indent="0">
              <a:buNone/>
            </a:pPr>
            <a:r>
              <a:rPr lang="en-US" dirty="0">
                <a:solidFill>
                  <a:schemeClr val="tx2"/>
                </a:solidFill>
                <a:latin typeface="Times New Roman"/>
                <a:cs typeface="Times New Roman"/>
              </a:rPr>
              <a:t>Greenish-brown, bristly </a:t>
            </a:r>
            <a:r>
              <a:rPr lang="en-US" dirty="0" err="1">
                <a:solidFill>
                  <a:schemeClr val="tx2"/>
                </a:solidFill>
                <a:latin typeface="Times New Roman"/>
                <a:cs typeface="Times New Roman"/>
              </a:rPr>
              <a:t>spikelets</a:t>
            </a:r>
            <a:r>
              <a:rPr lang="en-US" dirty="0">
                <a:solidFill>
                  <a:schemeClr val="tx2"/>
                </a:solidFill>
                <a:latin typeface="Times New Roman"/>
                <a:cs typeface="Times New Roman"/>
              </a:rPr>
              <a:t> in several to many clusters along a terminal spike atop an erect smooth stem.</a:t>
            </a:r>
            <a:r>
              <a:rPr lang="en-US" baseline="30000" dirty="0">
                <a:solidFill>
                  <a:schemeClr val="tx2"/>
                </a:solidFill>
                <a:latin typeface="Times New Roman"/>
                <a:cs typeface="Times New Roman"/>
              </a:rPr>
              <a:t>7</a:t>
            </a:r>
            <a:r>
              <a:rPr lang="en-US" dirty="0">
                <a:solidFill>
                  <a:schemeClr val="tx2"/>
                </a:solidFill>
                <a:latin typeface="Times New Roman"/>
                <a:cs typeface="Times New Roman"/>
              </a:rPr>
              <a:t>  </a:t>
            </a:r>
            <a:endParaRPr lang="en-US" dirty="0">
              <a:solidFill>
                <a:schemeClr val="tx2"/>
              </a:solidFill>
              <a:latin typeface="Times New Roman" panose="02020603050405020304" pitchFamily="18" charset="0"/>
              <a:cs typeface="Times New Roman" panose="02020603050405020304" pitchFamily="18" charset="0"/>
            </a:endParaRPr>
          </a:p>
          <a:p>
            <a:pPr marL="1905" indent="0">
              <a:buNone/>
            </a:pPr>
            <a:endParaRPr lang="en-US" dirty="0">
              <a:solidFill>
                <a:schemeClr val="tx2"/>
              </a:solidFill>
              <a:latin typeface="Times New Roman" panose="02020603050405020304" pitchFamily="18" charset="0"/>
              <a:cs typeface="Times New Roman" panose="02020603050405020304" pitchFamily="18" charset="0"/>
            </a:endParaRPr>
          </a:p>
          <a:p>
            <a:pPr marL="1905" indent="0">
              <a:buNone/>
            </a:pPr>
            <a:r>
              <a:rPr lang="en-US" b="1" dirty="0">
                <a:solidFill>
                  <a:schemeClr val="tx2"/>
                </a:solidFill>
                <a:latin typeface="Times New Roman"/>
                <a:cs typeface="Times New Roman"/>
              </a:rPr>
              <a:t>Iroquois</a:t>
            </a:r>
            <a:r>
              <a:rPr lang="en-US" dirty="0">
                <a:solidFill>
                  <a:schemeClr val="tx2"/>
                </a:solidFill>
                <a:latin typeface="Times New Roman"/>
                <a:cs typeface="Times New Roman"/>
              </a:rPr>
              <a:t>: Decoction from the leaves and reed grass rootstocks was used to soak corn seeds prior to planting.</a:t>
            </a:r>
            <a:r>
              <a:rPr lang="en-US" baseline="30000" dirty="0">
                <a:solidFill>
                  <a:schemeClr val="tx2"/>
                </a:solidFill>
                <a:latin typeface="Times New Roman"/>
                <a:cs typeface="Times New Roman"/>
              </a:rPr>
              <a:t>8</a:t>
            </a:r>
          </a:p>
        </p:txBody>
      </p:sp>
      <p:sp>
        <p:nvSpPr>
          <p:cNvPr id="8" name="TextBox 7">
            <a:extLst>
              <a:ext uri="{FF2B5EF4-FFF2-40B4-BE49-F238E27FC236}">
                <a16:creationId xmlns:a16="http://schemas.microsoft.com/office/drawing/2014/main" id="{14CA2FD2-BEEE-51A5-EBD0-C79343C44334}"/>
              </a:ext>
            </a:extLst>
          </p:cNvPr>
          <p:cNvSpPr txBox="1"/>
          <p:nvPr/>
        </p:nvSpPr>
        <p:spPr>
          <a:xfrm>
            <a:off x="8391699" y="6466542"/>
            <a:ext cx="3573763" cy="369332"/>
          </a:xfrm>
          <a:prstGeom prst="rect">
            <a:avLst/>
          </a:prstGeom>
          <a:noFill/>
        </p:spPr>
        <p:txBody>
          <a:bodyPr wrap="square" rtlCol="0">
            <a:spAutoFit/>
          </a:bodyPr>
          <a:lstStyle/>
          <a:p>
            <a:pPr algn="ctr"/>
            <a:r>
              <a:rPr lang="en-US" dirty="0"/>
              <a:t>Slightly older Bottle Brush’ Grass</a:t>
            </a:r>
            <a:endParaRPr lang="en-CA" dirty="0"/>
          </a:p>
        </p:txBody>
      </p:sp>
      <p:pic>
        <p:nvPicPr>
          <p:cNvPr id="4" name="Picture 3" descr="A picture containing outdoor, farm machine, outdoor object&#10;&#10;Description automatically generated">
            <a:extLst>
              <a:ext uri="{FF2B5EF4-FFF2-40B4-BE49-F238E27FC236}">
                <a16:creationId xmlns:a16="http://schemas.microsoft.com/office/drawing/2014/main" id="{4AE2CA75-CD99-236D-5F32-2D70FFDAEB57}"/>
              </a:ext>
            </a:extLst>
          </p:cNvPr>
          <p:cNvPicPr>
            <a:picLocks noChangeAspect="1"/>
          </p:cNvPicPr>
          <p:nvPr/>
        </p:nvPicPr>
        <p:blipFill rotWithShape="1">
          <a:blip r:embed="rId2">
            <a:extLst>
              <a:ext uri="{28A0092B-C50C-407E-A947-70E740481C1C}">
                <a14:useLocalDpi xmlns:a14="http://schemas.microsoft.com/office/drawing/2010/main" val="0"/>
              </a:ext>
            </a:extLst>
          </a:blip>
          <a:srcRect l="7733" t="14479" r="9395" b="2680"/>
          <a:stretch/>
        </p:blipFill>
        <p:spPr>
          <a:xfrm>
            <a:off x="226538" y="1828800"/>
            <a:ext cx="3429001" cy="4572000"/>
          </a:xfrm>
          <a:prstGeom prst="rect">
            <a:avLst/>
          </a:prstGeom>
        </p:spPr>
      </p:pic>
      <p:pic>
        <p:nvPicPr>
          <p:cNvPr id="6" name="Picture 5" descr="A potted plant in a garden&#10;&#10;Description automatically generated with medium confidence">
            <a:extLst>
              <a:ext uri="{FF2B5EF4-FFF2-40B4-BE49-F238E27FC236}">
                <a16:creationId xmlns:a16="http://schemas.microsoft.com/office/drawing/2014/main" id="{C3F84820-A9C5-AF96-6884-1C39211573CE}"/>
              </a:ext>
            </a:extLst>
          </p:cNvPr>
          <p:cNvPicPr>
            <a:picLocks noChangeAspect="1"/>
          </p:cNvPicPr>
          <p:nvPr/>
        </p:nvPicPr>
        <p:blipFill rotWithShape="1">
          <a:blip r:embed="rId3">
            <a:extLst>
              <a:ext uri="{28A0092B-C50C-407E-A947-70E740481C1C}">
                <a14:useLocalDpi xmlns:a14="http://schemas.microsoft.com/office/drawing/2010/main" val="0"/>
              </a:ext>
            </a:extLst>
          </a:blip>
          <a:srcRect l="3173" t="1599" r="3173" b="4780"/>
          <a:stretch/>
        </p:blipFill>
        <p:spPr>
          <a:xfrm>
            <a:off x="8531352" y="1828800"/>
            <a:ext cx="3429000" cy="4572000"/>
          </a:xfrm>
          <a:prstGeom prst="rect">
            <a:avLst/>
          </a:prstGeom>
        </p:spPr>
      </p:pic>
    </p:spTree>
    <p:extLst>
      <p:ext uri="{BB962C8B-B14F-4D97-AF65-F5344CB8AC3E}">
        <p14:creationId xmlns:p14="http://schemas.microsoft.com/office/powerpoint/2010/main" val="375346009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useBgFill="1">
        <p:nvSpPr>
          <p:cNvPr id="13" name="Rectangle 12">
            <a:extLst>
              <a:ext uri="{FF2B5EF4-FFF2-40B4-BE49-F238E27FC236}">
                <a16:creationId xmlns:a16="http://schemas.microsoft.com/office/drawing/2014/main" id="{4912D5A0-6915-47FF-A764-ADBDE3232F3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1F061695-5D2D-3B3B-31F6-787FDF863FDD}"/>
              </a:ext>
            </a:extLst>
          </p:cNvPr>
          <p:cNvSpPr>
            <a:spLocks noGrp="1"/>
          </p:cNvSpPr>
          <p:nvPr>
            <p:ph type="title"/>
          </p:nvPr>
        </p:nvSpPr>
        <p:spPr>
          <a:xfrm>
            <a:off x="448056" y="388800"/>
            <a:ext cx="11300532" cy="986400"/>
          </a:xfrm>
        </p:spPr>
        <p:txBody>
          <a:bodyPr vert="horz" wrap="square" lIns="0" tIns="0" rIns="0" bIns="0" rtlCol="0" anchor="b">
            <a:noAutofit/>
          </a:bodyPr>
          <a:lstStyle/>
          <a:p>
            <a:pPr marL="1944" indent="0">
              <a:buNone/>
            </a:pPr>
            <a:r>
              <a:rPr lang="nb-NO" sz="4800" b="1">
                <a:solidFill>
                  <a:schemeClr val="tx2"/>
                </a:solidFill>
                <a:latin typeface="Times New Roman" panose="02020603050405020304" pitchFamily="18" charset="0"/>
                <a:cs typeface="Times New Roman" panose="02020603050405020304" pitchFamily="18" charset="0"/>
              </a:rPr>
              <a:t>Dense Blazing Star    </a:t>
            </a:r>
            <a:r>
              <a:rPr lang="nb-NO" sz="4800">
                <a:solidFill>
                  <a:schemeClr val="tx2"/>
                </a:solidFill>
                <a:latin typeface="Times New Roman" panose="02020603050405020304" pitchFamily="18" charset="0"/>
                <a:cs typeface="Times New Roman" panose="02020603050405020304" pitchFamily="18" charset="0"/>
              </a:rPr>
              <a:t>Liatris spicata</a:t>
            </a:r>
            <a:endParaRPr lang="en-US" sz="4800">
              <a:solidFill>
                <a:schemeClr val="tx2"/>
              </a:solidFill>
              <a:latin typeface="Times New Roman" panose="02020603050405020304" pitchFamily="18" charset="0"/>
              <a:cs typeface="Times New Roman" panose="02020603050405020304" pitchFamily="18" charset="0"/>
            </a:endParaRPr>
          </a:p>
        </p:txBody>
      </p:sp>
      <p:cxnSp>
        <p:nvCxnSpPr>
          <p:cNvPr id="15" name="Straight Connector 14">
            <a:extLst>
              <a:ext uri="{FF2B5EF4-FFF2-40B4-BE49-F238E27FC236}">
                <a16:creationId xmlns:a16="http://schemas.microsoft.com/office/drawing/2014/main" id="{B32E796E-8D19-4926-B7B8-653B01939010}"/>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450000" y="1609200"/>
            <a:ext cx="11300400" cy="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sp>
        <p:nvSpPr>
          <p:cNvPr id="7" name="TextBox 6">
            <a:extLst>
              <a:ext uri="{FF2B5EF4-FFF2-40B4-BE49-F238E27FC236}">
                <a16:creationId xmlns:a16="http://schemas.microsoft.com/office/drawing/2014/main" id="{DBC9DDFA-2889-13EF-35AE-AE842C7BEC52}"/>
              </a:ext>
            </a:extLst>
          </p:cNvPr>
          <p:cNvSpPr txBox="1"/>
          <p:nvPr/>
        </p:nvSpPr>
        <p:spPr>
          <a:xfrm>
            <a:off x="226538" y="6474673"/>
            <a:ext cx="3181672" cy="369332"/>
          </a:xfrm>
          <a:prstGeom prst="rect">
            <a:avLst/>
          </a:prstGeom>
          <a:noFill/>
        </p:spPr>
        <p:txBody>
          <a:bodyPr wrap="square" rtlCol="0">
            <a:spAutoFit/>
          </a:bodyPr>
          <a:lstStyle/>
          <a:p>
            <a:pPr algn="ctr"/>
            <a:r>
              <a:rPr lang="en-US" dirty="0"/>
              <a:t>Young Blazing Star</a:t>
            </a:r>
            <a:endParaRPr lang="en-CA" dirty="0"/>
          </a:p>
        </p:txBody>
      </p:sp>
      <p:sp>
        <p:nvSpPr>
          <p:cNvPr id="10" name="Content Placeholder 9">
            <a:extLst>
              <a:ext uri="{FF2B5EF4-FFF2-40B4-BE49-F238E27FC236}">
                <a16:creationId xmlns:a16="http://schemas.microsoft.com/office/drawing/2014/main" id="{9D7F576D-F327-56DC-062D-64841D41380D}"/>
              </a:ext>
            </a:extLst>
          </p:cNvPr>
          <p:cNvSpPr>
            <a:spLocks noGrp="1"/>
          </p:cNvSpPr>
          <p:nvPr>
            <p:ph sz="half" idx="1"/>
          </p:nvPr>
        </p:nvSpPr>
        <p:spPr>
          <a:xfrm>
            <a:off x="3884139" y="1971000"/>
            <a:ext cx="4423721" cy="4525200"/>
          </a:xfrm>
          <a:noFill/>
          <a:ln>
            <a:noFill/>
          </a:ln>
        </p:spPr>
        <p:txBody>
          <a:bodyPr vert="horz" wrap="square" lIns="0" tIns="0" rIns="91440" bIns="0" rtlCol="0">
            <a:normAutofit fontScale="92500" lnSpcReduction="20000"/>
          </a:bodyPr>
          <a:lstStyle/>
          <a:p>
            <a:pPr marL="1944" indent="0" algn="ctr">
              <a:buNone/>
            </a:pPr>
            <a:r>
              <a:rPr lang="en-US" sz="2400" dirty="0">
                <a:solidFill>
                  <a:schemeClr val="tx2"/>
                </a:solidFill>
                <a:latin typeface="Times New Roman" panose="02020603050405020304" pitchFamily="18" charset="0"/>
                <a:cs typeface="Times New Roman" panose="02020603050405020304" pitchFamily="18" charset="0"/>
              </a:rPr>
              <a:t>Native to Ontario</a:t>
            </a:r>
          </a:p>
          <a:p>
            <a:pPr marL="1944" indent="0" algn="ctr">
              <a:buNone/>
            </a:pPr>
            <a:r>
              <a:rPr lang="en-US" sz="2400" dirty="0">
                <a:solidFill>
                  <a:schemeClr val="tx2"/>
                </a:solidFill>
                <a:latin typeface="Times New Roman" panose="02020603050405020304" pitchFamily="18" charset="0"/>
                <a:cs typeface="Times New Roman" panose="02020603050405020304" pitchFamily="18" charset="0"/>
              </a:rPr>
              <a:t>Introduced to Quebec </a:t>
            </a:r>
          </a:p>
          <a:p>
            <a:pPr marL="1944" indent="0" algn="ctr">
              <a:buNone/>
            </a:pPr>
            <a:endParaRPr lang="en-US" sz="2400" dirty="0">
              <a:solidFill>
                <a:schemeClr val="tx2"/>
              </a:solidFill>
              <a:latin typeface="Times New Roman" panose="02020603050405020304" pitchFamily="18" charset="0"/>
              <a:cs typeface="Times New Roman" panose="02020603050405020304" pitchFamily="18" charset="0"/>
            </a:endParaRPr>
          </a:p>
          <a:p>
            <a:pPr marL="1944" indent="0">
              <a:buNone/>
            </a:pPr>
            <a:r>
              <a:rPr lang="en-US" sz="2400" dirty="0">
                <a:solidFill>
                  <a:schemeClr val="tx2"/>
                </a:solidFill>
                <a:latin typeface="Times New Roman" panose="02020603050405020304" pitchFamily="18" charset="0"/>
                <a:cs typeface="Times New Roman" panose="02020603050405020304" pitchFamily="18" charset="0"/>
              </a:rPr>
              <a:t>A perennial wildflower that can grow as tall as 2 meters that produces beautiful purple flower heads with 6 to 10 disk flowers, held up by a smooth stem with a spiral of leaves along its mast. It derives from a seed that is small and similar to tube in shape, ranging from brown to black in color.*</a:t>
            </a:r>
            <a:endParaRPr lang="en-US" sz="2400" baseline="30000" dirty="0">
              <a:solidFill>
                <a:schemeClr val="tx2"/>
              </a:solidFill>
              <a:latin typeface="Times New Roman" panose="02020603050405020304" pitchFamily="18" charset="0"/>
              <a:cs typeface="Times New Roman" panose="02020603050405020304" pitchFamily="18" charset="0"/>
            </a:endParaRPr>
          </a:p>
        </p:txBody>
      </p:sp>
      <p:sp>
        <p:nvSpPr>
          <p:cNvPr id="8" name="TextBox 7">
            <a:extLst>
              <a:ext uri="{FF2B5EF4-FFF2-40B4-BE49-F238E27FC236}">
                <a16:creationId xmlns:a16="http://schemas.microsoft.com/office/drawing/2014/main" id="{14CA2FD2-BEEE-51A5-EBD0-C79343C44334}"/>
              </a:ext>
            </a:extLst>
          </p:cNvPr>
          <p:cNvSpPr txBox="1"/>
          <p:nvPr/>
        </p:nvSpPr>
        <p:spPr>
          <a:xfrm>
            <a:off x="8783790" y="6469960"/>
            <a:ext cx="3181672" cy="369332"/>
          </a:xfrm>
          <a:prstGeom prst="rect">
            <a:avLst/>
          </a:prstGeom>
          <a:noFill/>
        </p:spPr>
        <p:txBody>
          <a:bodyPr wrap="square" rtlCol="0">
            <a:spAutoFit/>
          </a:bodyPr>
          <a:lstStyle/>
          <a:p>
            <a:pPr algn="ctr"/>
            <a:r>
              <a:rPr lang="en-US" dirty="0"/>
              <a:t>Slightly older Blazing Star</a:t>
            </a:r>
          </a:p>
        </p:txBody>
      </p:sp>
      <p:pic>
        <p:nvPicPr>
          <p:cNvPr id="6" name="Picture 5" descr="A plant in a pot&#10;&#10;Description automatically generated with medium confidence">
            <a:extLst>
              <a:ext uri="{FF2B5EF4-FFF2-40B4-BE49-F238E27FC236}">
                <a16:creationId xmlns:a16="http://schemas.microsoft.com/office/drawing/2014/main" id="{8A1EF1F1-297A-7195-3400-EF86C2DC7DBA}"/>
              </a:ext>
            </a:extLst>
          </p:cNvPr>
          <p:cNvPicPr>
            <a:picLocks noChangeAspect="1"/>
          </p:cNvPicPr>
          <p:nvPr/>
        </p:nvPicPr>
        <p:blipFill rotWithShape="1">
          <a:blip r:embed="rId2">
            <a:extLst>
              <a:ext uri="{28A0092B-C50C-407E-A947-70E740481C1C}">
                <a14:useLocalDpi xmlns:a14="http://schemas.microsoft.com/office/drawing/2010/main" val="0"/>
              </a:ext>
            </a:extLst>
          </a:blip>
          <a:srcRect l="9182" t="126" r="3475" b="12529"/>
          <a:stretch/>
        </p:blipFill>
        <p:spPr>
          <a:xfrm>
            <a:off x="8534400" y="1828800"/>
            <a:ext cx="3427745" cy="4572000"/>
          </a:xfrm>
          <a:prstGeom prst="rect">
            <a:avLst/>
          </a:prstGeom>
        </p:spPr>
      </p:pic>
      <p:pic>
        <p:nvPicPr>
          <p:cNvPr id="11" name="Picture 10" descr="A picture containing container, box, plant, tray&#10;&#10;Description automatically generated">
            <a:extLst>
              <a:ext uri="{FF2B5EF4-FFF2-40B4-BE49-F238E27FC236}">
                <a16:creationId xmlns:a16="http://schemas.microsoft.com/office/drawing/2014/main" id="{CB248779-EA73-FED2-AAF3-3CEDC405624C}"/>
              </a:ext>
            </a:extLst>
          </p:cNvPr>
          <p:cNvPicPr>
            <a:picLocks noChangeAspect="1"/>
          </p:cNvPicPr>
          <p:nvPr/>
        </p:nvPicPr>
        <p:blipFill rotWithShape="1">
          <a:blip r:embed="rId3">
            <a:extLst>
              <a:ext uri="{28A0092B-C50C-407E-A947-70E740481C1C}">
                <a14:useLocalDpi xmlns:a14="http://schemas.microsoft.com/office/drawing/2010/main" val="0"/>
              </a:ext>
            </a:extLst>
          </a:blip>
          <a:srcRect l="8564" t="6608" r="2956" b="4912"/>
          <a:stretch/>
        </p:blipFill>
        <p:spPr>
          <a:xfrm>
            <a:off x="228600" y="1828800"/>
            <a:ext cx="3427745" cy="4572000"/>
          </a:xfrm>
          <a:prstGeom prst="rect">
            <a:avLst/>
          </a:prstGeom>
        </p:spPr>
      </p:pic>
    </p:spTree>
    <p:extLst>
      <p:ext uri="{BB962C8B-B14F-4D97-AF65-F5344CB8AC3E}">
        <p14:creationId xmlns:p14="http://schemas.microsoft.com/office/powerpoint/2010/main" val="402171595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useBgFill="1">
        <p:nvSpPr>
          <p:cNvPr id="13" name="Rectangle 12">
            <a:extLst>
              <a:ext uri="{FF2B5EF4-FFF2-40B4-BE49-F238E27FC236}">
                <a16:creationId xmlns:a16="http://schemas.microsoft.com/office/drawing/2014/main" id="{4912D5A0-6915-47FF-A764-ADBDE3232F3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1F061695-5D2D-3B3B-31F6-787FDF863FDD}"/>
              </a:ext>
            </a:extLst>
          </p:cNvPr>
          <p:cNvSpPr>
            <a:spLocks noGrp="1"/>
          </p:cNvSpPr>
          <p:nvPr>
            <p:ph type="title"/>
          </p:nvPr>
        </p:nvSpPr>
        <p:spPr>
          <a:xfrm>
            <a:off x="448056" y="388800"/>
            <a:ext cx="11300532" cy="986400"/>
          </a:xfrm>
        </p:spPr>
        <p:txBody>
          <a:bodyPr vert="horz" wrap="square" lIns="0" tIns="0" rIns="0" bIns="0" rtlCol="0" anchor="b">
            <a:noAutofit/>
          </a:bodyPr>
          <a:lstStyle/>
          <a:p>
            <a:pPr marL="1944" indent="0">
              <a:buNone/>
            </a:pPr>
            <a:r>
              <a:rPr lang="nb-NO" sz="5400" b="1">
                <a:solidFill>
                  <a:schemeClr val="tx2"/>
                </a:solidFill>
                <a:latin typeface="Times New Roman" panose="02020603050405020304" pitchFamily="18" charset="0"/>
                <a:cs typeface="Times New Roman" panose="02020603050405020304" pitchFamily="18" charset="0"/>
              </a:rPr>
              <a:t>Fringed Brome </a:t>
            </a:r>
            <a:r>
              <a:rPr lang="nb-NO" sz="5400">
                <a:solidFill>
                  <a:schemeClr val="tx2"/>
                </a:solidFill>
                <a:latin typeface="Times New Roman" panose="02020603050405020304" pitchFamily="18" charset="0"/>
                <a:cs typeface="Times New Roman" panose="02020603050405020304" pitchFamily="18" charset="0"/>
              </a:rPr>
              <a:t>Bromus ciliatus</a:t>
            </a:r>
            <a:endParaRPr lang="en-US" sz="5400">
              <a:solidFill>
                <a:schemeClr val="tx2"/>
              </a:solidFill>
              <a:latin typeface="Times New Roman" panose="02020603050405020304" pitchFamily="18" charset="0"/>
              <a:cs typeface="Times New Roman" panose="02020603050405020304" pitchFamily="18" charset="0"/>
            </a:endParaRPr>
          </a:p>
        </p:txBody>
      </p:sp>
      <p:cxnSp>
        <p:nvCxnSpPr>
          <p:cNvPr id="15" name="Straight Connector 14">
            <a:extLst>
              <a:ext uri="{FF2B5EF4-FFF2-40B4-BE49-F238E27FC236}">
                <a16:creationId xmlns:a16="http://schemas.microsoft.com/office/drawing/2014/main" id="{B32E796E-8D19-4926-B7B8-653B01939010}"/>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450000" y="1609200"/>
            <a:ext cx="11300400" cy="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sp>
        <p:nvSpPr>
          <p:cNvPr id="7" name="TextBox 6">
            <a:extLst>
              <a:ext uri="{FF2B5EF4-FFF2-40B4-BE49-F238E27FC236}">
                <a16:creationId xmlns:a16="http://schemas.microsoft.com/office/drawing/2014/main" id="{DBC9DDFA-2889-13EF-35AE-AE842C7BEC52}"/>
              </a:ext>
            </a:extLst>
          </p:cNvPr>
          <p:cNvSpPr txBox="1"/>
          <p:nvPr/>
        </p:nvSpPr>
        <p:spPr>
          <a:xfrm>
            <a:off x="324512" y="6443862"/>
            <a:ext cx="3181672" cy="369332"/>
          </a:xfrm>
          <a:prstGeom prst="rect">
            <a:avLst/>
          </a:prstGeom>
          <a:noFill/>
        </p:spPr>
        <p:txBody>
          <a:bodyPr wrap="square" rtlCol="0">
            <a:spAutoFit/>
          </a:bodyPr>
          <a:lstStyle/>
          <a:p>
            <a:pPr algn="ctr"/>
            <a:r>
              <a:rPr lang="en-US" dirty="0"/>
              <a:t>Young Fringed Brome</a:t>
            </a:r>
            <a:endParaRPr lang="en-CA" dirty="0"/>
          </a:p>
        </p:txBody>
      </p:sp>
      <p:sp>
        <p:nvSpPr>
          <p:cNvPr id="10" name="Content Placeholder 9">
            <a:extLst>
              <a:ext uri="{FF2B5EF4-FFF2-40B4-BE49-F238E27FC236}">
                <a16:creationId xmlns:a16="http://schemas.microsoft.com/office/drawing/2014/main" id="{9D7F576D-F327-56DC-062D-64841D41380D}"/>
              </a:ext>
            </a:extLst>
          </p:cNvPr>
          <p:cNvSpPr>
            <a:spLocks noGrp="1"/>
          </p:cNvSpPr>
          <p:nvPr>
            <p:ph sz="half" idx="1"/>
          </p:nvPr>
        </p:nvSpPr>
        <p:spPr>
          <a:xfrm>
            <a:off x="3800301" y="1971000"/>
            <a:ext cx="4591398" cy="4525200"/>
          </a:xfrm>
          <a:noFill/>
          <a:ln>
            <a:noFill/>
          </a:ln>
        </p:spPr>
        <p:txBody>
          <a:bodyPr vert="horz" wrap="square" lIns="0" tIns="0" rIns="91440" bIns="0" rtlCol="0">
            <a:normAutofit fontScale="92500"/>
          </a:bodyPr>
          <a:lstStyle/>
          <a:p>
            <a:pPr marL="1944" indent="0" algn="ctr">
              <a:buNone/>
            </a:pPr>
            <a:r>
              <a:rPr lang="en-US" sz="2400">
                <a:solidFill>
                  <a:schemeClr val="tx2"/>
                </a:solidFill>
                <a:latin typeface="Times New Roman" panose="02020603050405020304" pitchFamily="18" charset="0"/>
                <a:cs typeface="Times New Roman" panose="02020603050405020304" pitchFamily="18" charset="0"/>
              </a:rPr>
              <a:t>Native to Alberta, British Columbia,  Labrador, Manitoba, New Brunswick, Newfoundland, Northwest Territories, Nova Scotia, Ontario, Prince Edward Island, Quebec, Saskatchewan, Yukon</a:t>
            </a:r>
          </a:p>
          <a:p>
            <a:pPr marL="1944" indent="0" algn="ctr">
              <a:buNone/>
            </a:pPr>
            <a:endParaRPr lang="en-US" sz="2400">
              <a:solidFill>
                <a:schemeClr val="tx2"/>
              </a:solidFill>
              <a:latin typeface="Times New Roman" panose="02020603050405020304" pitchFamily="18" charset="0"/>
              <a:cs typeface="Times New Roman" panose="02020603050405020304" pitchFamily="18" charset="0"/>
            </a:endParaRPr>
          </a:p>
          <a:p>
            <a:pPr marL="1944" indent="0">
              <a:buNone/>
            </a:pPr>
            <a:r>
              <a:rPr lang="en-US" sz="2400" b="1">
                <a:solidFill>
                  <a:schemeClr val="tx2"/>
                </a:solidFill>
                <a:latin typeface="Times New Roman" panose="02020603050405020304" pitchFamily="18" charset="0"/>
                <a:cs typeface="Times New Roman" panose="02020603050405020304" pitchFamily="18" charset="0"/>
              </a:rPr>
              <a:t>Iroquois</a:t>
            </a:r>
            <a:r>
              <a:rPr lang="en-US" sz="2400">
                <a:solidFill>
                  <a:schemeClr val="tx2"/>
                </a:solidFill>
                <a:latin typeface="Times New Roman" panose="02020603050405020304" pitchFamily="18" charset="0"/>
                <a:cs typeface="Times New Roman" panose="02020603050405020304" pitchFamily="18" charset="0"/>
              </a:rPr>
              <a:t>: Plant is decocted to be used as a soak for corn prior to planting, a “corn planting medicine”</a:t>
            </a:r>
            <a:r>
              <a:rPr lang="en-US" sz="2400" baseline="30000">
                <a:solidFill>
                  <a:schemeClr val="tx2"/>
                </a:solidFill>
                <a:latin typeface="Times New Roman" panose="02020603050405020304" pitchFamily="18" charset="0"/>
                <a:cs typeface="Times New Roman" panose="02020603050405020304" pitchFamily="18" charset="0"/>
              </a:rPr>
              <a:t>6</a:t>
            </a:r>
          </a:p>
        </p:txBody>
      </p:sp>
      <p:sp>
        <p:nvSpPr>
          <p:cNvPr id="8" name="TextBox 7">
            <a:extLst>
              <a:ext uri="{FF2B5EF4-FFF2-40B4-BE49-F238E27FC236}">
                <a16:creationId xmlns:a16="http://schemas.microsoft.com/office/drawing/2014/main" id="{14CA2FD2-BEEE-51A5-EBD0-C79343C44334}"/>
              </a:ext>
            </a:extLst>
          </p:cNvPr>
          <p:cNvSpPr txBox="1"/>
          <p:nvPr/>
        </p:nvSpPr>
        <p:spPr>
          <a:xfrm>
            <a:off x="8685816" y="6446729"/>
            <a:ext cx="3181672" cy="369332"/>
          </a:xfrm>
          <a:prstGeom prst="rect">
            <a:avLst/>
          </a:prstGeom>
          <a:noFill/>
        </p:spPr>
        <p:txBody>
          <a:bodyPr wrap="square" rtlCol="0">
            <a:spAutoFit/>
          </a:bodyPr>
          <a:lstStyle/>
          <a:p>
            <a:pPr algn="ctr"/>
            <a:r>
              <a:rPr lang="en-US" dirty="0"/>
              <a:t>Slightly older Fringed Brome</a:t>
            </a:r>
            <a:endParaRPr lang="en-CA" dirty="0"/>
          </a:p>
        </p:txBody>
      </p:sp>
      <p:pic>
        <p:nvPicPr>
          <p:cNvPr id="6" name="Picture 5" descr="A plant in a pot&#10;&#10;Description automatically generated with medium confidence">
            <a:extLst>
              <a:ext uri="{FF2B5EF4-FFF2-40B4-BE49-F238E27FC236}">
                <a16:creationId xmlns:a16="http://schemas.microsoft.com/office/drawing/2014/main" id="{26A7F4D7-085D-61CD-D79C-158CCBE140CB}"/>
              </a:ext>
            </a:extLst>
          </p:cNvPr>
          <p:cNvPicPr>
            <a:picLocks noChangeAspect="1"/>
          </p:cNvPicPr>
          <p:nvPr/>
        </p:nvPicPr>
        <p:blipFill rotWithShape="1">
          <a:blip r:embed="rId2">
            <a:extLst>
              <a:ext uri="{28A0092B-C50C-407E-A947-70E740481C1C}">
                <a14:useLocalDpi xmlns:a14="http://schemas.microsoft.com/office/drawing/2010/main" val="0"/>
              </a:ext>
            </a:extLst>
          </a:blip>
          <a:srcRect l="12361" t="8544" r="5637" b="9484"/>
          <a:stretch/>
        </p:blipFill>
        <p:spPr>
          <a:xfrm>
            <a:off x="8531352" y="1828800"/>
            <a:ext cx="3429000" cy="4572000"/>
          </a:xfrm>
          <a:prstGeom prst="rect">
            <a:avLst/>
          </a:prstGeom>
        </p:spPr>
      </p:pic>
      <p:pic>
        <p:nvPicPr>
          <p:cNvPr id="11" name="Picture 10" descr="A picture containing plant, outdoor, garden, vegetable&#10;&#10;Description automatically generated">
            <a:extLst>
              <a:ext uri="{FF2B5EF4-FFF2-40B4-BE49-F238E27FC236}">
                <a16:creationId xmlns:a16="http://schemas.microsoft.com/office/drawing/2014/main" id="{B059B0B1-C646-F93B-17B3-E33A220442A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8600" y="1828800"/>
            <a:ext cx="3427745" cy="4572000"/>
          </a:xfrm>
          <a:prstGeom prst="rect">
            <a:avLst/>
          </a:prstGeom>
        </p:spPr>
      </p:pic>
    </p:spTree>
    <p:extLst>
      <p:ext uri="{BB962C8B-B14F-4D97-AF65-F5344CB8AC3E}">
        <p14:creationId xmlns:p14="http://schemas.microsoft.com/office/powerpoint/2010/main" val="210071373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useBgFill="1">
        <p:nvSpPr>
          <p:cNvPr id="13" name="Rectangle 12">
            <a:extLst>
              <a:ext uri="{FF2B5EF4-FFF2-40B4-BE49-F238E27FC236}">
                <a16:creationId xmlns:a16="http://schemas.microsoft.com/office/drawing/2014/main" id="{4912D5A0-6915-47FF-A764-ADBDE3232F3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1F061695-5D2D-3B3B-31F6-787FDF863FDD}"/>
              </a:ext>
            </a:extLst>
          </p:cNvPr>
          <p:cNvSpPr>
            <a:spLocks noGrp="1"/>
          </p:cNvSpPr>
          <p:nvPr>
            <p:ph type="title"/>
          </p:nvPr>
        </p:nvSpPr>
        <p:spPr>
          <a:xfrm>
            <a:off x="448056" y="388800"/>
            <a:ext cx="11300532" cy="986400"/>
          </a:xfrm>
        </p:spPr>
        <p:txBody>
          <a:bodyPr vert="horz" wrap="square" lIns="0" tIns="0" rIns="0" bIns="0" rtlCol="0" anchor="b">
            <a:noAutofit/>
          </a:bodyPr>
          <a:lstStyle/>
          <a:p>
            <a:r>
              <a:rPr lang="en-US" sz="4400" b="1"/>
              <a:t>Heart Leaved Aster </a:t>
            </a:r>
            <a:r>
              <a:rPr lang="en-US" sz="4400" i="1" err="1"/>
              <a:t>Symphyotrichum</a:t>
            </a:r>
            <a:r>
              <a:rPr lang="en-US" sz="4400" i="1"/>
              <a:t> </a:t>
            </a:r>
            <a:r>
              <a:rPr lang="en-US" sz="4400" i="1" err="1"/>
              <a:t>cordifolium</a:t>
            </a:r>
            <a:endParaRPr lang="en-US" sz="4400"/>
          </a:p>
        </p:txBody>
      </p:sp>
      <p:cxnSp>
        <p:nvCxnSpPr>
          <p:cNvPr id="15" name="Straight Connector 14">
            <a:extLst>
              <a:ext uri="{FF2B5EF4-FFF2-40B4-BE49-F238E27FC236}">
                <a16:creationId xmlns:a16="http://schemas.microsoft.com/office/drawing/2014/main" id="{B32E796E-8D19-4926-B7B8-653B01939010}"/>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450000" y="1609200"/>
            <a:ext cx="11300400" cy="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sp>
        <p:nvSpPr>
          <p:cNvPr id="7" name="TextBox 6">
            <a:extLst>
              <a:ext uri="{FF2B5EF4-FFF2-40B4-BE49-F238E27FC236}">
                <a16:creationId xmlns:a16="http://schemas.microsoft.com/office/drawing/2014/main" id="{DBC9DDFA-2889-13EF-35AE-AE842C7BEC52}"/>
              </a:ext>
            </a:extLst>
          </p:cNvPr>
          <p:cNvSpPr txBox="1"/>
          <p:nvPr/>
        </p:nvSpPr>
        <p:spPr>
          <a:xfrm>
            <a:off x="226538" y="6443862"/>
            <a:ext cx="3181672" cy="369332"/>
          </a:xfrm>
          <a:prstGeom prst="rect">
            <a:avLst/>
          </a:prstGeom>
          <a:noFill/>
        </p:spPr>
        <p:txBody>
          <a:bodyPr wrap="square" rtlCol="0">
            <a:spAutoFit/>
          </a:bodyPr>
          <a:lstStyle/>
          <a:p>
            <a:pPr algn="ctr"/>
            <a:r>
              <a:rPr lang="en-US" dirty="0"/>
              <a:t>Young Heart Leaved Aster</a:t>
            </a:r>
            <a:endParaRPr lang="en-CA" dirty="0"/>
          </a:p>
        </p:txBody>
      </p:sp>
      <p:sp>
        <p:nvSpPr>
          <p:cNvPr id="10" name="Content Placeholder 9">
            <a:extLst>
              <a:ext uri="{FF2B5EF4-FFF2-40B4-BE49-F238E27FC236}">
                <a16:creationId xmlns:a16="http://schemas.microsoft.com/office/drawing/2014/main" id="{9D7F576D-F327-56DC-062D-64841D41380D}"/>
              </a:ext>
            </a:extLst>
          </p:cNvPr>
          <p:cNvSpPr>
            <a:spLocks noGrp="1"/>
          </p:cNvSpPr>
          <p:nvPr>
            <p:ph sz="half" idx="1"/>
          </p:nvPr>
        </p:nvSpPr>
        <p:spPr>
          <a:xfrm>
            <a:off x="3800301" y="1971000"/>
            <a:ext cx="4591398" cy="4525200"/>
          </a:xfrm>
          <a:noFill/>
          <a:ln>
            <a:noFill/>
          </a:ln>
        </p:spPr>
        <p:txBody>
          <a:bodyPr vert="horz" wrap="square" lIns="0" tIns="0" rIns="91440" bIns="0" rtlCol="0">
            <a:normAutofit fontScale="92500" lnSpcReduction="10000"/>
          </a:bodyPr>
          <a:lstStyle/>
          <a:p>
            <a:pPr marL="1944" indent="0" algn="ctr">
              <a:buNone/>
            </a:pPr>
            <a:r>
              <a:rPr lang="en-US" sz="2400" dirty="0">
                <a:solidFill>
                  <a:schemeClr val="tx2"/>
                </a:solidFill>
                <a:latin typeface="Times New Roman" panose="02020603050405020304" pitchFamily="18" charset="0"/>
                <a:cs typeface="Times New Roman" panose="02020603050405020304" pitchFamily="18" charset="0"/>
              </a:rPr>
              <a:t>Native to Quebec, New Brunswick, Ontario, Prince Edward Island, Manitoba, Nova Scotia </a:t>
            </a:r>
          </a:p>
          <a:p>
            <a:pPr marL="1944" indent="0" algn="ctr">
              <a:buNone/>
            </a:pPr>
            <a:endParaRPr lang="en-US" sz="2400" dirty="0">
              <a:solidFill>
                <a:schemeClr val="tx2"/>
              </a:solidFill>
              <a:latin typeface="Times New Roman" panose="02020603050405020304" pitchFamily="18" charset="0"/>
              <a:cs typeface="Times New Roman" panose="02020603050405020304" pitchFamily="18" charset="0"/>
            </a:endParaRPr>
          </a:p>
          <a:p>
            <a:pPr marL="1944" indent="0">
              <a:buNone/>
            </a:pPr>
            <a:r>
              <a:rPr lang="en-US" sz="2400" dirty="0">
                <a:solidFill>
                  <a:schemeClr val="tx2"/>
                </a:solidFill>
                <a:latin typeface="Times New Roman" panose="02020603050405020304" pitchFamily="18" charset="0"/>
                <a:cs typeface="Times New Roman" panose="02020603050405020304" pitchFamily="18" charset="0"/>
              </a:rPr>
              <a:t>A shade loving aster found in dry, nutrient-rich woods. The name derives from the lower leaves, which appear in the shape of a heart. Blooms in late autumn, with branches hosting clusters of light blue flowers that attract native pollinators.*</a:t>
            </a:r>
            <a:endParaRPr lang="en-US" sz="2400" baseline="30000" dirty="0">
              <a:solidFill>
                <a:schemeClr val="tx2"/>
              </a:solidFill>
              <a:latin typeface="Times New Roman" panose="02020603050405020304" pitchFamily="18" charset="0"/>
              <a:cs typeface="Times New Roman" panose="02020603050405020304" pitchFamily="18" charset="0"/>
            </a:endParaRPr>
          </a:p>
        </p:txBody>
      </p:sp>
      <p:sp>
        <p:nvSpPr>
          <p:cNvPr id="8" name="TextBox 7">
            <a:extLst>
              <a:ext uri="{FF2B5EF4-FFF2-40B4-BE49-F238E27FC236}">
                <a16:creationId xmlns:a16="http://schemas.microsoft.com/office/drawing/2014/main" id="{14CA2FD2-BEEE-51A5-EBD0-C79343C44334}"/>
              </a:ext>
            </a:extLst>
          </p:cNvPr>
          <p:cNvSpPr txBox="1"/>
          <p:nvPr/>
        </p:nvSpPr>
        <p:spPr>
          <a:xfrm>
            <a:off x="8458343" y="6421002"/>
            <a:ext cx="3573763" cy="369332"/>
          </a:xfrm>
          <a:prstGeom prst="rect">
            <a:avLst/>
          </a:prstGeom>
          <a:noFill/>
        </p:spPr>
        <p:txBody>
          <a:bodyPr wrap="square" rtlCol="0">
            <a:spAutoFit/>
          </a:bodyPr>
          <a:lstStyle/>
          <a:p>
            <a:pPr algn="ctr"/>
            <a:r>
              <a:rPr lang="en-US" dirty="0"/>
              <a:t>Slightly older Heart Leaved Aster</a:t>
            </a:r>
            <a:endParaRPr lang="en-CA" dirty="0"/>
          </a:p>
        </p:txBody>
      </p:sp>
      <p:pic>
        <p:nvPicPr>
          <p:cNvPr id="4" name="Picture 3" descr="A picture containing food, outdoor, plant, vegetable&#10;&#10;Description automatically generated">
            <a:extLst>
              <a:ext uri="{FF2B5EF4-FFF2-40B4-BE49-F238E27FC236}">
                <a16:creationId xmlns:a16="http://schemas.microsoft.com/office/drawing/2014/main" id="{AC1D1350-829F-5E23-7BAA-BDFEAAD44095}"/>
              </a:ext>
            </a:extLst>
          </p:cNvPr>
          <p:cNvPicPr>
            <a:picLocks noChangeAspect="1"/>
          </p:cNvPicPr>
          <p:nvPr/>
        </p:nvPicPr>
        <p:blipFill rotWithShape="1">
          <a:blip r:embed="rId2">
            <a:extLst>
              <a:ext uri="{28A0092B-C50C-407E-A947-70E740481C1C}">
                <a14:useLocalDpi xmlns:a14="http://schemas.microsoft.com/office/drawing/2010/main" val="0"/>
              </a:ext>
            </a:extLst>
          </a:blip>
          <a:srcRect l="8702" t="18529" r="18892" b="9090"/>
          <a:stretch/>
        </p:blipFill>
        <p:spPr>
          <a:xfrm>
            <a:off x="226538" y="1828800"/>
            <a:ext cx="3429000" cy="4572000"/>
          </a:xfrm>
          <a:prstGeom prst="rect">
            <a:avLst/>
          </a:prstGeom>
        </p:spPr>
      </p:pic>
      <p:pic>
        <p:nvPicPr>
          <p:cNvPr id="6" name="Picture 5" descr="A plant in a pot&#10;&#10;Description automatically generated with low confidence">
            <a:extLst>
              <a:ext uri="{FF2B5EF4-FFF2-40B4-BE49-F238E27FC236}">
                <a16:creationId xmlns:a16="http://schemas.microsoft.com/office/drawing/2014/main" id="{90E410DA-001F-CAF8-D6BD-65AFBF0AB2B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531352" y="1828800"/>
            <a:ext cx="3427746" cy="4572000"/>
          </a:xfrm>
          <a:prstGeom prst="rect">
            <a:avLst/>
          </a:prstGeom>
        </p:spPr>
      </p:pic>
    </p:spTree>
    <p:extLst>
      <p:ext uri="{BB962C8B-B14F-4D97-AF65-F5344CB8AC3E}">
        <p14:creationId xmlns:p14="http://schemas.microsoft.com/office/powerpoint/2010/main" val="502189630"/>
      </p:ext>
    </p:extLst>
  </p:cSld>
  <p:clrMapOvr>
    <a:masterClrMapping/>
  </p:clrMapOvr>
</p:sld>
</file>

<file path=ppt/theme/theme1.xml><?xml version="1.0" encoding="utf-8"?>
<a:theme xmlns:a="http://schemas.openxmlformats.org/drawingml/2006/main" name="ThinLineVTI">
  <a:themeElements>
    <a:clrScheme name="AnalogousFromRegularSeedRightStep">
      <a:dk1>
        <a:srgbClr val="000000"/>
      </a:dk1>
      <a:lt1>
        <a:srgbClr val="FFFFFF"/>
      </a:lt1>
      <a:dk2>
        <a:srgbClr val="2B3A21"/>
      </a:dk2>
      <a:lt2>
        <a:srgbClr val="E2E8E8"/>
      </a:lt2>
      <a:accent1>
        <a:srgbClr val="E7292F"/>
      </a:accent1>
      <a:accent2>
        <a:srgbClr val="D56117"/>
      </a:accent2>
      <a:accent3>
        <a:srgbClr val="BFA022"/>
      </a:accent3>
      <a:accent4>
        <a:srgbClr val="8EB013"/>
      </a:accent4>
      <a:accent5>
        <a:srgbClr val="58B821"/>
      </a:accent5>
      <a:accent6>
        <a:srgbClr val="15BE1E"/>
      </a:accent6>
      <a:hlink>
        <a:srgbClr val="30918E"/>
      </a:hlink>
      <a:folHlink>
        <a:srgbClr val="7F7F7F"/>
      </a:folHlink>
    </a:clrScheme>
    <a:fontScheme name="Custom 3">
      <a:majorFont>
        <a:latin typeface="Bell MT"/>
        <a:ea typeface=""/>
        <a:cs typeface=""/>
      </a:majorFont>
      <a:minorFont>
        <a:latin typeface="Bell MT"/>
        <a:ea typeface=""/>
        <a:cs typeface=""/>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ThinLineVTI" id="{DA2A884B-D36C-4F63-9FE8-3C89F2B99A40}" vid="{62C1F77B-42AE-47B9-869B-5CE48C8ED844}"/>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38DC2AD67E08D47A27599D7FA178F0F" ma:contentTypeVersion="15" ma:contentTypeDescription="Create a new document." ma:contentTypeScope="" ma:versionID="100e6c6331184c890203862d72de86e5">
  <xsd:schema xmlns:xsd="http://www.w3.org/2001/XMLSchema" xmlns:xs="http://www.w3.org/2001/XMLSchema" xmlns:p="http://schemas.microsoft.com/office/2006/metadata/properties" xmlns:ns2="04c36dbd-68e6-4b0a-8347-ebcef4696500" xmlns:ns3="caf47580-536e-4258-b5a2-cc306ba907d6" targetNamespace="http://schemas.microsoft.com/office/2006/metadata/properties" ma:root="true" ma:fieldsID="bafe8127645f8598ad2cd2c1316f393a" ns2:_="" ns3:_="">
    <xsd:import namespace="04c36dbd-68e6-4b0a-8347-ebcef4696500"/>
    <xsd:import namespace="caf47580-536e-4258-b5a2-cc306ba907d6"/>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DateTaken" minOccurs="0"/>
                <xsd:element ref="ns2:MediaServiceAutoTags" minOccurs="0"/>
                <xsd:element ref="ns2:MediaLengthInSeconds" minOccurs="0"/>
                <xsd:element ref="ns3:SharedWithUsers" minOccurs="0"/>
                <xsd:element ref="ns3:SharedWithDetails" minOccurs="0"/>
                <xsd:element ref="ns2:lcf76f155ced4ddcb4097134ff3c332f" minOccurs="0"/>
                <xsd:element ref="ns3:TaxCatchAll" minOccurs="0"/>
                <xsd:element ref="ns2:MediaServiceOCR" minOccurs="0"/>
                <xsd:element ref="ns2:MediaServiceGenerationTime" minOccurs="0"/>
                <xsd:element ref="ns2:MediaServiceEventHashCod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4c36dbd-68e6-4b0a-8347-ebcef4696500"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Tags" ma:internalName="MediaServiceAutoTags" ma:readOnly="true">
      <xsd:simpleType>
        <xsd:restriction base="dms:Text"/>
      </xsd:simpleType>
    </xsd:element>
    <xsd:element name="MediaLengthInSeconds" ma:index="14" nillable="true" ma:displayName="MediaLengthInSeconds" ma:hidden="true" ma:internalName="MediaLengthInSeconds" ma:readOnly="true">
      <xsd:simpleType>
        <xsd:restriction base="dms:Unknown"/>
      </xsd:simpleType>
    </xsd:element>
    <xsd:element name="lcf76f155ced4ddcb4097134ff3c332f" ma:index="18" nillable="true" ma:taxonomy="true" ma:internalName="lcf76f155ced4ddcb4097134ff3c332f" ma:taxonomyFieldName="MediaServiceImageTags" ma:displayName="Image Tags" ma:readOnly="false" ma:fieldId="{5cf76f15-5ced-4ddc-b409-7134ff3c332f}" ma:taxonomyMulti="true" ma:sspId="8406f274-7af8-4e05-8564-eff9e2e21b19" ma:termSetId="09814cd3-568e-fe90-9814-8d621ff8fb84" ma:anchorId="fba54fb3-c3e1-fe81-a776-ca4b69148c4d" ma:open="true" ma:isKeyword="false">
      <xsd:complexType>
        <xsd:sequence>
          <xsd:element ref="pc:Terms" minOccurs="0" maxOccurs="1"/>
        </xsd:sequence>
      </xsd:complexType>
    </xsd:element>
    <xsd:element name="MediaServiceOCR" ma:index="20" nillable="true" ma:displayName="Extracted Text" ma:internalName="MediaServiceOCR" ma:readOnly="true">
      <xsd:simpleType>
        <xsd:restriction base="dms:Note">
          <xsd:maxLength value="255"/>
        </xsd:restriction>
      </xsd:simpleType>
    </xsd:element>
    <xsd:element name="MediaServiceGenerationTime" ma:index="21" nillable="true" ma:displayName="MediaServiceGenerationTime" ma:hidden="true" ma:internalName="MediaServiceGenerationTime" ma:readOnly="true">
      <xsd:simpleType>
        <xsd:restriction base="dms:Text"/>
      </xsd:simpleType>
    </xsd:element>
    <xsd:element name="MediaServiceEventHashCode" ma:index="22" nillable="true" ma:displayName="MediaServiceEventHashCode" ma:hidden="true" ma:internalName="MediaServiceEventHashCod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caf47580-536e-4258-b5a2-cc306ba907d6" elementFormDefault="qualified">
    <xsd:import namespace="http://schemas.microsoft.com/office/2006/documentManagement/types"/>
    <xsd:import namespace="http://schemas.microsoft.com/office/infopath/2007/PartnerControls"/>
    <xsd:element name="SharedWithUsers" ma:index="15"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6" nillable="true" ma:displayName="Shared With Details" ma:internalName="SharedWithDetails" ma:readOnly="true">
      <xsd:simpleType>
        <xsd:restriction base="dms:Note">
          <xsd:maxLength value="255"/>
        </xsd:restriction>
      </xsd:simpleType>
    </xsd:element>
    <xsd:element name="TaxCatchAll" ma:index="19" nillable="true" ma:displayName="Taxonomy Catch All Column" ma:hidden="true" ma:list="{867002c6-c407-408a-ae10-d2e5cbb15577}" ma:internalName="TaxCatchAll" ma:showField="CatchAllData" ma:web="caf47580-536e-4258-b5a2-cc306ba907d6">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04c36dbd-68e6-4b0a-8347-ebcef4696500">
      <Terms xmlns="http://schemas.microsoft.com/office/infopath/2007/PartnerControls"/>
    </lcf76f155ced4ddcb4097134ff3c332f>
    <TaxCatchAll xmlns="caf47580-536e-4258-b5a2-cc306ba907d6" xsi:nil="true"/>
  </documentManagement>
</p:properties>
</file>

<file path=customXml/itemProps1.xml><?xml version="1.0" encoding="utf-8"?>
<ds:datastoreItem xmlns:ds="http://schemas.openxmlformats.org/officeDocument/2006/customXml" ds:itemID="{20FD0D8C-6CB0-4186-98D4-59993EEE1AAF}"/>
</file>

<file path=customXml/itemProps2.xml><?xml version="1.0" encoding="utf-8"?>
<ds:datastoreItem xmlns:ds="http://schemas.openxmlformats.org/officeDocument/2006/customXml" ds:itemID="{755EECA2-8F80-4098-9DDC-7017F92B0258}"/>
</file>

<file path=customXml/itemProps3.xml><?xml version="1.0" encoding="utf-8"?>
<ds:datastoreItem xmlns:ds="http://schemas.openxmlformats.org/officeDocument/2006/customXml" ds:itemID="{02A627D6-2BCF-4411-9C91-362AE17B4647}"/>
</file>

<file path=docProps/app.xml><?xml version="1.0" encoding="utf-8"?>
<Properties xmlns="http://schemas.openxmlformats.org/officeDocument/2006/extended-properties" xmlns:vt="http://schemas.openxmlformats.org/officeDocument/2006/docPropsVTypes">
  <Template>office theme</Template>
  <TotalTime>0</TotalTime>
  <Words>2647</Words>
  <Application>Microsoft Office PowerPoint</Application>
  <PresentationFormat>Widescreen</PresentationFormat>
  <Paragraphs>180</Paragraphs>
  <Slides>23</Slides>
  <Notes>2</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23</vt:i4>
      </vt:variant>
    </vt:vector>
  </HeadingPairs>
  <TitlesOfParts>
    <vt:vector size="29" baseType="lpstr">
      <vt:lpstr>Arial</vt:lpstr>
      <vt:lpstr>Bell MT</vt:lpstr>
      <vt:lpstr>Calibri</vt:lpstr>
      <vt:lpstr>Calibri Light</vt:lpstr>
      <vt:lpstr>Times New Roman</vt:lpstr>
      <vt:lpstr>ThinLineVTI</vt:lpstr>
      <vt:lpstr>Ethnobotany of Select Flora in Ontario</vt:lpstr>
      <vt:lpstr>Anise Hyssop Agastache foeniculum</vt:lpstr>
      <vt:lpstr>Big Bluestem Andropogon gerardii</vt:lpstr>
      <vt:lpstr>Bob's (Bebb's) Sedge Carex bebbii</vt:lpstr>
      <vt:lpstr>Boneset Eupatorium perfoliatum L.</vt:lpstr>
      <vt:lpstr>Bottle Brush' Grass Elymus hystrix</vt:lpstr>
      <vt:lpstr>Dense Blazing Star    Liatris spicata</vt:lpstr>
      <vt:lpstr>Fringed Brome Bromus ciliatus</vt:lpstr>
      <vt:lpstr>Heart Leaved Aster Symphyotrichum cordifolium</vt:lpstr>
      <vt:lpstr>Hoary Blue Vervain Verbena stricta Vent.</vt:lpstr>
      <vt:lpstr>Ironweed Vernonia noveboracensis</vt:lpstr>
      <vt:lpstr>New England Aster Symphyotrichum novae-angliae</vt:lpstr>
      <vt:lpstr>Nodding Wild Onion Allium cernuum</vt:lpstr>
      <vt:lpstr>Riddell’s Goldenrod Solidago riddellii</vt:lpstr>
      <vt:lpstr>Sky Blue Aster Symphyotrichum oolentangiense</vt:lpstr>
      <vt:lpstr>Smooth Aster Aster laevis</vt:lpstr>
      <vt:lpstr>Tall Meadow Rue Thalictrum dasycarpum</vt:lpstr>
      <vt:lpstr>Virginia Mountain Mint Pycnanthemum virginianum</vt:lpstr>
      <vt:lpstr>White &amp; Purple Turtlehead Chelone Glabra</vt:lpstr>
      <vt:lpstr>Zig Zag Goldenrod Solidago flexicaulis L.</vt:lpstr>
      <vt:lpstr>Bibliography</vt:lpstr>
      <vt:lpstr>Bibliography (cont.)</vt:lpstr>
      <vt:lpstr>Bibliography (cont.)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
  <cp:lastModifiedBy>Otsistonkie Lazore</cp:lastModifiedBy>
  <cp:revision>2</cp:revision>
  <dcterms:created xsi:type="dcterms:W3CDTF">2022-08-09T23:17:58Z</dcterms:created>
  <dcterms:modified xsi:type="dcterms:W3CDTF">2022-08-10T18:33:23Z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0x010100338DC2AD67E08D47A27599D7FA178F0F</vt:lpwstr>
  </property>
</Properties>
</file>