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56" r:id="rId3"/>
    <p:sldId id="257" r:id="rId4"/>
    <p:sldId id="260" r:id="rId5"/>
    <p:sldId id="262" r:id="rId6"/>
    <p:sldId id="270" r:id="rId7"/>
    <p:sldId id="261" r:id="rId8"/>
    <p:sldId id="264" r:id="rId9"/>
    <p:sldId id="263" r:id="rId10"/>
    <p:sldId id="267" r:id="rId11"/>
    <p:sldId id="269" r:id="rId12"/>
    <p:sldId id="27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1E30"/>
    <a:srgbClr val="7398AF"/>
    <a:srgbClr val="6B2D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76900" autoAdjust="0"/>
  </p:normalViewPr>
  <p:slideViewPr>
    <p:cSldViewPr snapToGrid="0">
      <p:cViewPr varScale="1">
        <p:scale>
          <a:sx n="69" d="100"/>
          <a:sy n="69" d="100"/>
        </p:scale>
        <p:origin x="137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7361A7-9796-43AA-8A15-304398D5089D}" type="datetimeFigureOut">
              <a:rPr lang="en-CA" smtClean="0"/>
              <a:t>5/16/2022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30EC85-AF14-4E7E-A4B8-84DFD282D347}" type="slidenum">
              <a:rPr lang="en-CA" smtClean="0"/>
              <a:t>‹#›</a:t>
            </a:fld>
            <a:endParaRPr lang="en-CA"/>
          </a:p>
        </p:txBody>
      </p:sp>
    </p:spTree>
    <p:extLst>
      <p:ext uri="{BB962C8B-B14F-4D97-AF65-F5344CB8AC3E}">
        <p14:creationId xmlns:p14="http://schemas.microsoft.com/office/powerpoint/2010/main" val="1206637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r>
              <a:rPr lang="en-CA" dirty="0"/>
              <a:t>   </a:t>
            </a:r>
          </a:p>
        </p:txBody>
      </p:sp>
      <p:sp>
        <p:nvSpPr>
          <p:cNvPr id="4" name="Slide Number Placeholder 3"/>
          <p:cNvSpPr>
            <a:spLocks noGrp="1"/>
          </p:cNvSpPr>
          <p:nvPr>
            <p:ph type="sldNum" sz="quarter" idx="5"/>
          </p:nvPr>
        </p:nvSpPr>
        <p:spPr/>
        <p:txBody>
          <a:bodyPr/>
          <a:lstStyle/>
          <a:p>
            <a:fld id="{8730EC85-AF14-4E7E-A4B8-84DFD282D347}" type="slidenum">
              <a:rPr lang="en-CA" smtClean="0"/>
              <a:t>1</a:t>
            </a:fld>
            <a:endParaRPr lang="en-CA"/>
          </a:p>
        </p:txBody>
      </p:sp>
    </p:spTree>
    <p:extLst>
      <p:ext uri="{BB962C8B-B14F-4D97-AF65-F5344CB8AC3E}">
        <p14:creationId xmlns:p14="http://schemas.microsoft.com/office/powerpoint/2010/main" val="4219587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10</a:t>
            </a:fld>
            <a:endParaRPr lang="en-CA"/>
          </a:p>
        </p:txBody>
      </p:sp>
    </p:spTree>
    <p:extLst>
      <p:ext uri="{BB962C8B-B14F-4D97-AF65-F5344CB8AC3E}">
        <p14:creationId xmlns:p14="http://schemas.microsoft.com/office/powerpoint/2010/main" val="36932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11</a:t>
            </a:fld>
            <a:endParaRPr lang="en-CA"/>
          </a:p>
        </p:txBody>
      </p:sp>
    </p:spTree>
    <p:extLst>
      <p:ext uri="{BB962C8B-B14F-4D97-AF65-F5344CB8AC3E}">
        <p14:creationId xmlns:p14="http://schemas.microsoft.com/office/powerpoint/2010/main" val="3915837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a:t>
            </a:r>
          </a:p>
          <a:p>
            <a:endParaRPr lang="en-US" dirty="0"/>
          </a:p>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2</a:t>
            </a:fld>
            <a:endParaRPr lang="en-CA"/>
          </a:p>
        </p:txBody>
      </p:sp>
    </p:spTree>
    <p:extLst>
      <p:ext uri="{BB962C8B-B14F-4D97-AF65-F5344CB8AC3E}">
        <p14:creationId xmlns:p14="http://schemas.microsoft.com/office/powerpoint/2010/main" val="2404732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spite of a global demand, we were able to secure adequate supplies of medical grade masks and hand sanitizer that would be used at all returning offices and polling stations.</a:t>
            </a:r>
          </a:p>
          <a:p>
            <a:endParaRPr lang="en-US" dirty="0"/>
          </a:p>
          <a:p>
            <a:r>
              <a:rPr lang="en-US" dirty="0"/>
              <a:t>We were also successful in locally sourcing plexiglass partitions to be set up at the 50 returning offices.</a:t>
            </a:r>
          </a:p>
          <a:p>
            <a:endParaRPr lang="en-US" dirty="0"/>
          </a:p>
          <a:p>
            <a:r>
              <a:rPr lang="en-US" dirty="0"/>
              <a:t>Sr. management also worked closely with Public Health to develop procedures that would be followed during an election which were then included as part of the operation manuals used by our returning officers.       </a:t>
            </a:r>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3</a:t>
            </a:fld>
            <a:endParaRPr lang="en-CA"/>
          </a:p>
        </p:txBody>
      </p:sp>
    </p:spTree>
    <p:extLst>
      <p:ext uri="{BB962C8B-B14F-4D97-AF65-F5344CB8AC3E}">
        <p14:creationId xmlns:p14="http://schemas.microsoft.com/office/powerpoint/2010/main" val="3053290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a:t>
            </a:r>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4</a:t>
            </a:fld>
            <a:endParaRPr lang="en-CA"/>
          </a:p>
        </p:txBody>
      </p:sp>
    </p:spTree>
    <p:extLst>
      <p:ext uri="{BB962C8B-B14F-4D97-AF65-F5344CB8AC3E}">
        <p14:creationId xmlns:p14="http://schemas.microsoft.com/office/powerpoint/2010/main" val="2014867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5</a:t>
            </a:fld>
            <a:endParaRPr lang="en-CA"/>
          </a:p>
        </p:txBody>
      </p:sp>
    </p:spTree>
    <p:extLst>
      <p:ext uri="{BB962C8B-B14F-4D97-AF65-F5344CB8AC3E}">
        <p14:creationId xmlns:p14="http://schemas.microsoft.com/office/powerpoint/2010/main" val="1985771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6</a:t>
            </a:fld>
            <a:endParaRPr lang="en-CA"/>
          </a:p>
        </p:txBody>
      </p:sp>
    </p:spTree>
    <p:extLst>
      <p:ext uri="{BB962C8B-B14F-4D97-AF65-F5344CB8AC3E}">
        <p14:creationId xmlns:p14="http://schemas.microsoft.com/office/powerpoint/2010/main" val="2203653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7</a:t>
            </a:fld>
            <a:endParaRPr lang="en-CA"/>
          </a:p>
        </p:txBody>
      </p:sp>
    </p:spTree>
    <p:extLst>
      <p:ext uri="{BB962C8B-B14F-4D97-AF65-F5344CB8AC3E}">
        <p14:creationId xmlns:p14="http://schemas.microsoft.com/office/powerpoint/2010/main" val="596564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8</a:t>
            </a:fld>
            <a:endParaRPr lang="en-CA"/>
          </a:p>
        </p:txBody>
      </p:sp>
    </p:spTree>
    <p:extLst>
      <p:ext uri="{BB962C8B-B14F-4D97-AF65-F5344CB8AC3E}">
        <p14:creationId xmlns:p14="http://schemas.microsoft.com/office/powerpoint/2010/main" val="3418459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CA" dirty="0"/>
          </a:p>
        </p:txBody>
      </p:sp>
      <p:sp>
        <p:nvSpPr>
          <p:cNvPr id="4" name="Slide Number Placeholder 3"/>
          <p:cNvSpPr>
            <a:spLocks noGrp="1"/>
          </p:cNvSpPr>
          <p:nvPr>
            <p:ph type="sldNum" sz="quarter" idx="5"/>
          </p:nvPr>
        </p:nvSpPr>
        <p:spPr/>
        <p:txBody>
          <a:bodyPr/>
          <a:lstStyle/>
          <a:p>
            <a:fld id="{8730EC85-AF14-4E7E-A4B8-84DFD282D347}" type="slidenum">
              <a:rPr lang="en-CA" smtClean="0"/>
              <a:t>9</a:t>
            </a:fld>
            <a:endParaRPr lang="en-CA"/>
          </a:p>
        </p:txBody>
      </p:sp>
    </p:spTree>
    <p:extLst>
      <p:ext uri="{BB962C8B-B14F-4D97-AF65-F5344CB8AC3E}">
        <p14:creationId xmlns:p14="http://schemas.microsoft.com/office/powerpoint/2010/main" val="701482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DCC6D-1D6B-422F-98A6-68BB353F0A37}"/>
              </a:ext>
            </a:extLst>
          </p:cNvPr>
          <p:cNvSpPr>
            <a:spLocks noGrp="1"/>
          </p:cNvSpPr>
          <p:nvPr>
            <p:ph type="ctrTitle"/>
          </p:nvPr>
        </p:nvSpPr>
        <p:spPr>
          <a:xfrm>
            <a:off x="1524000" y="2474118"/>
            <a:ext cx="4876800" cy="1909763"/>
          </a:xfrm>
          <a:prstGeom prst="rect">
            <a:avLst/>
          </a:prstGeom>
        </p:spPr>
        <p:txBody>
          <a:bodyPr anchor="b"/>
          <a:lstStyle>
            <a:lvl1pPr algn="l">
              <a:defRPr sz="4800" b="1">
                <a:solidFill>
                  <a:srgbClr val="641E30"/>
                </a:solidFill>
                <a:latin typeface="+mn-lt"/>
              </a:defRPr>
            </a:lvl1pPr>
          </a:lstStyle>
          <a:p>
            <a:r>
              <a:rPr lang="en-US"/>
              <a:t>Click to edit Master title style</a:t>
            </a:r>
            <a:endParaRPr lang="en-CA" dirty="0"/>
          </a:p>
        </p:txBody>
      </p:sp>
      <p:sp>
        <p:nvSpPr>
          <p:cNvPr id="3" name="Subtitle 2">
            <a:extLst>
              <a:ext uri="{FF2B5EF4-FFF2-40B4-BE49-F238E27FC236}">
                <a16:creationId xmlns:a16="http://schemas.microsoft.com/office/drawing/2014/main" id="{402DEC08-5460-4021-9366-25D63FA215C2}"/>
              </a:ext>
            </a:extLst>
          </p:cNvPr>
          <p:cNvSpPr>
            <a:spLocks noGrp="1"/>
          </p:cNvSpPr>
          <p:nvPr>
            <p:ph type="subTitle" idx="1"/>
          </p:nvPr>
        </p:nvSpPr>
        <p:spPr>
          <a:xfrm>
            <a:off x="1524000" y="4475957"/>
            <a:ext cx="3814916" cy="1655762"/>
          </a:xfrm>
          <a:prstGeom prst="rect">
            <a:avLst/>
          </a:prstGeom>
        </p:spPr>
        <p:txBody>
          <a:bodyPr/>
          <a:lstStyle>
            <a:lvl1pPr marL="0" indent="0" algn="l">
              <a:buNone/>
              <a:defRPr sz="2800" b="1">
                <a:solidFill>
                  <a:srgbClr val="7398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dirty="0"/>
          </a:p>
        </p:txBody>
      </p:sp>
    </p:spTree>
    <p:extLst>
      <p:ext uri="{BB962C8B-B14F-4D97-AF65-F5344CB8AC3E}">
        <p14:creationId xmlns:p14="http://schemas.microsoft.com/office/powerpoint/2010/main" val="889658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E2C738-AB22-415E-8CF8-DFF124CDE58D}"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2635227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FE2C738-AB22-415E-8CF8-DFF124CDE58D}"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2015380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FE2C738-AB22-415E-8CF8-DFF124CDE58D}" type="datetimeFigureOut">
              <a:rPr lang="en-US" smtClean="0"/>
              <a:t>5/16/2022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440886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FE2C738-AB22-415E-8CF8-DFF124CDE58D}" type="datetimeFigureOut">
              <a:rPr lang="en-US" smtClean="0"/>
              <a:t>5/16/2022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2705747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E2C738-AB22-415E-8CF8-DFF124CDE58D}" type="datetimeFigureOut">
              <a:rPr lang="en-US" smtClean="0"/>
              <a:t>5/16/2022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512355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E2C738-AB22-415E-8CF8-DFF124CDE58D}" type="datetimeFigureOut">
              <a:rPr lang="en-US" smtClean="0"/>
              <a:t>5/16/2022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1522035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FE2C738-AB22-415E-8CF8-DFF124CDE58D}" type="datetimeFigureOut">
              <a:rPr lang="en-US" smtClean="0"/>
              <a:t>5/16/2022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180360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FE2C738-AB22-415E-8CF8-DFF124CDE58D}" type="datetimeFigureOut">
              <a:rPr lang="en-US" smtClean="0"/>
              <a:t>5/16/2022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18216998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E2C738-AB22-415E-8CF8-DFF124CDE58D}"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1107016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E2C738-AB22-415E-8CF8-DFF124CDE58D}"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1247852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409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9" name="image3.jpeg" descr="image3.jpeg">
            <a:extLst>
              <a:ext uri="{FF2B5EF4-FFF2-40B4-BE49-F238E27FC236}">
                <a16:creationId xmlns:a16="http://schemas.microsoft.com/office/drawing/2014/main" id="{48071566-0BE5-440A-B97C-DCFC2BD2FE19}"/>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2" name="Title 1">
            <a:extLst>
              <a:ext uri="{FF2B5EF4-FFF2-40B4-BE49-F238E27FC236}">
                <a16:creationId xmlns:a16="http://schemas.microsoft.com/office/drawing/2014/main" id="{2BDFC47F-522C-4747-A340-8EF12ABFEF37}"/>
              </a:ext>
            </a:extLst>
          </p:cNvPr>
          <p:cNvSpPr>
            <a:spLocks noGrp="1"/>
          </p:cNvSpPr>
          <p:nvPr>
            <p:ph type="title"/>
          </p:nvPr>
        </p:nvSpPr>
        <p:spPr>
          <a:xfrm>
            <a:off x="838200" y="365125"/>
            <a:ext cx="10178562" cy="1325563"/>
          </a:xfrm>
          <a:prstGeom prst="rect">
            <a:avLst/>
          </a:prstGeom>
        </p:spPr>
        <p:txBody>
          <a:bodyPr/>
          <a:lstStyle>
            <a:lvl1pPr>
              <a:defRPr sz="4800" b="1">
                <a:solidFill>
                  <a:srgbClr val="641E30"/>
                </a:solidFill>
                <a:latin typeface="+mn-lt"/>
              </a:defRPr>
            </a:lvl1pPr>
          </a:lstStyle>
          <a:p>
            <a:r>
              <a:rPr lang="en-US"/>
              <a:t>Click to edit Master title style</a:t>
            </a:r>
            <a:endParaRPr lang="en-CA" dirty="0"/>
          </a:p>
        </p:txBody>
      </p:sp>
      <p:sp>
        <p:nvSpPr>
          <p:cNvPr id="3" name="Content Placeholder 2">
            <a:extLst>
              <a:ext uri="{FF2B5EF4-FFF2-40B4-BE49-F238E27FC236}">
                <a16:creationId xmlns:a16="http://schemas.microsoft.com/office/drawing/2014/main" id="{778C2FD0-E4B0-46C5-9E46-29D6B0B6E785}"/>
              </a:ext>
            </a:extLst>
          </p:cNvPr>
          <p:cNvSpPr>
            <a:spLocks noGrp="1"/>
          </p:cNvSpPr>
          <p:nvPr>
            <p:ph idx="1"/>
          </p:nvPr>
        </p:nvSpPr>
        <p:spPr>
          <a:xfrm>
            <a:off x="838200" y="1825625"/>
            <a:ext cx="10178562" cy="4351338"/>
          </a:xfrm>
          <a:prstGeom prst="rect">
            <a:avLst/>
          </a:prstGeom>
        </p:spPr>
        <p:txBody>
          <a:bodyPr/>
          <a:lstStyle>
            <a:lvl1pPr>
              <a:defRPr b="1"/>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pic>
        <p:nvPicPr>
          <p:cNvPr id="10" name="ENBLogo_Full_Digital_Transparent.png" descr="ENBLogo_Full_Digital_Transparent.png">
            <a:extLst>
              <a:ext uri="{FF2B5EF4-FFF2-40B4-BE49-F238E27FC236}">
                <a16:creationId xmlns:a16="http://schemas.microsoft.com/office/drawing/2014/main" id="{6993928A-7F94-42C5-BD49-02F4CE03246C}"/>
              </a:ext>
            </a:extLst>
          </p:cNvPr>
          <p:cNvPicPr>
            <a:picLocks noChangeAspect="1"/>
          </p:cNvPicPr>
          <p:nvPr userDrawn="1"/>
        </p:nvPicPr>
        <p:blipFill>
          <a:blip r:embed="rId3"/>
          <a:stretch>
            <a:fillRect/>
          </a:stretch>
        </p:blipFill>
        <p:spPr>
          <a:xfrm>
            <a:off x="584201" y="5973111"/>
            <a:ext cx="2006600" cy="407703"/>
          </a:xfrm>
          <a:prstGeom prst="rect">
            <a:avLst/>
          </a:prstGeom>
          <a:ln w="12700">
            <a:miter lim="400000"/>
          </a:ln>
        </p:spPr>
      </p:pic>
    </p:spTree>
    <p:extLst>
      <p:ext uri="{BB962C8B-B14F-4D97-AF65-F5344CB8AC3E}">
        <p14:creationId xmlns:p14="http://schemas.microsoft.com/office/powerpoint/2010/main" val="1575903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8" name="image3.jpeg" descr="image3.jpeg">
            <a:extLst>
              <a:ext uri="{FF2B5EF4-FFF2-40B4-BE49-F238E27FC236}">
                <a16:creationId xmlns:a16="http://schemas.microsoft.com/office/drawing/2014/main" id="{D17117CB-A54C-4F87-A632-3661F6719055}"/>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2" name="Title 1">
            <a:extLst>
              <a:ext uri="{FF2B5EF4-FFF2-40B4-BE49-F238E27FC236}">
                <a16:creationId xmlns:a16="http://schemas.microsoft.com/office/drawing/2014/main" id="{95E2B79A-6A5F-4A60-863B-C6A74B6CFFF5}"/>
              </a:ext>
            </a:extLst>
          </p:cNvPr>
          <p:cNvSpPr>
            <a:spLocks noGrp="1"/>
          </p:cNvSpPr>
          <p:nvPr>
            <p:ph type="title"/>
          </p:nvPr>
        </p:nvSpPr>
        <p:spPr>
          <a:xfrm>
            <a:off x="838201" y="365125"/>
            <a:ext cx="10204938" cy="1325563"/>
          </a:xfrm>
          <a:prstGeom prst="rect">
            <a:avLst/>
          </a:prstGeom>
        </p:spPr>
        <p:txBody>
          <a:bodyPr/>
          <a:lstStyle>
            <a:lvl1pPr>
              <a:defRPr sz="4800" b="1">
                <a:solidFill>
                  <a:srgbClr val="641E30"/>
                </a:solidFill>
                <a:latin typeface="+mn-lt"/>
              </a:defRPr>
            </a:lvl1pPr>
          </a:lstStyle>
          <a:p>
            <a:r>
              <a:rPr lang="en-US"/>
              <a:t>Click to edit Master title style</a:t>
            </a:r>
            <a:endParaRPr lang="en-CA" dirty="0"/>
          </a:p>
        </p:txBody>
      </p:sp>
      <p:sp>
        <p:nvSpPr>
          <p:cNvPr id="3" name="Content Placeholder 2">
            <a:extLst>
              <a:ext uri="{FF2B5EF4-FFF2-40B4-BE49-F238E27FC236}">
                <a16:creationId xmlns:a16="http://schemas.microsoft.com/office/drawing/2014/main" id="{512C1E52-9D41-461C-95D4-00785E72D8C7}"/>
              </a:ext>
            </a:extLst>
          </p:cNvPr>
          <p:cNvSpPr>
            <a:spLocks noGrp="1"/>
          </p:cNvSpPr>
          <p:nvPr>
            <p:ph sz="half" idx="1"/>
          </p:nvPr>
        </p:nvSpPr>
        <p:spPr>
          <a:xfrm>
            <a:off x="838200" y="1825625"/>
            <a:ext cx="5181600" cy="4351338"/>
          </a:xfrm>
          <a:prstGeom prst="rect">
            <a:avLst/>
          </a:prstGeom>
        </p:spPr>
        <p:txBody>
          <a:bodyPr/>
          <a:lstStyle>
            <a:lvl1pPr>
              <a:defRPr b="1"/>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Content Placeholder 3">
            <a:extLst>
              <a:ext uri="{FF2B5EF4-FFF2-40B4-BE49-F238E27FC236}">
                <a16:creationId xmlns:a16="http://schemas.microsoft.com/office/drawing/2014/main" id="{5B615B4F-B22B-409D-85B5-74DA91B363C7}"/>
              </a:ext>
            </a:extLst>
          </p:cNvPr>
          <p:cNvSpPr>
            <a:spLocks noGrp="1"/>
          </p:cNvSpPr>
          <p:nvPr>
            <p:ph sz="half" idx="2"/>
          </p:nvPr>
        </p:nvSpPr>
        <p:spPr>
          <a:xfrm>
            <a:off x="6172200" y="1825625"/>
            <a:ext cx="4870939" cy="4351338"/>
          </a:xfrm>
          <a:prstGeom prst="rect">
            <a:avLst/>
          </a:prstGeom>
        </p:spPr>
        <p:txBody>
          <a:bodyPr/>
          <a:lstStyle>
            <a:lvl1pPr>
              <a:defRPr b="1"/>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pic>
        <p:nvPicPr>
          <p:cNvPr id="9" name="ENBLogo_Full_Digital_Transparent.png" descr="ENBLogo_Full_Digital_Transparent.png">
            <a:extLst>
              <a:ext uri="{FF2B5EF4-FFF2-40B4-BE49-F238E27FC236}">
                <a16:creationId xmlns:a16="http://schemas.microsoft.com/office/drawing/2014/main" id="{47433718-A9F3-44AF-AE78-77E2E0DDACD7}"/>
              </a:ext>
            </a:extLst>
          </p:cNvPr>
          <p:cNvPicPr>
            <a:picLocks noChangeAspect="1"/>
          </p:cNvPicPr>
          <p:nvPr userDrawn="1"/>
        </p:nvPicPr>
        <p:blipFill>
          <a:blip r:embed="rId3"/>
          <a:stretch>
            <a:fillRect/>
          </a:stretch>
        </p:blipFill>
        <p:spPr>
          <a:xfrm>
            <a:off x="584201" y="5973111"/>
            <a:ext cx="2006600" cy="407703"/>
          </a:xfrm>
          <a:prstGeom prst="rect">
            <a:avLst/>
          </a:prstGeom>
          <a:ln w="12700">
            <a:miter lim="400000"/>
          </a:ln>
        </p:spPr>
      </p:pic>
    </p:spTree>
    <p:extLst>
      <p:ext uri="{BB962C8B-B14F-4D97-AF65-F5344CB8AC3E}">
        <p14:creationId xmlns:p14="http://schemas.microsoft.com/office/powerpoint/2010/main" val="1446318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10" name="image3.jpeg" descr="image3.jpeg">
            <a:extLst>
              <a:ext uri="{FF2B5EF4-FFF2-40B4-BE49-F238E27FC236}">
                <a16:creationId xmlns:a16="http://schemas.microsoft.com/office/drawing/2014/main" id="{06BB5228-E52B-4091-BEA4-5B35169B500F}"/>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2" name="Title 1">
            <a:extLst>
              <a:ext uri="{FF2B5EF4-FFF2-40B4-BE49-F238E27FC236}">
                <a16:creationId xmlns:a16="http://schemas.microsoft.com/office/drawing/2014/main" id="{95825D25-8A57-4C13-B4E9-523234FF8C99}"/>
              </a:ext>
            </a:extLst>
          </p:cNvPr>
          <p:cNvSpPr>
            <a:spLocks noGrp="1"/>
          </p:cNvSpPr>
          <p:nvPr>
            <p:ph type="title"/>
          </p:nvPr>
        </p:nvSpPr>
        <p:spPr>
          <a:xfrm>
            <a:off x="839788" y="365125"/>
            <a:ext cx="10212143" cy="1325563"/>
          </a:xfrm>
          <a:prstGeom prst="rect">
            <a:avLst/>
          </a:prstGeom>
        </p:spPr>
        <p:txBody>
          <a:bodyPr/>
          <a:lstStyle>
            <a:lvl1pPr>
              <a:defRPr sz="4800" b="1">
                <a:solidFill>
                  <a:srgbClr val="641E30"/>
                </a:solidFill>
                <a:latin typeface="+mn-lt"/>
              </a:defRPr>
            </a:lvl1pPr>
          </a:lstStyle>
          <a:p>
            <a:r>
              <a:rPr lang="en-US"/>
              <a:t>Click to edit Master title style</a:t>
            </a:r>
            <a:endParaRPr lang="en-CA" dirty="0"/>
          </a:p>
        </p:txBody>
      </p:sp>
      <p:sp>
        <p:nvSpPr>
          <p:cNvPr id="3" name="Text Placeholder 2">
            <a:extLst>
              <a:ext uri="{FF2B5EF4-FFF2-40B4-BE49-F238E27FC236}">
                <a16:creationId xmlns:a16="http://schemas.microsoft.com/office/drawing/2014/main" id="{5DB100E2-1252-4F98-B326-AD92F539E261}"/>
              </a:ext>
            </a:extLst>
          </p:cNvPr>
          <p:cNvSpPr>
            <a:spLocks noGrp="1"/>
          </p:cNvSpPr>
          <p:nvPr>
            <p:ph type="body" idx="1"/>
          </p:nvPr>
        </p:nvSpPr>
        <p:spPr>
          <a:xfrm>
            <a:off x="839789" y="1681163"/>
            <a:ext cx="5059850" cy="823912"/>
          </a:xfrm>
          <a:prstGeom prst="rect">
            <a:avLst/>
          </a:prstGeom>
        </p:spPr>
        <p:txBody>
          <a:bodyPr anchor="b"/>
          <a:lstStyle>
            <a:lvl1pPr marL="0" indent="0">
              <a:buNone/>
              <a:defRPr sz="2400" b="1">
                <a:solidFill>
                  <a:srgbClr val="7398A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F5C5A7-F9F9-44F7-A441-E4584D3A57CA}"/>
              </a:ext>
            </a:extLst>
          </p:cNvPr>
          <p:cNvSpPr>
            <a:spLocks noGrp="1"/>
          </p:cNvSpPr>
          <p:nvPr>
            <p:ph sz="half" idx="2"/>
          </p:nvPr>
        </p:nvSpPr>
        <p:spPr>
          <a:xfrm>
            <a:off x="839789" y="2505075"/>
            <a:ext cx="505985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5" name="Text Placeholder 4">
            <a:extLst>
              <a:ext uri="{FF2B5EF4-FFF2-40B4-BE49-F238E27FC236}">
                <a16:creationId xmlns:a16="http://schemas.microsoft.com/office/drawing/2014/main" id="{42B4A767-4942-4F08-A269-AD8ACB18942E}"/>
              </a:ext>
            </a:extLst>
          </p:cNvPr>
          <p:cNvSpPr>
            <a:spLocks noGrp="1"/>
          </p:cNvSpPr>
          <p:nvPr>
            <p:ph type="body" sz="quarter" idx="3"/>
          </p:nvPr>
        </p:nvSpPr>
        <p:spPr>
          <a:xfrm>
            <a:off x="6172200" y="1681163"/>
            <a:ext cx="4879731" cy="823912"/>
          </a:xfrm>
          <a:prstGeom prst="rect">
            <a:avLst/>
          </a:prstGeom>
        </p:spPr>
        <p:txBody>
          <a:bodyPr anchor="b"/>
          <a:lstStyle>
            <a:lvl1pPr marL="0" indent="0">
              <a:buNone/>
              <a:defRPr sz="2400" b="1">
                <a:solidFill>
                  <a:srgbClr val="7398A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9663B3-08EB-4FCE-A4BA-608F38115CD0}"/>
              </a:ext>
            </a:extLst>
          </p:cNvPr>
          <p:cNvSpPr>
            <a:spLocks noGrp="1"/>
          </p:cNvSpPr>
          <p:nvPr>
            <p:ph sz="quarter" idx="4"/>
          </p:nvPr>
        </p:nvSpPr>
        <p:spPr>
          <a:xfrm>
            <a:off x="6172200" y="2505075"/>
            <a:ext cx="487973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pic>
        <p:nvPicPr>
          <p:cNvPr id="11" name="ENBLogo_Full_Digital_Transparent.png" descr="ENBLogo_Full_Digital_Transparent.png">
            <a:extLst>
              <a:ext uri="{FF2B5EF4-FFF2-40B4-BE49-F238E27FC236}">
                <a16:creationId xmlns:a16="http://schemas.microsoft.com/office/drawing/2014/main" id="{94AC7007-C017-47CE-B75A-520B6E359A3C}"/>
              </a:ext>
            </a:extLst>
          </p:cNvPr>
          <p:cNvPicPr>
            <a:picLocks noChangeAspect="1"/>
          </p:cNvPicPr>
          <p:nvPr userDrawn="1"/>
        </p:nvPicPr>
        <p:blipFill>
          <a:blip r:embed="rId3"/>
          <a:stretch>
            <a:fillRect/>
          </a:stretch>
        </p:blipFill>
        <p:spPr>
          <a:xfrm>
            <a:off x="584201" y="5973111"/>
            <a:ext cx="2006600" cy="407703"/>
          </a:xfrm>
          <a:prstGeom prst="rect">
            <a:avLst/>
          </a:prstGeom>
          <a:ln w="12700">
            <a:miter lim="400000"/>
          </a:ln>
        </p:spPr>
      </p:pic>
    </p:spTree>
    <p:extLst>
      <p:ext uri="{BB962C8B-B14F-4D97-AF65-F5344CB8AC3E}">
        <p14:creationId xmlns:p14="http://schemas.microsoft.com/office/powerpoint/2010/main" val="528050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8" name="image3.jpeg" descr="image3.jpeg">
            <a:extLst>
              <a:ext uri="{FF2B5EF4-FFF2-40B4-BE49-F238E27FC236}">
                <a16:creationId xmlns:a16="http://schemas.microsoft.com/office/drawing/2014/main" id="{5AD20596-A421-45A1-B832-0B4A2147BBDF}"/>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2" name="Title 1">
            <a:extLst>
              <a:ext uri="{FF2B5EF4-FFF2-40B4-BE49-F238E27FC236}">
                <a16:creationId xmlns:a16="http://schemas.microsoft.com/office/drawing/2014/main" id="{827089A9-CA46-42F8-91CF-38FD33D3471F}"/>
              </a:ext>
            </a:extLst>
          </p:cNvPr>
          <p:cNvSpPr>
            <a:spLocks noGrp="1"/>
          </p:cNvSpPr>
          <p:nvPr>
            <p:ph type="title"/>
          </p:nvPr>
        </p:nvSpPr>
        <p:spPr>
          <a:xfrm>
            <a:off x="839788" y="457200"/>
            <a:ext cx="3932237" cy="1600200"/>
          </a:xfrm>
          <a:prstGeom prst="rect">
            <a:avLst/>
          </a:prstGeom>
        </p:spPr>
        <p:txBody>
          <a:bodyPr anchor="b"/>
          <a:lstStyle>
            <a:lvl1pPr>
              <a:defRPr sz="3200" b="1">
                <a:solidFill>
                  <a:srgbClr val="641E30"/>
                </a:solidFill>
                <a:latin typeface="+mn-lt"/>
              </a:defRPr>
            </a:lvl1pPr>
          </a:lstStyle>
          <a:p>
            <a:r>
              <a:rPr lang="en-US"/>
              <a:t>Click to edit Master title style</a:t>
            </a:r>
            <a:endParaRPr lang="en-CA" dirty="0"/>
          </a:p>
        </p:txBody>
      </p:sp>
      <p:sp>
        <p:nvSpPr>
          <p:cNvPr id="3" name="Content Placeholder 2">
            <a:extLst>
              <a:ext uri="{FF2B5EF4-FFF2-40B4-BE49-F238E27FC236}">
                <a16:creationId xmlns:a16="http://schemas.microsoft.com/office/drawing/2014/main" id="{F0D06605-08A2-4959-8417-2A120EC7835D}"/>
              </a:ext>
            </a:extLst>
          </p:cNvPr>
          <p:cNvSpPr>
            <a:spLocks noGrp="1"/>
          </p:cNvSpPr>
          <p:nvPr>
            <p:ph idx="1"/>
          </p:nvPr>
        </p:nvSpPr>
        <p:spPr>
          <a:xfrm>
            <a:off x="5183188" y="987425"/>
            <a:ext cx="5877535" cy="4873625"/>
          </a:xfrm>
          <a:prstGeom prst="rect">
            <a:avLst/>
          </a:prstGeom>
        </p:spPr>
        <p:txBody>
          <a:bodyPr/>
          <a:lstStyle>
            <a:lvl1pPr>
              <a:defRPr sz="3200" b="1"/>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Text Placeholder 3">
            <a:extLst>
              <a:ext uri="{FF2B5EF4-FFF2-40B4-BE49-F238E27FC236}">
                <a16:creationId xmlns:a16="http://schemas.microsoft.com/office/drawing/2014/main" id="{FE13A09C-7B11-4ED6-88CD-CA7C0929544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b="1">
                <a:solidFill>
                  <a:srgbClr val="7398A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9" name="ENBLogo_Full_Digital_Transparent.png" descr="ENBLogo_Full_Digital_Transparent.png">
            <a:extLst>
              <a:ext uri="{FF2B5EF4-FFF2-40B4-BE49-F238E27FC236}">
                <a16:creationId xmlns:a16="http://schemas.microsoft.com/office/drawing/2014/main" id="{BDA31E79-14DB-4481-B26E-84EBBDB4B6A6}"/>
              </a:ext>
            </a:extLst>
          </p:cNvPr>
          <p:cNvPicPr>
            <a:picLocks noChangeAspect="1"/>
          </p:cNvPicPr>
          <p:nvPr userDrawn="1"/>
        </p:nvPicPr>
        <p:blipFill>
          <a:blip r:embed="rId3"/>
          <a:stretch>
            <a:fillRect/>
          </a:stretch>
        </p:blipFill>
        <p:spPr>
          <a:xfrm>
            <a:off x="584201" y="5973111"/>
            <a:ext cx="2006600" cy="407703"/>
          </a:xfrm>
          <a:prstGeom prst="rect">
            <a:avLst/>
          </a:prstGeom>
          <a:ln w="12700">
            <a:miter lim="400000"/>
          </a:ln>
        </p:spPr>
      </p:pic>
    </p:spTree>
    <p:extLst>
      <p:ext uri="{BB962C8B-B14F-4D97-AF65-F5344CB8AC3E}">
        <p14:creationId xmlns:p14="http://schemas.microsoft.com/office/powerpoint/2010/main" val="3672273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image3.jpeg" descr="image3.jpeg">
            <a:extLst>
              <a:ext uri="{FF2B5EF4-FFF2-40B4-BE49-F238E27FC236}">
                <a16:creationId xmlns:a16="http://schemas.microsoft.com/office/drawing/2014/main" id="{28C3AA8C-63AE-4215-8BEC-78E84E7F90D0}"/>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2" name="Title 1">
            <a:extLst>
              <a:ext uri="{FF2B5EF4-FFF2-40B4-BE49-F238E27FC236}">
                <a16:creationId xmlns:a16="http://schemas.microsoft.com/office/drawing/2014/main" id="{7847AA70-82EF-4CF9-9DD0-D85BBF9CE2A2}"/>
              </a:ext>
            </a:extLst>
          </p:cNvPr>
          <p:cNvSpPr>
            <a:spLocks noGrp="1"/>
          </p:cNvSpPr>
          <p:nvPr>
            <p:ph type="title"/>
          </p:nvPr>
        </p:nvSpPr>
        <p:spPr>
          <a:xfrm>
            <a:off x="839788" y="457200"/>
            <a:ext cx="3932237" cy="1600200"/>
          </a:xfrm>
          <a:prstGeom prst="rect">
            <a:avLst/>
          </a:prstGeom>
        </p:spPr>
        <p:txBody>
          <a:bodyPr anchor="b"/>
          <a:lstStyle>
            <a:lvl1pPr>
              <a:defRPr sz="3200" b="1">
                <a:solidFill>
                  <a:srgbClr val="641E30"/>
                </a:solidFill>
              </a:defRPr>
            </a:lvl1pPr>
          </a:lstStyle>
          <a:p>
            <a:r>
              <a:rPr lang="en-US"/>
              <a:t>Click to edit Master title style</a:t>
            </a:r>
            <a:endParaRPr lang="en-CA" dirty="0"/>
          </a:p>
        </p:txBody>
      </p:sp>
      <p:sp>
        <p:nvSpPr>
          <p:cNvPr id="3" name="Picture Placeholder 2">
            <a:extLst>
              <a:ext uri="{FF2B5EF4-FFF2-40B4-BE49-F238E27FC236}">
                <a16:creationId xmlns:a16="http://schemas.microsoft.com/office/drawing/2014/main" id="{C5DBD040-2F42-46C1-8151-E47417DB3D49}"/>
              </a:ext>
            </a:extLst>
          </p:cNvPr>
          <p:cNvSpPr>
            <a:spLocks noGrp="1"/>
          </p:cNvSpPr>
          <p:nvPr>
            <p:ph type="pic" idx="1"/>
          </p:nvPr>
        </p:nvSpPr>
        <p:spPr>
          <a:xfrm>
            <a:off x="5183188" y="987425"/>
            <a:ext cx="5851158"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CA"/>
          </a:p>
        </p:txBody>
      </p:sp>
      <p:sp>
        <p:nvSpPr>
          <p:cNvPr id="4" name="Text Placeholder 3">
            <a:extLst>
              <a:ext uri="{FF2B5EF4-FFF2-40B4-BE49-F238E27FC236}">
                <a16:creationId xmlns:a16="http://schemas.microsoft.com/office/drawing/2014/main" id="{1A1BE758-9057-4836-AFF4-233BF88842BE}"/>
              </a:ext>
            </a:extLst>
          </p:cNvPr>
          <p:cNvSpPr>
            <a:spLocks noGrp="1"/>
          </p:cNvSpPr>
          <p:nvPr>
            <p:ph type="body" sz="half" idx="2"/>
          </p:nvPr>
        </p:nvSpPr>
        <p:spPr>
          <a:xfrm>
            <a:off x="839788" y="2074197"/>
            <a:ext cx="3932237" cy="3811588"/>
          </a:xfrm>
          <a:prstGeom prst="rect">
            <a:avLst/>
          </a:prstGeom>
        </p:spPr>
        <p:txBody>
          <a:bodyPr/>
          <a:lstStyle>
            <a:lvl1pPr marL="0" indent="0">
              <a:buNone/>
              <a:defRPr sz="1600" b="1">
                <a:solidFill>
                  <a:srgbClr val="7398A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9" name="ENBLogo_Full_Digital_Transparent.png" descr="ENBLogo_Full_Digital_Transparent.png">
            <a:extLst>
              <a:ext uri="{FF2B5EF4-FFF2-40B4-BE49-F238E27FC236}">
                <a16:creationId xmlns:a16="http://schemas.microsoft.com/office/drawing/2014/main" id="{C8C494AE-78C2-4794-8272-254E69E1FCCE}"/>
              </a:ext>
            </a:extLst>
          </p:cNvPr>
          <p:cNvPicPr>
            <a:picLocks noChangeAspect="1"/>
          </p:cNvPicPr>
          <p:nvPr userDrawn="1"/>
        </p:nvPicPr>
        <p:blipFill>
          <a:blip r:embed="rId3"/>
          <a:stretch>
            <a:fillRect/>
          </a:stretch>
        </p:blipFill>
        <p:spPr>
          <a:xfrm>
            <a:off x="584201" y="5973111"/>
            <a:ext cx="2006600" cy="407703"/>
          </a:xfrm>
          <a:prstGeom prst="rect">
            <a:avLst/>
          </a:prstGeom>
          <a:ln w="12700">
            <a:miter lim="400000"/>
          </a:ln>
        </p:spPr>
      </p:pic>
    </p:spTree>
    <p:extLst>
      <p:ext uri="{BB962C8B-B14F-4D97-AF65-F5344CB8AC3E}">
        <p14:creationId xmlns:p14="http://schemas.microsoft.com/office/powerpoint/2010/main" val="559301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3" name="image3.jpeg" descr="image3.jpeg">
            <a:extLst>
              <a:ext uri="{FF2B5EF4-FFF2-40B4-BE49-F238E27FC236}">
                <a16:creationId xmlns:a16="http://schemas.microsoft.com/office/drawing/2014/main" id="{5DAFE9E6-ECEF-41B8-8F7E-9F137309DDAE}"/>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pic>
        <p:nvPicPr>
          <p:cNvPr id="4" name="ENBLogo_Full_Digital_Transparent.png" descr="ENBLogo_Full_Digital_Transparent.png">
            <a:extLst>
              <a:ext uri="{FF2B5EF4-FFF2-40B4-BE49-F238E27FC236}">
                <a16:creationId xmlns:a16="http://schemas.microsoft.com/office/drawing/2014/main" id="{94535F44-A799-44D4-AFD2-3A88052CB348}"/>
              </a:ext>
            </a:extLst>
          </p:cNvPr>
          <p:cNvPicPr>
            <a:picLocks noChangeAspect="1"/>
          </p:cNvPicPr>
          <p:nvPr userDrawn="1"/>
        </p:nvPicPr>
        <p:blipFill>
          <a:blip r:embed="rId3"/>
          <a:stretch>
            <a:fillRect/>
          </a:stretch>
        </p:blipFill>
        <p:spPr>
          <a:xfrm>
            <a:off x="584201" y="5973111"/>
            <a:ext cx="2006600" cy="407703"/>
          </a:xfrm>
          <a:prstGeom prst="rect">
            <a:avLst/>
          </a:prstGeom>
          <a:ln w="12700">
            <a:miter lim="400000"/>
          </a:ln>
        </p:spPr>
      </p:pic>
    </p:spTree>
    <p:extLst>
      <p:ext uri="{BB962C8B-B14F-4D97-AF65-F5344CB8AC3E}">
        <p14:creationId xmlns:p14="http://schemas.microsoft.com/office/powerpoint/2010/main" val="576576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FE2C738-AB22-415E-8CF8-DFF124CDE58D}" type="datetimeFigureOut">
              <a:rPr lang="en-US" smtClean="0"/>
              <a:t>5/16/2022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785A48-1D4D-4915-BD8D-7ECDFB99715C}" type="slidenum">
              <a:rPr lang="en-US" smtClean="0"/>
              <a:t>‹#›</a:t>
            </a:fld>
            <a:endParaRPr lang="en-US"/>
          </a:p>
        </p:txBody>
      </p:sp>
    </p:spTree>
    <p:extLst>
      <p:ext uri="{BB962C8B-B14F-4D97-AF65-F5344CB8AC3E}">
        <p14:creationId xmlns:p14="http://schemas.microsoft.com/office/powerpoint/2010/main" val="2596719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Abstract-Electoral-Map.jpg" descr="Abstract-Electoral-Map.jpg">
            <a:extLst>
              <a:ext uri="{FF2B5EF4-FFF2-40B4-BE49-F238E27FC236}">
                <a16:creationId xmlns:a16="http://schemas.microsoft.com/office/drawing/2014/main" id="{BBAA72DE-EA55-46DE-9746-405DE6C33BF1}"/>
              </a:ext>
            </a:extLst>
          </p:cNvPr>
          <p:cNvPicPr>
            <a:picLocks noChangeAspect="1"/>
          </p:cNvPicPr>
          <p:nvPr userDrawn="1"/>
        </p:nvPicPr>
        <p:blipFill>
          <a:blip r:embed="rId10"/>
          <a:stretch>
            <a:fillRect/>
          </a:stretch>
        </p:blipFill>
        <p:spPr>
          <a:xfrm>
            <a:off x="0" y="0"/>
            <a:ext cx="12192000" cy="6858000"/>
          </a:xfrm>
          <a:prstGeom prst="rect">
            <a:avLst/>
          </a:prstGeom>
          <a:ln w="12700">
            <a:miter lim="400000"/>
          </a:ln>
        </p:spPr>
      </p:pic>
      <p:pic>
        <p:nvPicPr>
          <p:cNvPr id="8" name="ENBLogo_Full_Digital_Transparent.png" descr="ENBLogo_Full_Digital_Transparent.png">
            <a:extLst>
              <a:ext uri="{FF2B5EF4-FFF2-40B4-BE49-F238E27FC236}">
                <a16:creationId xmlns:a16="http://schemas.microsoft.com/office/drawing/2014/main" id="{C36E15FE-0253-4677-8974-C4FBD67DFD4E}"/>
              </a:ext>
            </a:extLst>
          </p:cNvPr>
          <p:cNvPicPr>
            <a:picLocks noChangeAspect="1"/>
          </p:cNvPicPr>
          <p:nvPr userDrawn="1"/>
        </p:nvPicPr>
        <p:blipFill>
          <a:blip r:embed="rId11"/>
          <a:stretch>
            <a:fillRect/>
          </a:stretch>
        </p:blipFill>
        <p:spPr>
          <a:xfrm>
            <a:off x="576247" y="355966"/>
            <a:ext cx="4345393" cy="882899"/>
          </a:xfrm>
          <a:prstGeom prst="rect">
            <a:avLst/>
          </a:prstGeom>
          <a:ln w="12700">
            <a:miter lim="400000"/>
          </a:ln>
        </p:spPr>
      </p:pic>
    </p:spTree>
    <p:extLst>
      <p:ext uri="{BB962C8B-B14F-4D97-AF65-F5344CB8AC3E}">
        <p14:creationId xmlns:p14="http://schemas.microsoft.com/office/powerpoint/2010/main" val="3101448567"/>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50" r:id="rId3"/>
    <p:sldLayoutId id="2147483652" r:id="rId4"/>
    <p:sldLayoutId id="2147483653" r:id="rId5"/>
    <p:sldLayoutId id="2147483656" r:id="rId6"/>
    <p:sldLayoutId id="2147483657" r:id="rId7"/>
    <p:sldLayoutId id="214748365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E2C738-AB22-415E-8CF8-DFF124CDE58D}" type="datetimeFigureOut">
              <a:rPr lang="en-US" smtClean="0"/>
              <a:t>5/16/2022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785A48-1D4D-4915-BD8D-7ECDFB99715C}" type="slidenum">
              <a:rPr lang="en-US" smtClean="0"/>
              <a:t>‹#›</a:t>
            </a:fld>
            <a:endParaRPr lang="en-US"/>
          </a:p>
        </p:txBody>
      </p:sp>
    </p:spTree>
    <p:extLst>
      <p:ext uri="{BB962C8B-B14F-4D97-AF65-F5344CB8AC3E}">
        <p14:creationId xmlns:p14="http://schemas.microsoft.com/office/powerpoint/2010/main" val="30477637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E554735-7CC8-4C6D-9C0C-78007BDF3358}"/>
              </a:ext>
            </a:extLst>
          </p:cNvPr>
          <p:cNvSpPr>
            <a:spLocks noGrp="1"/>
          </p:cNvSpPr>
          <p:nvPr>
            <p:ph type="ctrTitle"/>
          </p:nvPr>
        </p:nvSpPr>
        <p:spPr>
          <a:xfrm>
            <a:off x="1311349" y="2697403"/>
            <a:ext cx="5365898" cy="1909763"/>
          </a:xfrm>
        </p:spPr>
        <p:txBody>
          <a:bodyPr/>
          <a:lstStyle/>
          <a:p>
            <a:r>
              <a:rPr lang="en-US" dirty="0"/>
              <a:t>C-Dem Panel on Collaborative Research</a:t>
            </a:r>
            <a:endParaRPr lang="en-CA" dirty="0"/>
          </a:p>
        </p:txBody>
      </p:sp>
      <p:sp>
        <p:nvSpPr>
          <p:cNvPr id="13" name="Subtitle 12">
            <a:extLst>
              <a:ext uri="{FF2B5EF4-FFF2-40B4-BE49-F238E27FC236}">
                <a16:creationId xmlns:a16="http://schemas.microsoft.com/office/drawing/2014/main" id="{D17E596E-AAF0-4D51-A16A-925940EB83C3}"/>
              </a:ext>
            </a:extLst>
          </p:cNvPr>
          <p:cNvSpPr>
            <a:spLocks noGrp="1"/>
          </p:cNvSpPr>
          <p:nvPr>
            <p:ph type="subTitle" idx="1"/>
          </p:nvPr>
        </p:nvSpPr>
        <p:spPr>
          <a:xfrm>
            <a:off x="1311349" y="5744499"/>
            <a:ext cx="3814916" cy="1655762"/>
          </a:xfrm>
        </p:spPr>
        <p:txBody>
          <a:bodyPr/>
          <a:lstStyle/>
          <a:p>
            <a:r>
              <a:rPr lang="en-US" dirty="0"/>
              <a:t>May 13 - 14,  2022</a:t>
            </a:r>
            <a:endParaRPr lang="en-CA" dirty="0"/>
          </a:p>
        </p:txBody>
      </p:sp>
    </p:spTree>
    <p:extLst>
      <p:ext uri="{BB962C8B-B14F-4D97-AF65-F5344CB8AC3E}">
        <p14:creationId xmlns:p14="http://schemas.microsoft.com/office/powerpoint/2010/main" val="4098825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82BC299-1F13-2097-134B-0A16134BE274}"/>
              </a:ext>
            </a:extLst>
          </p:cNvPr>
          <p:cNvSpPr>
            <a:spLocks noGrp="1"/>
          </p:cNvSpPr>
          <p:nvPr>
            <p:ph type="title"/>
          </p:nvPr>
        </p:nvSpPr>
        <p:spPr>
          <a:xfrm>
            <a:off x="838200" y="365125"/>
            <a:ext cx="10515600" cy="1325563"/>
          </a:xfrm>
        </p:spPr>
        <p:txBody>
          <a:bodyPr anchor="t"/>
          <a:lstStyle/>
          <a:p>
            <a:pPr algn="ctr"/>
            <a:r>
              <a:rPr lang="en-US" dirty="0"/>
              <a:t>Conclusions</a:t>
            </a:r>
          </a:p>
        </p:txBody>
      </p:sp>
      <p:pic>
        <p:nvPicPr>
          <p:cNvPr id="5" name="Content Placeholder 4" descr="A picture containing person&#10;&#10;Description automatically generated">
            <a:extLst>
              <a:ext uri="{FF2B5EF4-FFF2-40B4-BE49-F238E27FC236}">
                <a16:creationId xmlns:a16="http://schemas.microsoft.com/office/drawing/2014/main" id="{FA84B469-AAE2-40BF-AABF-94B1633197C3}"/>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349" t="1308" r="20264" b="28472"/>
          <a:stretch/>
        </p:blipFill>
        <p:spPr>
          <a:xfrm>
            <a:off x="2751859" y="1290064"/>
            <a:ext cx="6688282" cy="4277871"/>
          </a:xfrm>
          <a:prstGeom prst="rect">
            <a:avLst/>
          </a:prstGeom>
        </p:spPr>
      </p:pic>
    </p:spTree>
    <p:extLst>
      <p:ext uri="{BB962C8B-B14F-4D97-AF65-F5344CB8AC3E}">
        <p14:creationId xmlns:p14="http://schemas.microsoft.com/office/powerpoint/2010/main" val="3318557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1599E74-F66C-B65D-B7CD-BC30906A4A5E}"/>
              </a:ext>
            </a:extLst>
          </p:cNvPr>
          <p:cNvSpPr>
            <a:spLocks noGrp="1"/>
          </p:cNvSpPr>
          <p:nvPr>
            <p:ph type="title"/>
          </p:nvPr>
        </p:nvSpPr>
        <p:spPr>
          <a:xfrm>
            <a:off x="838200" y="365125"/>
            <a:ext cx="10178562" cy="1325563"/>
          </a:xfrm>
        </p:spPr>
        <p:txBody>
          <a:bodyPr/>
          <a:lstStyle/>
          <a:p>
            <a:pPr algn="ctr"/>
            <a:r>
              <a:rPr lang="en-US" sz="6000" dirty="0"/>
              <a:t>Questions</a:t>
            </a:r>
          </a:p>
        </p:txBody>
      </p:sp>
      <p:pic>
        <p:nvPicPr>
          <p:cNvPr id="4" name="Content Placeholder 6" descr="A picture containing text, clipart&#10;&#10;Description automatically generated">
            <a:extLst>
              <a:ext uri="{FF2B5EF4-FFF2-40B4-BE49-F238E27FC236}">
                <a16:creationId xmlns:a16="http://schemas.microsoft.com/office/drawing/2014/main" id="{32F86396-ED84-4CBB-98C6-763949D977E1}"/>
              </a:ext>
            </a:extLst>
          </p:cNvPr>
          <p:cNvPicPr>
            <a:picLocks noGrp="1" noChangeAspect="1"/>
          </p:cNvPicPr>
          <p:nvPr>
            <p:ph idx="1"/>
          </p:nvPr>
        </p:nvPicPr>
        <p:blipFill>
          <a:blip r:embed="rId3"/>
          <a:stretch>
            <a:fillRect/>
          </a:stretch>
        </p:blipFill>
        <p:spPr>
          <a:xfrm>
            <a:off x="2808242" y="1253331"/>
            <a:ext cx="6238477" cy="4351338"/>
          </a:xfrm>
          <a:noFill/>
        </p:spPr>
      </p:pic>
    </p:spTree>
    <p:extLst>
      <p:ext uri="{BB962C8B-B14F-4D97-AF65-F5344CB8AC3E}">
        <p14:creationId xmlns:p14="http://schemas.microsoft.com/office/powerpoint/2010/main" val="2397385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group of people standing in a parking lot&#10;&#10;Description automatically generated">
            <a:extLst>
              <a:ext uri="{FF2B5EF4-FFF2-40B4-BE49-F238E27FC236}">
                <a16:creationId xmlns:a16="http://schemas.microsoft.com/office/drawing/2014/main" id="{9AE69774-BB34-4E42-A630-9E848D2FBAA7}"/>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l="17634" r="19479"/>
          <a:stretch/>
        </p:blipFill>
        <p:spPr>
          <a:xfrm>
            <a:off x="1275337" y="2027026"/>
            <a:ext cx="2567354" cy="3061856"/>
          </a:xfrm>
          <a:ln>
            <a:solidFill>
              <a:schemeClr val="tx1"/>
            </a:solidFill>
          </a:ln>
        </p:spPr>
      </p:pic>
      <p:pic>
        <p:nvPicPr>
          <p:cNvPr id="7" name="Picture 6" descr="A picture containing text, indoor, person&#10;&#10;Description automatically generated">
            <a:extLst>
              <a:ext uri="{FF2B5EF4-FFF2-40B4-BE49-F238E27FC236}">
                <a16:creationId xmlns:a16="http://schemas.microsoft.com/office/drawing/2014/main" id="{160554E6-9337-4D0E-9209-2EFBFAAB0C4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084"/>
          <a:stretch/>
        </p:blipFill>
        <p:spPr>
          <a:xfrm>
            <a:off x="8349309" y="2027026"/>
            <a:ext cx="2567354" cy="3061855"/>
          </a:xfrm>
          <a:prstGeom prst="rect">
            <a:avLst/>
          </a:prstGeom>
          <a:ln>
            <a:solidFill>
              <a:schemeClr val="tx1"/>
            </a:solidFill>
          </a:ln>
        </p:spPr>
      </p:pic>
      <p:sp>
        <p:nvSpPr>
          <p:cNvPr id="2" name="Title 1">
            <a:extLst>
              <a:ext uri="{FF2B5EF4-FFF2-40B4-BE49-F238E27FC236}">
                <a16:creationId xmlns:a16="http://schemas.microsoft.com/office/drawing/2014/main" id="{19435DCB-413F-4518-A1B4-C7469871ECB1}"/>
              </a:ext>
            </a:extLst>
          </p:cNvPr>
          <p:cNvSpPr>
            <a:spLocks noGrp="1"/>
          </p:cNvSpPr>
          <p:nvPr>
            <p:ph type="title"/>
          </p:nvPr>
        </p:nvSpPr>
        <p:spPr>
          <a:xfrm>
            <a:off x="852055" y="365125"/>
            <a:ext cx="10515600" cy="1325563"/>
          </a:xfrm>
        </p:spPr>
        <p:txBody>
          <a:bodyPr anchor="ctr"/>
          <a:lstStyle/>
          <a:p>
            <a:pPr algn="ctr"/>
            <a:r>
              <a:rPr lang="en-US" dirty="0"/>
              <a:t>First COVID-19 Election in Canada</a:t>
            </a:r>
            <a:endParaRPr lang="en-CA" dirty="0"/>
          </a:p>
        </p:txBody>
      </p:sp>
      <p:pic>
        <p:nvPicPr>
          <p:cNvPr id="9" name="Picture 8" descr="A picture containing ceiling, indoor, people, several&#10;&#10;Description automatically generated">
            <a:extLst>
              <a:ext uri="{FF2B5EF4-FFF2-40B4-BE49-F238E27FC236}">
                <a16:creationId xmlns:a16="http://schemas.microsoft.com/office/drawing/2014/main" id="{69139682-60F2-47AC-9131-0936FE8A52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4763" y="2027026"/>
            <a:ext cx="4082475" cy="3061856"/>
          </a:xfrm>
          <a:prstGeom prst="rect">
            <a:avLst/>
          </a:prstGeom>
          <a:ln>
            <a:solidFill>
              <a:schemeClr val="tx1"/>
            </a:solidFill>
          </a:ln>
        </p:spPr>
      </p:pic>
    </p:spTree>
    <p:extLst>
      <p:ext uri="{BB962C8B-B14F-4D97-AF65-F5344CB8AC3E}">
        <p14:creationId xmlns:p14="http://schemas.microsoft.com/office/powerpoint/2010/main" val="1208007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indoor, appliance&#10;&#10;Description automatically generated">
            <a:extLst>
              <a:ext uri="{FF2B5EF4-FFF2-40B4-BE49-F238E27FC236}">
                <a16:creationId xmlns:a16="http://schemas.microsoft.com/office/drawing/2014/main" id="{8D6D2647-BB3C-4324-8293-DBF77D9A26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5364" t="281" r="11480" b="-281"/>
          <a:stretch/>
        </p:blipFill>
        <p:spPr>
          <a:xfrm rot="5400000">
            <a:off x="4007447" y="1002959"/>
            <a:ext cx="2605680" cy="3094357"/>
          </a:xfrm>
          <a:prstGeom prst="rect">
            <a:avLst/>
          </a:prstGeom>
          <a:ln w="12700" cap="sq">
            <a:solidFill>
              <a:srgbClr val="000000"/>
            </a:solidFill>
            <a:prstDash val="solid"/>
            <a:miter lim="800000"/>
          </a:ln>
          <a:effectLst/>
        </p:spPr>
      </p:pic>
      <p:sp>
        <p:nvSpPr>
          <p:cNvPr id="2" name="Title 1">
            <a:extLst>
              <a:ext uri="{FF2B5EF4-FFF2-40B4-BE49-F238E27FC236}">
                <a16:creationId xmlns:a16="http://schemas.microsoft.com/office/drawing/2014/main" id="{19077992-374B-4628-87CD-63B541D8CF75}"/>
              </a:ext>
            </a:extLst>
          </p:cNvPr>
          <p:cNvSpPr>
            <a:spLocks noGrp="1"/>
          </p:cNvSpPr>
          <p:nvPr>
            <p:ph type="title"/>
          </p:nvPr>
        </p:nvSpPr>
        <p:spPr>
          <a:xfrm>
            <a:off x="831739" y="365125"/>
            <a:ext cx="10528523" cy="1325563"/>
          </a:xfrm>
        </p:spPr>
        <p:txBody>
          <a:bodyPr/>
          <a:lstStyle/>
          <a:p>
            <a:pPr algn="ctr"/>
            <a:r>
              <a:rPr lang="en-US" dirty="0"/>
              <a:t>COVID Election Preparations</a:t>
            </a:r>
            <a:endParaRPr lang="en-CA" dirty="0"/>
          </a:p>
        </p:txBody>
      </p:sp>
      <p:sp>
        <p:nvSpPr>
          <p:cNvPr id="3" name="Content Placeholder 2">
            <a:extLst>
              <a:ext uri="{FF2B5EF4-FFF2-40B4-BE49-F238E27FC236}">
                <a16:creationId xmlns:a16="http://schemas.microsoft.com/office/drawing/2014/main" id="{65AE0536-B1D9-4E8F-83F4-1BB5203B2D2E}"/>
              </a:ext>
            </a:extLst>
          </p:cNvPr>
          <p:cNvSpPr>
            <a:spLocks noGrp="1"/>
          </p:cNvSpPr>
          <p:nvPr>
            <p:ph sz="half" idx="1"/>
          </p:nvPr>
        </p:nvSpPr>
        <p:spPr>
          <a:xfrm>
            <a:off x="7132421" y="1247297"/>
            <a:ext cx="3746594" cy="5356746"/>
          </a:xfrm>
        </p:spPr>
        <p:txBody>
          <a:bodyPr>
            <a:normAutofit lnSpcReduction="10000"/>
          </a:bodyPr>
          <a:lstStyle/>
          <a:p>
            <a:endParaRPr lang="en-US" dirty="0"/>
          </a:p>
          <a:p>
            <a:r>
              <a:rPr lang="en-US" dirty="0"/>
              <a:t>Ordered supplies</a:t>
            </a:r>
          </a:p>
          <a:p>
            <a:endParaRPr lang="en-US" dirty="0"/>
          </a:p>
          <a:p>
            <a:r>
              <a:rPr lang="en-US" dirty="0"/>
              <a:t>Coordinated with Public Health on </a:t>
            </a:r>
            <a:br>
              <a:rPr lang="en-US" dirty="0"/>
            </a:br>
            <a:r>
              <a:rPr lang="en-US" dirty="0"/>
              <a:t>safety protocols</a:t>
            </a:r>
          </a:p>
          <a:p>
            <a:endParaRPr lang="en-US" dirty="0"/>
          </a:p>
          <a:p>
            <a:r>
              <a:rPr lang="en-US" dirty="0"/>
              <a:t>Developed operation manual for returning officers on operating offices and polling stations </a:t>
            </a:r>
          </a:p>
          <a:p>
            <a:pPr marL="0" indent="0">
              <a:buNone/>
            </a:pPr>
            <a:r>
              <a:rPr lang="en-US" dirty="0"/>
              <a:t> </a:t>
            </a:r>
            <a:endParaRPr lang="en-CA" dirty="0"/>
          </a:p>
        </p:txBody>
      </p:sp>
      <p:pic>
        <p:nvPicPr>
          <p:cNvPr id="5" name="Content Placeholder 13" descr="A picture containing text, accessory&#10;&#10;Description automatically generated">
            <a:extLst>
              <a:ext uri="{FF2B5EF4-FFF2-40B4-BE49-F238E27FC236}">
                <a16:creationId xmlns:a16="http://schemas.microsoft.com/office/drawing/2014/main" id="{E8DBAAB7-2F12-4E19-8028-EC4A9A63B854}"/>
              </a:ext>
            </a:extLst>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350492" y="1247297"/>
            <a:ext cx="3412616" cy="2559463"/>
          </a:xfrm>
          <a:prstGeom prst="rect">
            <a:avLst/>
          </a:prstGeom>
          <a:ln w="12700" cap="sq">
            <a:solidFill>
              <a:srgbClr val="000000"/>
            </a:solidFill>
            <a:prstDash val="solid"/>
            <a:miter lim="800000"/>
          </a:ln>
          <a:effectLst/>
        </p:spPr>
      </p:pic>
      <p:pic>
        <p:nvPicPr>
          <p:cNvPr id="7" name="Content Placeholder 17" descr="A picture containing table, floor, indoor, counter&#10;&#10;Description automatically generated">
            <a:extLst>
              <a:ext uri="{FF2B5EF4-FFF2-40B4-BE49-F238E27FC236}">
                <a16:creationId xmlns:a16="http://schemas.microsoft.com/office/drawing/2014/main" id="{C50DA1C1-908A-4F6D-8D69-8708A62049F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5104" b="35257"/>
          <a:stretch/>
        </p:blipFill>
        <p:spPr>
          <a:xfrm>
            <a:off x="350492" y="3718101"/>
            <a:ext cx="6507508" cy="2774774"/>
          </a:xfrm>
          <a:prstGeom prst="rect">
            <a:avLst/>
          </a:prstGeom>
          <a:ln w="12700" cap="sq">
            <a:solidFill>
              <a:srgbClr val="000000"/>
            </a:solidFill>
            <a:prstDash val="solid"/>
            <a:miter lim="800000"/>
          </a:ln>
          <a:effectLst/>
        </p:spPr>
      </p:pic>
    </p:spTree>
    <p:extLst>
      <p:ext uri="{BB962C8B-B14F-4D97-AF65-F5344CB8AC3E}">
        <p14:creationId xmlns:p14="http://schemas.microsoft.com/office/powerpoint/2010/main" val="323657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77992-374B-4628-87CD-63B541D8CF75}"/>
              </a:ext>
            </a:extLst>
          </p:cNvPr>
          <p:cNvSpPr>
            <a:spLocks noGrp="1"/>
          </p:cNvSpPr>
          <p:nvPr>
            <p:ph type="title"/>
          </p:nvPr>
        </p:nvSpPr>
        <p:spPr/>
        <p:txBody>
          <a:bodyPr/>
          <a:lstStyle/>
          <a:p>
            <a:pPr algn="ctr"/>
            <a:r>
              <a:rPr lang="en-US" dirty="0"/>
              <a:t>COVID Election Preparations</a:t>
            </a:r>
            <a:endParaRPr lang="en-CA" dirty="0"/>
          </a:p>
        </p:txBody>
      </p:sp>
      <p:sp>
        <p:nvSpPr>
          <p:cNvPr id="3" name="Content Placeholder 2">
            <a:extLst>
              <a:ext uri="{FF2B5EF4-FFF2-40B4-BE49-F238E27FC236}">
                <a16:creationId xmlns:a16="http://schemas.microsoft.com/office/drawing/2014/main" id="{65AE0536-B1D9-4E8F-83F4-1BB5203B2D2E}"/>
              </a:ext>
            </a:extLst>
          </p:cNvPr>
          <p:cNvSpPr>
            <a:spLocks noGrp="1"/>
          </p:cNvSpPr>
          <p:nvPr>
            <p:ph sz="half" idx="1"/>
          </p:nvPr>
        </p:nvSpPr>
        <p:spPr>
          <a:xfrm>
            <a:off x="838200" y="1368425"/>
            <a:ext cx="4179841" cy="4351338"/>
          </a:xfrm>
        </p:spPr>
        <p:txBody>
          <a:bodyPr>
            <a:normAutofit lnSpcReduction="10000"/>
          </a:bodyPr>
          <a:lstStyle/>
          <a:p>
            <a:r>
              <a:rPr lang="en-US" dirty="0"/>
              <a:t>Launched multi-media campaign calling on electors to help </a:t>
            </a:r>
            <a:br>
              <a:rPr lang="en-US" dirty="0"/>
            </a:br>
            <a:r>
              <a:rPr lang="en-US" dirty="0"/>
              <a:t>“flatten the election curve” by taking advantage of early </a:t>
            </a:r>
            <a:br>
              <a:rPr lang="en-US" dirty="0"/>
            </a:br>
            <a:r>
              <a:rPr lang="en-US" dirty="0"/>
              <a:t>voting options</a:t>
            </a:r>
          </a:p>
          <a:p>
            <a:endParaRPr lang="en-US" dirty="0"/>
          </a:p>
          <a:p>
            <a:r>
              <a:rPr lang="en-US" dirty="0"/>
              <a:t>Placed major emphasis on safety measures that would be in place </a:t>
            </a:r>
            <a:endParaRPr lang="en-CA" dirty="0"/>
          </a:p>
        </p:txBody>
      </p:sp>
      <p:pic>
        <p:nvPicPr>
          <p:cNvPr id="16" name="Picture 15" descr="Graphical user interface, text, website&#10;&#10;Description automatically generated">
            <a:extLst>
              <a:ext uri="{FF2B5EF4-FFF2-40B4-BE49-F238E27FC236}">
                <a16:creationId xmlns:a16="http://schemas.microsoft.com/office/drawing/2014/main" id="{155AD08D-36AB-4D2D-9066-20722FFAAF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072" y="1511804"/>
            <a:ext cx="4852790" cy="4020480"/>
          </a:xfrm>
          <a:prstGeom prst="rect">
            <a:avLst/>
          </a:prstGeom>
          <a:ln>
            <a:solidFill>
              <a:schemeClr val="tx1"/>
            </a:solidFill>
          </a:ln>
        </p:spPr>
      </p:pic>
      <p:pic>
        <p:nvPicPr>
          <p:cNvPr id="10" name="Content Placeholder 9" descr="Diagram&#10;&#10;Description automatically generated">
            <a:extLst>
              <a:ext uri="{FF2B5EF4-FFF2-40B4-BE49-F238E27FC236}">
                <a16:creationId xmlns:a16="http://schemas.microsoft.com/office/drawing/2014/main" id="{6254049A-3A30-45D3-B22D-0F2B06F79638}"/>
              </a:ext>
            </a:extLst>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674501" y="3699197"/>
            <a:ext cx="3993499" cy="2246343"/>
          </a:xfrm>
          <a:ln>
            <a:solidFill>
              <a:schemeClr val="tx1"/>
            </a:solidFill>
          </a:ln>
        </p:spPr>
      </p:pic>
    </p:spTree>
    <p:extLst>
      <p:ext uri="{BB962C8B-B14F-4D97-AF65-F5344CB8AC3E}">
        <p14:creationId xmlns:p14="http://schemas.microsoft.com/office/powerpoint/2010/main" val="141819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7440-8596-47A7-9B6B-3379009EEF9B}"/>
              </a:ext>
            </a:extLst>
          </p:cNvPr>
          <p:cNvSpPr>
            <a:spLocks noGrp="1"/>
          </p:cNvSpPr>
          <p:nvPr>
            <p:ph type="title"/>
          </p:nvPr>
        </p:nvSpPr>
        <p:spPr>
          <a:xfrm>
            <a:off x="1006719" y="365125"/>
            <a:ext cx="10178562" cy="1325563"/>
          </a:xfrm>
        </p:spPr>
        <p:txBody>
          <a:bodyPr anchor="ctr"/>
          <a:lstStyle/>
          <a:p>
            <a:pPr algn="ctr"/>
            <a:r>
              <a:rPr lang="en-US" dirty="0"/>
              <a:t>Vote Early TV Commercial</a:t>
            </a:r>
            <a:endParaRPr lang="en-CA" dirty="0"/>
          </a:p>
        </p:txBody>
      </p:sp>
      <p:pic>
        <p:nvPicPr>
          <p:cNvPr id="4" name="NB AUG 2020 Web 15Sec_ENG_V05">
            <a:hlinkClick r:id="" action="ppaction://media"/>
            <a:extLst>
              <a:ext uri="{FF2B5EF4-FFF2-40B4-BE49-F238E27FC236}">
                <a16:creationId xmlns:a16="http://schemas.microsoft.com/office/drawing/2014/main" id="{B2645B1D-E43E-4521-8ED1-98952EE0926D}"/>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409033" y="1639002"/>
            <a:ext cx="7429355" cy="3579997"/>
          </a:xfrm>
          <a:ln>
            <a:solidFill>
              <a:schemeClr val="tx1"/>
            </a:solidFill>
          </a:ln>
        </p:spPr>
      </p:pic>
    </p:spTree>
    <p:extLst>
      <p:ext uri="{BB962C8B-B14F-4D97-AF65-F5344CB8AC3E}">
        <p14:creationId xmlns:p14="http://schemas.microsoft.com/office/powerpoint/2010/main" val="31914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001C4-DF58-4521-A230-A73D7CEE76AD}"/>
              </a:ext>
            </a:extLst>
          </p:cNvPr>
          <p:cNvSpPr>
            <a:spLocks noGrp="1"/>
          </p:cNvSpPr>
          <p:nvPr>
            <p:ph type="title"/>
          </p:nvPr>
        </p:nvSpPr>
        <p:spPr>
          <a:xfrm>
            <a:off x="661555" y="365125"/>
            <a:ext cx="10868891" cy="1325563"/>
          </a:xfrm>
        </p:spPr>
        <p:txBody>
          <a:bodyPr anchor="ctr"/>
          <a:lstStyle/>
          <a:p>
            <a:r>
              <a:rPr lang="en-CA" dirty="0"/>
              <a:t>Collaborative Research Project Initiated</a:t>
            </a:r>
          </a:p>
        </p:txBody>
      </p:sp>
      <p:sp>
        <p:nvSpPr>
          <p:cNvPr id="3" name="Content Placeholder 2">
            <a:extLst>
              <a:ext uri="{FF2B5EF4-FFF2-40B4-BE49-F238E27FC236}">
                <a16:creationId xmlns:a16="http://schemas.microsoft.com/office/drawing/2014/main" id="{98C85DBB-D6DB-4ED6-B966-BA6031C178C1}"/>
              </a:ext>
            </a:extLst>
          </p:cNvPr>
          <p:cNvSpPr>
            <a:spLocks noGrp="1"/>
          </p:cNvSpPr>
          <p:nvPr>
            <p:ph sz="half" idx="1"/>
          </p:nvPr>
        </p:nvSpPr>
        <p:spPr>
          <a:xfrm>
            <a:off x="1154722" y="1537504"/>
            <a:ext cx="3991709" cy="4351338"/>
          </a:xfrm>
        </p:spPr>
        <p:txBody>
          <a:bodyPr>
            <a:normAutofit fontScale="92500" lnSpcReduction="20000"/>
          </a:bodyPr>
          <a:lstStyle/>
          <a:p>
            <a:endParaRPr lang="en-CA" dirty="0"/>
          </a:p>
          <a:p>
            <a:r>
              <a:rPr lang="en-CA" dirty="0"/>
              <a:t>ENB engages C-Dem to undertake post-election survey as part of national-provincial surveys conducted </a:t>
            </a:r>
            <a:br>
              <a:rPr lang="en-CA" dirty="0"/>
            </a:br>
            <a:r>
              <a:rPr lang="en-CA" dirty="0"/>
              <a:t>by the consortium  </a:t>
            </a:r>
          </a:p>
          <a:p>
            <a:endParaRPr lang="en-CA" dirty="0"/>
          </a:p>
          <a:p>
            <a:r>
              <a:rPr lang="en-CA" dirty="0"/>
              <a:t>Questions relevant to </a:t>
            </a:r>
            <a:br>
              <a:rPr lang="en-CA" dirty="0"/>
            </a:br>
            <a:r>
              <a:rPr lang="en-CA" dirty="0"/>
              <a:t>our management of the September 2020 election were included in the post-election wave </a:t>
            </a:r>
          </a:p>
        </p:txBody>
      </p:sp>
      <p:pic>
        <p:nvPicPr>
          <p:cNvPr id="6" name="Content Placeholder 5">
            <a:extLst>
              <a:ext uri="{FF2B5EF4-FFF2-40B4-BE49-F238E27FC236}">
                <a16:creationId xmlns:a16="http://schemas.microsoft.com/office/drawing/2014/main" id="{EE7CC50F-B42F-4EAB-909D-701448AD44FA}"/>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5403673" y="1850602"/>
            <a:ext cx="4966854" cy="3725141"/>
          </a:xfrm>
          <a:ln>
            <a:solidFill>
              <a:schemeClr val="tx1"/>
            </a:solidFill>
          </a:ln>
        </p:spPr>
      </p:pic>
    </p:spTree>
    <p:extLst>
      <p:ext uri="{BB962C8B-B14F-4D97-AF65-F5344CB8AC3E}">
        <p14:creationId xmlns:p14="http://schemas.microsoft.com/office/powerpoint/2010/main" val="225351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641E30"/>
                </a:solidFill>
                <a:latin typeface="+mn-lt"/>
              </a:rPr>
              <a:t>Covid-19 and Safety Issues</a:t>
            </a:r>
          </a:p>
        </p:txBody>
      </p:sp>
      <p:pic>
        <p:nvPicPr>
          <p:cNvPr id="6" name="Picture 5"/>
          <p:cNvPicPr>
            <a:picLocks noChangeAspect="1"/>
          </p:cNvPicPr>
          <p:nvPr/>
        </p:nvPicPr>
        <p:blipFill>
          <a:blip r:embed="rId3"/>
          <a:stretch>
            <a:fillRect/>
          </a:stretch>
        </p:blipFill>
        <p:spPr>
          <a:xfrm>
            <a:off x="838200" y="1577924"/>
            <a:ext cx="7543800" cy="4534306"/>
          </a:xfrm>
          <a:prstGeom prst="rect">
            <a:avLst/>
          </a:prstGeom>
        </p:spPr>
      </p:pic>
      <p:sp>
        <p:nvSpPr>
          <p:cNvPr id="8" name="TextBox 7"/>
          <p:cNvSpPr txBox="1"/>
          <p:nvPr/>
        </p:nvSpPr>
        <p:spPr>
          <a:xfrm>
            <a:off x="8658161" y="582067"/>
            <a:ext cx="2695639" cy="569386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t>Despite the </a:t>
            </a:r>
            <a:b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t>fears of some non-voters, among those </a:t>
            </a:r>
            <a:b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t>who did vote, 95.1% felt that Elections </a:t>
            </a:r>
            <a:b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600" b="1" i="0" u="none" strike="noStrike" kern="1200" cap="none" spc="0" normalizeH="0" baseline="0" noProof="0" dirty="0">
                <a:ln>
                  <a:noFill/>
                </a:ln>
                <a:solidFill>
                  <a:prstClr val="black"/>
                </a:solidFill>
                <a:effectLst/>
                <a:uLnTx/>
                <a:uFillTx/>
                <a:latin typeface="Calibri" panose="020F0502020204030204"/>
                <a:ea typeface="+mn-ea"/>
                <a:cs typeface="+mn-cs"/>
              </a:rPr>
              <a:t>New Brunswick had taken appropriate precautions to ensure that the election was conducted safely.  </a:t>
            </a:r>
          </a:p>
        </p:txBody>
      </p:sp>
    </p:spTree>
    <p:extLst>
      <p:ext uri="{BB962C8B-B14F-4D97-AF65-F5344CB8AC3E}">
        <p14:creationId xmlns:p14="http://schemas.microsoft.com/office/powerpoint/2010/main" val="1016836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93456" y="126944"/>
            <a:ext cx="5810583" cy="3190687"/>
          </a:xfrm>
          <a:prstGeom prst="rect">
            <a:avLst/>
          </a:prstGeom>
        </p:spPr>
      </p:pic>
      <p:pic>
        <p:nvPicPr>
          <p:cNvPr id="9" name="Content Placeholder 8"/>
          <p:cNvPicPr>
            <a:picLocks noGrp="1" noChangeAspect="1"/>
          </p:cNvPicPr>
          <p:nvPr>
            <p:ph idx="1"/>
          </p:nvPr>
        </p:nvPicPr>
        <p:blipFill>
          <a:blip r:embed="rId4"/>
          <a:stretch>
            <a:fillRect/>
          </a:stretch>
        </p:blipFill>
        <p:spPr>
          <a:xfrm>
            <a:off x="6187960" y="3540370"/>
            <a:ext cx="5810583" cy="3090330"/>
          </a:xfrm>
          <a:prstGeom prst="rect">
            <a:avLst/>
          </a:prstGeom>
        </p:spPr>
      </p:pic>
      <p:sp>
        <p:nvSpPr>
          <p:cNvPr id="11" name="TextBox 10"/>
          <p:cNvSpPr txBox="1"/>
          <p:nvPr/>
        </p:nvSpPr>
        <p:spPr>
          <a:xfrm>
            <a:off x="193455" y="3601925"/>
            <a:ext cx="5810583" cy="2677656"/>
          </a:xfrm>
          <a:prstGeom prst="rect">
            <a:avLst/>
          </a:prstGeom>
          <a:noFill/>
        </p:spPr>
        <p:txBody>
          <a:bodyPr wrap="square" rtlCol="0" anchor="ctr">
            <a:spAutoFit/>
          </a:bodyPr>
          <a:lstStyle/>
          <a:p>
            <a:pPr lvl="0" algn="ctr">
              <a:defRPr/>
            </a:pPr>
            <a:endParaRPr lang="en-US" sz="2800" b="1" dirty="0">
              <a:solidFill>
                <a:prstClr val="black"/>
              </a:solidFill>
            </a:endParaRPr>
          </a:p>
          <a:p>
            <a:pPr lvl="0" algn="ctr">
              <a:defRPr/>
            </a:pPr>
            <a:r>
              <a:rPr lang="en-US" sz="2000" b="1" dirty="0">
                <a:solidFill>
                  <a:prstClr val="black"/>
                </a:solidFill>
              </a:rPr>
              <a:t>While 87.3% felt very safe voting, a further 11% said they felt somewhat safe. Only 1.6 % said they did not feel very safe or not at all safe. </a:t>
            </a:r>
          </a:p>
          <a:p>
            <a:pPr lvl="0" algn="ctr">
              <a:defRPr/>
            </a:pPr>
            <a:endParaRPr lang="en-US" sz="2000" b="1" dirty="0">
              <a:solidFill>
                <a:prstClr val="black"/>
              </a:solidFill>
            </a:endParaRPr>
          </a:p>
          <a:p>
            <a:pPr lvl="0" algn="ctr">
              <a:defRPr/>
            </a:pPr>
            <a:r>
              <a:rPr lang="en-US" sz="2000" b="1" dirty="0">
                <a:solidFill>
                  <a:prstClr val="black"/>
                </a:solidFill>
              </a:rPr>
              <a:t>Feelings </a:t>
            </a:r>
            <a:r>
              <a:rPr kumimoji="0" lang="en-US" sz="2000" b="1" i="0" u="none" strike="noStrike" kern="1200" cap="none" spc="0" normalizeH="0" baseline="0" noProof="0" dirty="0">
                <a:ln>
                  <a:noFill/>
                </a:ln>
                <a:solidFill>
                  <a:prstClr val="black"/>
                </a:solidFill>
                <a:effectLst/>
                <a:uLnTx/>
                <a:uFillTx/>
                <a:ea typeface="+mn-ea"/>
                <a:cs typeface="+mn-cs"/>
              </a:rPr>
              <a:t>of safety were likely due to high compliance with wearing a mask while voting and by being asked to sanitize hands before and after voting.</a:t>
            </a:r>
          </a:p>
        </p:txBody>
      </p:sp>
      <p:pic>
        <p:nvPicPr>
          <p:cNvPr id="10" name="Picture 9"/>
          <p:cNvPicPr>
            <a:picLocks noChangeAspect="1"/>
          </p:cNvPicPr>
          <p:nvPr/>
        </p:nvPicPr>
        <p:blipFill>
          <a:blip r:embed="rId5"/>
          <a:stretch>
            <a:fillRect/>
          </a:stretch>
        </p:blipFill>
        <p:spPr>
          <a:xfrm>
            <a:off x="6187961" y="126944"/>
            <a:ext cx="5810583" cy="3190687"/>
          </a:xfrm>
          <a:prstGeom prst="rect">
            <a:avLst/>
          </a:prstGeom>
        </p:spPr>
      </p:pic>
    </p:spTree>
    <p:extLst>
      <p:ext uri="{BB962C8B-B14F-4D97-AF65-F5344CB8AC3E}">
        <p14:creationId xmlns:p14="http://schemas.microsoft.com/office/powerpoint/2010/main" val="649550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990" y="154109"/>
            <a:ext cx="5806564" cy="1325563"/>
          </a:xfrm>
        </p:spPr>
        <p:txBody>
          <a:bodyPr anchor="t">
            <a:normAutofit/>
          </a:bodyPr>
          <a:lstStyle/>
          <a:p>
            <a:pPr algn="ctr"/>
            <a:r>
              <a:rPr lang="en-US" sz="4000" b="1" dirty="0">
                <a:solidFill>
                  <a:srgbClr val="641E30"/>
                </a:solidFill>
                <a:latin typeface="+mn-lt"/>
              </a:rPr>
              <a:t>ENB Vote Early Campaign</a:t>
            </a:r>
          </a:p>
        </p:txBody>
      </p:sp>
      <p:sp>
        <p:nvSpPr>
          <p:cNvPr id="7" name="TextBox 6"/>
          <p:cNvSpPr txBox="1"/>
          <p:nvPr/>
        </p:nvSpPr>
        <p:spPr>
          <a:xfrm>
            <a:off x="164990" y="809363"/>
            <a:ext cx="5806564" cy="2585323"/>
          </a:xfrm>
          <a:prstGeom prst="rect">
            <a:avLst/>
          </a:prstGeom>
          <a:no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Calibri" panose="020F0502020204030204"/>
                <a:ea typeface="+mn-ea"/>
                <a:cs typeface="+mn-cs"/>
              </a:rPr>
              <a:t>In an effort to reduce the number of individuals voting at the polls on election day, Elections New Brunswick conducted a Vote Early advertising campaign which appears to have met with only moderate success. Only 71.1 % of respondents had heard the message to vote early. Roughly the same number heard it on radio (52.4%), through social media (50.3%) or through television (47.2%), however a significant majority (71.1%) said it had no influence on their decision as to when to vote.</a:t>
            </a:r>
          </a:p>
        </p:txBody>
      </p:sp>
      <p:pic>
        <p:nvPicPr>
          <p:cNvPr id="8" name="Picture 7">
            <a:extLst>
              <a:ext uri="{FF2B5EF4-FFF2-40B4-BE49-F238E27FC236}">
                <a16:creationId xmlns:a16="http://schemas.microsoft.com/office/drawing/2014/main" id="{4D2DB057-FEA9-407E-9C72-680EB8262F0B}"/>
              </a:ext>
            </a:extLst>
          </p:cNvPr>
          <p:cNvPicPr>
            <a:picLocks noChangeAspect="1"/>
          </p:cNvPicPr>
          <p:nvPr/>
        </p:nvPicPr>
        <p:blipFill>
          <a:blip r:embed="rId3"/>
          <a:stretch>
            <a:fillRect/>
          </a:stretch>
        </p:blipFill>
        <p:spPr>
          <a:xfrm>
            <a:off x="164991" y="3528443"/>
            <a:ext cx="5810583" cy="3181407"/>
          </a:xfrm>
          <a:prstGeom prst="rect">
            <a:avLst/>
          </a:prstGeom>
        </p:spPr>
      </p:pic>
      <p:pic>
        <p:nvPicPr>
          <p:cNvPr id="4" name="Content Placeholder 3"/>
          <p:cNvPicPr>
            <a:picLocks noGrp="1" noChangeAspect="1"/>
          </p:cNvPicPr>
          <p:nvPr>
            <p:ph idx="1"/>
          </p:nvPr>
        </p:nvPicPr>
        <p:blipFill>
          <a:blip r:embed="rId4"/>
          <a:stretch>
            <a:fillRect/>
          </a:stretch>
        </p:blipFill>
        <p:spPr>
          <a:xfrm>
            <a:off x="6216427" y="3528443"/>
            <a:ext cx="5810583" cy="3175448"/>
          </a:xfrm>
          <a:prstGeom prst="rect">
            <a:avLst/>
          </a:prstGeom>
        </p:spPr>
      </p:pic>
      <p:pic>
        <p:nvPicPr>
          <p:cNvPr id="5" name="Picture 4"/>
          <p:cNvPicPr>
            <a:picLocks noChangeAspect="1"/>
          </p:cNvPicPr>
          <p:nvPr/>
        </p:nvPicPr>
        <p:blipFill>
          <a:blip r:embed="rId5"/>
          <a:stretch>
            <a:fillRect/>
          </a:stretch>
        </p:blipFill>
        <p:spPr>
          <a:xfrm>
            <a:off x="6220446" y="190156"/>
            <a:ext cx="5806564" cy="3204530"/>
          </a:xfrm>
          <a:prstGeom prst="rect">
            <a:avLst/>
          </a:prstGeom>
        </p:spPr>
      </p:pic>
    </p:spTree>
    <p:extLst>
      <p:ext uri="{BB962C8B-B14F-4D97-AF65-F5344CB8AC3E}">
        <p14:creationId xmlns:p14="http://schemas.microsoft.com/office/powerpoint/2010/main" val="27501272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B-1  -  Read-Only" id="{633CC583-18A2-4527-A1AD-5343E51BA5D0}" vid="{5AE3A7CF-987F-4362-B36A-D2A0B5A596E1}"/>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ENB Slide Deck</Template>
  <TotalTime>880</TotalTime>
  <Words>422</Words>
  <Application>Microsoft Office PowerPoint</Application>
  <PresentationFormat>Widescreen</PresentationFormat>
  <Paragraphs>53</Paragraphs>
  <Slides>11</Slides>
  <Notes>11</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Calibri Light</vt:lpstr>
      <vt:lpstr>Office Theme</vt:lpstr>
      <vt:lpstr>1_Office Theme</vt:lpstr>
      <vt:lpstr>C-Dem Panel on Collaborative Research</vt:lpstr>
      <vt:lpstr>First COVID-19 Election in Canada</vt:lpstr>
      <vt:lpstr>COVID Election Preparations</vt:lpstr>
      <vt:lpstr>COVID Election Preparations</vt:lpstr>
      <vt:lpstr>Vote Early TV Commercial</vt:lpstr>
      <vt:lpstr>Collaborative Research Project Initiated</vt:lpstr>
      <vt:lpstr>Covid-19 and Safety Issues</vt:lpstr>
      <vt:lpstr>PowerPoint Presentation</vt:lpstr>
      <vt:lpstr>ENB Vote Early Campaign</vt:lpstr>
      <vt:lpstr>Conclusions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C-Dem Forum Panel on Collaborative Research</dc:title>
  <dc:creator>Harpelle, Paul  (ENB)</dc:creator>
  <cp:lastModifiedBy>Harpelle, Paul  (ENB)</cp:lastModifiedBy>
  <cp:revision>47</cp:revision>
  <dcterms:created xsi:type="dcterms:W3CDTF">2022-04-12T17:50:50Z</dcterms:created>
  <dcterms:modified xsi:type="dcterms:W3CDTF">2022-05-16T19:24:32Z</dcterms:modified>
</cp:coreProperties>
</file>