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1.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76" r:id="rId2"/>
    <p:sldId id="277" r:id="rId3"/>
    <p:sldId id="379" r:id="rId4"/>
    <p:sldId id="378" r:id="rId5"/>
    <p:sldId id="354" r:id="rId6"/>
    <p:sldId id="355" r:id="rId7"/>
    <p:sldId id="356" r:id="rId8"/>
    <p:sldId id="357" r:id="rId9"/>
    <p:sldId id="358" r:id="rId10"/>
    <p:sldId id="380" r:id="rId11"/>
    <p:sldId id="359" r:id="rId12"/>
    <p:sldId id="362" r:id="rId13"/>
    <p:sldId id="364" r:id="rId14"/>
    <p:sldId id="365" r:id="rId15"/>
    <p:sldId id="363" r:id="rId16"/>
    <p:sldId id="366" r:id="rId17"/>
    <p:sldId id="367" r:id="rId18"/>
    <p:sldId id="360" r:id="rId19"/>
    <p:sldId id="361" r:id="rId20"/>
    <p:sldId id="368" r:id="rId21"/>
    <p:sldId id="370" r:id="rId22"/>
    <p:sldId id="371" r:id="rId23"/>
    <p:sldId id="372" r:id="rId24"/>
    <p:sldId id="373" r:id="rId25"/>
    <p:sldId id="375" r:id="rId26"/>
    <p:sldId id="376" r:id="rId27"/>
    <p:sldId id="377" r:id="rId28"/>
    <p:sldId id="381" r:id="rId29"/>
    <p:sldId id="382" r:id="rId30"/>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66"/>
    <a:srgbClr val="E0E0E0"/>
    <a:srgbClr val="E8E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53"/>
    <p:restoredTop sz="76752" autoAdjust="0"/>
  </p:normalViewPr>
  <p:slideViewPr>
    <p:cSldViewPr>
      <p:cViewPr varScale="1">
        <p:scale>
          <a:sx n="51" d="100"/>
          <a:sy n="51" d="100"/>
        </p:scale>
        <p:origin x="1076" y="44"/>
      </p:cViewPr>
      <p:guideLst>
        <p:guide orient="horz" pos="2160"/>
        <p:guide pos="3839"/>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G:\My%20Drive\~UAlberta%20Research\Viewpoint%20Alberta\Alberta%20Alienation%20and%20Gender\CDem%20Figures.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G:\My%20Drive\~UAlberta%20Research\Viewpoint%20Alberta\Alberta%20Alienation%20and%20Gender\CDem%20Figures.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G:\My%20Drive\~UAlberta%20Research\Viewpoint%20Alberta\Alberta%20Alienation%20and%20Gender\CDem%20Figures.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G:\My%20Drive\~UAlberta%20Research\Viewpoint%20Alberta\Alberta%20Alienation%20and%20Gender\CDem%20Figures.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G:\My%20Drive\~UAlberta%20Research\Viewpoint%20Alberta\Alberta%20Alienation%20and%20Gender\CDem%20Figures.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file:///G:\My%20Drive\~UAlberta%20Research\Viewpoint%20Alberta\Alberta%20Alienation%20and%20Gender\CDem%20Figures.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file:///G:\My%20Drive\~UAlberta%20Research\Viewpoint%20Alberta\Alberta%20Alienation%20and%20Gender\CDem%20Figures.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file:///G:\My%20Drive\~UAlberta%20Research\Viewpoint%20Alberta\Alberta%20Alienation%20and%20Gender\CDem%20Figures.xlsx" TargetMode="External"/><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oleObject" Target="file:///G:\My%20Drive\~UAlberta%20Research\Viewpoint%20Alberta\Alberta%20Alienation%20and%20Gender\CDem%20Figures.xlsx" TargetMode="External"/><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oleObject" Target="file:///G:\My%20Drive\~UAlberta%20Research\Viewpoint%20Alberta\Alberta%20Alienation%20and%20Gender\CDem%20Figures.xlsx" TargetMode="External"/><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oleObject" Target="file:///G:\My%20Drive\~UAlberta%20Research\Viewpoint%20Alberta\Alberta%20Alienation%20and%20Gender\CDem%20Figures.xlsx" TargetMode="External"/><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oleObject" Target="file:///G:\My%20Drive\~UAlberta%20Research\Viewpoint%20Alberta\Alberta%20Alienation%20and%20Gender\CDem%20Figure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G:\My%20Drive\~UAlberta%20Research\Viewpoint%20Alberta\Alberta%20Alienation%20and%20Gender\CDem%20Figure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G:\My%20Drive\~UAlberta%20Research\Viewpoint%20Alberta\Alberta%20Alienation%20and%20Gender\CDem%20Figure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file:///C:\Users\jwesley\Documents\USaskUnpolarization.xlsx" TargetMode="External"/></Relationships>
</file>

<file path=ppt/charts/_rels/chart6.xml.rels><?xml version="1.0" encoding="UTF-8" standalone="yes"?>
<Relationships xmlns="http://schemas.openxmlformats.org/package/2006/relationships"><Relationship Id="rId3" Type="http://schemas.openxmlformats.org/officeDocument/2006/relationships/oleObject" Target="file:///G:\My%20Drive\~UAlberta%20Research\Viewpoint%20Alberta\Alberta%20Alienation%20and%20Gender\CDem%20Figure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G:\My%20Drive\~UAlberta%20Research\Viewpoint%20Alberta\Alberta%20Alienation%20and%20Gender\CDem%20Figures.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G:\My%20Drive\~UAlberta%20Research\Viewpoint%20Alberta\Alberta%20Alienation%20and%20Gender\CDem%20Figures.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G:\My%20Drive\~UAlberta%20Research\Viewpoint%20Alberta\Alberta%20Alienation%20and%20Gender\CDem%20Figures.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Sheet1!$L$4</c:f>
              <c:strCache>
                <c:ptCount val="1"/>
                <c:pt idx="0">
                  <c:v>men</c:v>
                </c:pt>
              </c:strCache>
            </c:strRef>
          </c:tx>
          <c:spPr>
            <a:solidFill>
              <a:srgbClr val="006666">
                <a:alpha val="69804"/>
              </a:srgb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Sheet1!$K$5:$K$14</c:f>
              <c:strCache>
                <c:ptCount val="10"/>
                <c:pt idx="0">
                  <c:v>BC</c:v>
                </c:pt>
                <c:pt idx="1">
                  <c:v>AB</c:v>
                </c:pt>
                <c:pt idx="2">
                  <c:v>SK</c:v>
                </c:pt>
                <c:pt idx="3">
                  <c:v>MB</c:v>
                </c:pt>
                <c:pt idx="4">
                  <c:v>ON</c:v>
                </c:pt>
                <c:pt idx="5">
                  <c:v>QC</c:v>
                </c:pt>
                <c:pt idx="6">
                  <c:v>NB</c:v>
                </c:pt>
                <c:pt idx="7">
                  <c:v>NS</c:v>
                </c:pt>
                <c:pt idx="8">
                  <c:v>NL</c:v>
                </c:pt>
                <c:pt idx="9">
                  <c:v>PE</c:v>
                </c:pt>
              </c:strCache>
            </c:strRef>
          </c:cat>
          <c:val>
            <c:numRef>
              <c:f>Sheet1!$L$5:$L$14</c:f>
              <c:numCache>
                <c:formatCode>###0%</c:formatCode>
                <c:ptCount val="10"/>
                <c:pt idx="0">
                  <c:v>0.36737235367372356</c:v>
                </c:pt>
                <c:pt idx="1">
                  <c:v>0.70289017341040461</c:v>
                </c:pt>
                <c:pt idx="2">
                  <c:v>0.6515151515151516</c:v>
                </c:pt>
                <c:pt idx="3">
                  <c:v>0.46153846153846151</c:v>
                </c:pt>
                <c:pt idx="4">
                  <c:v>0.24283305227655988</c:v>
                </c:pt>
                <c:pt idx="5">
                  <c:v>0.33990536277602523</c:v>
                </c:pt>
                <c:pt idx="6">
                  <c:v>0.41269841269841268</c:v>
                </c:pt>
                <c:pt idx="7">
                  <c:v>0.33333333333333326</c:v>
                </c:pt>
                <c:pt idx="8">
                  <c:v>0.41269841269841268</c:v>
                </c:pt>
                <c:pt idx="9">
                  <c:v>0.24</c:v>
                </c:pt>
              </c:numCache>
            </c:numRef>
          </c:val>
          <c:extLst>
            <c:ext xmlns:c16="http://schemas.microsoft.com/office/drawing/2014/chart" uri="{C3380CC4-5D6E-409C-BE32-E72D297353CC}">
              <c16:uniqueId val="{00000000-05A4-4487-82B7-FDF4921204EA}"/>
            </c:ext>
          </c:extLst>
        </c:ser>
        <c:ser>
          <c:idx val="1"/>
          <c:order val="1"/>
          <c:tx>
            <c:strRef>
              <c:f>Sheet1!$M$4</c:f>
              <c:strCache>
                <c:ptCount val="1"/>
                <c:pt idx="0">
                  <c:v>women</c:v>
                </c:pt>
              </c:strCache>
            </c:strRef>
          </c:tx>
          <c:spPr>
            <a:solidFill>
              <a:schemeClr val="accent4">
                <a:lumMod val="75000"/>
                <a:alpha val="7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Sheet1!$K$5:$K$14</c:f>
              <c:strCache>
                <c:ptCount val="10"/>
                <c:pt idx="0">
                  <c:v>BC</c:v>
                </c:pt>
                <c:pt idx="1">
                  <c:v>AB</c:v>
                </c:pt>
                <c:pt idx="2">
                  <c:v>SK</c:v>
                </c:pt>
                <c:pt idx="3">
                  <c:v>MB</c:v>
                </c:pt>
                <c:pt idx="4">
                  <c:v>ON</c:v>
                </c:pt>
                <c:pt idx="5">
                  <c:v>QC</c:v>
                </c:pt>
                <c:pt idx="6">
                  <c:v>NB</c:v>
                </c:pt>
                <c:pt idx="7">
                  <c:v>NS</c:v>
                </c:pt>
                <c:pt idx="8">
                  <c:v>NL</c:v>
                </c:pt>
                <c:pt idx="9">
                  <c:v>PE</c:v>
                </c:pt>
              </c:strCache>
            </c:strRef>
          </c:cat>
          <c:val>
            <c:numRef>
              <c:f>Sheet1!$M$5:$M$14</c:f>
              <c:numCache>
                <c:formatCode>###0%</c:formatCode>
                <c:ptCount val="10"/>
                <c:pt idx="0">
                  <c:v>0.31376518218623484</c:v>
                </c:pt>
                <c:pt idx="1">
                  <c:v>0.64341085271317833</c:v>
                </c:pt>
                <c:pt idx="2">
                  <c:v>0.64467005076142125</c:v>
                </c:pt>
                <c:pt idx="3">
                  <c:v>0.36416184971098259</c:v>
                </c:pt>
                <c:pt idx="4">
                  <c:v>0.13746461151305442</c:v>
                </c:pt>
                <c:pt idx="5">
                  <c:v>0.27985414767547856</c:v>
                </c:pt>
                <c:pt idx="6">
                  <c:v>0.47368421052631576</c:v>
                </c:pt>
                <c:pt idx="7">
                  <c:v>0.48399999999999999</c:v>
                </c:pt>
                <c:pt idx="8">
                  <c:v>0.47368421052631576</c:v>
                </c:pt>
                <c:pt idx="9">
                  <c:v>0.33333333333333326</c:v>
                </c:pt>
              </c:numCache>
            </c:numRef>
          </c:val>
          <c:extLst>
            <c:ext xmlns:c16="http://schemas.microsoft.com/office/drawing/2014/chart" uri="{C3380CC4-5D6E-409C-BE32-E72D297353CC}">
              <c16:uniqueId val="{00000001-05A4-4487-82B7-FDF4921204EA}"/>
            </c:ext>
          </c:extLst>
        </c:ser>
        <c:dLbls>
          <c:showLegendKey val="0"/>
          <c:showVal val="0"/>
          <c:showCatName val="0"/>
          <c:showSerName val="0"/>
          <c:showPercent val="0"/>
          <c:showBubbleSize val="0"/>
        </c:dLbls>
        <c:gapWidth val="50"/>
        <c:overlap val="25"/>
        <c:axId val="480996144"/>
        <c:axId val="480999752"/>
      </c:barChart>
      <c:catAx>
        <c:axId val="480996144"/>
        <c:scaling>
          <c:orientation val="minMax"/>
        </c:scaling>
        <c:delete val="0"/>
        <c:axPos val="b"/>
        <c:numFmt formatCode="General" sourceLinked="1"/>
        <c:majorTickMark val="none"/>
        <c:minorTickMark val="none"/>
        <c:tickLblPos val="nextTo"/>
        <c:spPr>
          <a:noFill/>
          <a:ln w="1587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cap="none" spc="20" normalizeH="0" baseline="0">
                <a:solidFill>
                  <a:schemeClr val="tx1">
                    <a:lumMod val="65000"/>
                    <a:lumOff val="35000"/>
                  </a:schemeClr>
                </a:solidFill>
                <a:latin typeface="+mn-lt"/>
                <a:ea typeface="+mn-ea"/>
                <a:cs typeface="+mn-cs"/>
              </a:defRPr>
            </a:pPr>
            <a:endParaRPr lang="en-US"/>
          </a:p>
        </c:txPr>
        <c:crossAx val="480999752"/>
        <c:crosses val="autoZero"/>
        <c:auto val="1"/>
        <c:lblAlgn val="ctr"/>
        <c:lblOffset val="100"/>
        <c:noMultiLvlLbl val="0"/>
      </c:catAx>
      <c:valAx>
        <c:axId val="480999752"/>
        <c:scaling>
          <c:orientation val="minMax"/>
        </c:scaling>
        <c:delete val="1"/>
        <c:axPos val="l"/>
        <c:majorGridlines>
          <c:spPr>
            <a:ln w="9525" cap="flat" cmpd="sng" algn="ctr">
              <a:solidFill>
                <a:schemeClr val="tx1">
                  <a:lumMod val="5000"/>
                  <a:lumOff val="95000"/>
                </a:schemeClr>
              </a:solidFill>
              <a:round/>
            </a:ln>
            <a:effectLst/>
          </c:spPr>
        </c:majorGridlines>
        <c:numFmt formatCode="###0%" sourceLinked="1"/>
        <c:majorTickMark val="none"/>
        <c:minorTickMark val="none"/>
        <c:tickLblPos val="nextTo"/>
        <c:crossAx val="4809961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lt1"/>
    </a:solidFill>
    <a:ln w="9525" cap="flat" cmpd="sng" algn="ctr">
      <a:noFill/>
      <a:round/>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bg1">
                <a:lumMod val="50000"/>
              </a:schemeClr>
            </a:solidFill>
            <a:ln>
              <a:noFill/>
            </a:ln>
            <a:effectLst/>
          </c:spPr>
          <c:invertIfNegative val="0"/>
          <c:cat>
            <c:strRef>
              <c:f>Sheet4!$C$12:$F$12</c:f>
              <c:strCache>
                <c:ptCount val="4"/>
                <c:pt idx="0">
                  <c:v>very important</c:v>
                </c:pt>
                <c:pt idx="1">
                  <c:v>somewhat important</c:v>
                </c:pt>
                <c:pt idx="2">
                  <c:v>not very important</c:v>
                </c:pt>
                <c:pt idx="3">
                  <c:v>not important at all</c:v>
                </c:pt>
              </c:strCache>
            </c:strRef>
          </c:cat>
          <c:val>
            <c:numRef>
              <c:f>Sheet4!$C$13:$F$13</c:f>
              <c:numCache>
                <c:formatCode>General</c:formatCode>
                <c:ptCount val="4"/>
                <c:pt idx="0">
                  <c:v>1.92</c:v>
                </c:pt>
                <c:pt idx="1">
                  <c:v>2.14</c:v>
                </c:pt>
                <c:pt idx="2">
                  <c:v>2.12</c:v>
                </c:pt>
                <c:pt idx="3">
                  <c:v>1.88</c:v>
                </c:pt>
              </c:numCache>
            </c:numRef>
          </c:val>
          <c:extLst>
            <c:ext xmlns:c16="http://schemas.microsoft.com/office/drawing/2014/chart" uri="{C3380CC4-5D6E-409C-BE32-E72D297353CC}">
              <c16:uniqueId val="{00000000-364A-4A94-B43A-D03B4E7C4B8B}"/>
            </c:ext>
          </c:extLst>
        </c:ser>
        <c:dLbls>
          <c:showLegendKey val="0"/>
          <c:showVal val="0"/>
          <c:showCatName val="0"/>
          <c:showSerName val="0"/>
          <c:showPercent val="0"/>
          <c:showBubbleSize val="0"/>
        </c:dLbls>
        <c:gapWidth val="40"/>
        <c:overlap val="-27"/>
        <c:axId val="409407784"/>
        <c:axId val="409404176"/>
      </c:barChart>
      <c:catAx>
        <c:axId val="409407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4176"/>
        <c:crosses val="autoZero"/>
        <c:auto val="1"/>
        <c:lblAlgn val="ctr"/>
        <c:lblOffset val="100"/>
        <c:noMultiLvlLbl val="0"/>
      </c:catAx>
      <c:valAx>
        <c:axId val="409404176"/>
        <c:scaling>
          <c:orientation val="minMax"/>
          <c:max val="3"/>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7784"/>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400"/>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3"/>
            </a:solidFill>
            <a:ln>
              <a:noFill/>
            </a:ln>
            <a:effectLst/>
          </c:spPr>
          <c:invertIfNegative val="0"/>
          <c:dPt>
            <c:idx val="2"/>
            <c:invertIfNegative val="0"/>
            <c:bubble3D val="0"/>
            <c:spPr>
              <a:solidFill>
                <a:schemeClr val="bg1">
                  <a:lumMod val="50000"/>
                </a:schemeClr>
              </a:solidFill>
              <a:ln>
                <a:noFill/>
              </a:ln>
              <a:effectLst/>
            </c:spPr>
            <c:extLst>
              <c:ext xmlns:c16="http://schemas.microsoft.com/office/drawing/2014/chart" uri="{C3380CC4-5D6E-409C-BE32-E72D297353CC}">
                <c16:uniqueId val="{00000001-845E-4FF1-AA8D-D6A381BADC5A}"/>
              </c:ext>
            </c:extLst>
          </c:dPt>
          <c:dPt>
            <c:idx val="3"/>
            <c:invertIfNegative val="0"/>
            <c:bubble3D val="0"/>
            <c:spPr>
              <a:solidFill>
                <a:schemeClr val="bg1">
                  <a:lumMod val="50000"/>
                </a:schemeClr>
              </a:solidFill>
              <a:ln>
                <a:noFill/>
              </a:ln>
              <a:effectLst/>
            </c:spPr>
            <c:extLst>
              <c:ext xmlns:c16="http://schemas.microsoft.com/office/drawing/2014/chart" uri="{C3380CC4-5D6E-409C-BE32-E72D297353CC}">
                <c16:uniqueId val="{00000003-845E-4FF1-AA8D-D6A381BADC5A}"/>
              </c:ext>
            </c:extLst>
          </c:dPt>
          <c:cat>
            <c:strRef>
              <c:f>Sheet4!$C$16:$F$16</c:f>
              <c:strCache>
                <c:ptCount val="4"/>
                <c:pt idx="0">
                  <c:v>partnered</c:v>
                </c:pt>
                <c:pt idx="1">
                  <c:v>single</c:v>
                </c:pt>
                <c:pt idx="2">
                  <c:v>white</c:v>
                </c:pt>
                <c:pt idx="3">
                  <c:v>non-white</c:v>
                </c:pt>
              </c:strCache>
            </c:strRef>
          </c:cat>
          <c:val>
            <c:numRef>
              <c:f>Sheet4!$C$17:$F$17</c:f>
              <c:numCache>
                <c:formatCode>General</c:formatCode>
                <c:ptCount val="4"/>
                <c:pt idx="0">
                  <c:v>2.08</c:v>
                </c:pt>
                <c:pt idx="1">
                  <c:v>1.93</c:v>
                </c:pt>
                <c:pt idx="2">
                  <c:v>2.16</c:v>
                </c:pt>
                <c:pt idx="3">
                  <c:v>1.65</c:v>
                </c:pt>
              </c:numCache>
            </c:numRef>
          </c:val>
          <c:extLst>
            <c:ext xmlns:c16="http://schemas.microsoft.com/office/drawing/2014/chart" uri="{C3380CC4-5D6E-409C-BE32-E72D297353CC}">
              <c16:uniqueId val="{00000004-845E-4FF1-AA8D-D6A381BADC5A}"/>
            </c:ext>
          </c:extLst>
        </c:ser>
        <c:dLbls>
          <c:showLegendKey val="0"/>
          <c:showVal val="0"/>
          <c:showCatName val="0"/>
          <c:showSerName val="0"/>
          <c:showPercent val="0"/>
          <c:showBubbleSize val="0"/>
        </c:dLbls>
        <c:gapWidth val="40"/>
        <c:overlap val="-27"/>
        <c:axId val="409407784"/>
        <c:axId val="409404176"/>
      </c:barChart>
      <c:catAx>
        <c:axId val="409407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4176"/>
        <c:crosses val="autoZero"/>
        <c:auto val="1"/>
        <c:lblAlgn val="ctr"/>
        <c:lblOffset val="100"/>
        <c:noMultiLvlLbl val="0"/>
      </c:catAx>
      <c:valAx>
        <c:axId val="409404176"/>
        <c:scaling>
          <c:orientation val="minMax"/>
          <c:max val="3"/>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7784"/>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400"/>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bg1">
                <a:lumMod val="50000"/>
              </a:schemeClr>
            </a:solidFill>
            <a:ln>
              <a:noFill/>
            </a:ln>
            <a:effectLst/>
          </c:spPr>
          <c:invertIfNegative val="0"/>
          <c:cat>
            <c:strRef>
              <c:f>Sheet4!$C$20:$G$20</c:f>
              <c:strCache>
                <c:ptCount val="5"/>
                <c:pt idx="0">
                  <c:v>far left</c:v>
                </c:pt>
                <c:pt idx="1">
                  <c:v>centre left</c:v>
                </c:pt>
                <c:pt idx="2">
                  <c:v>centre </c:v>
                </c:pt>
                <c:pt idx="3">
                  <c:v>centre right</c:v>
                </c:pt>
                <c:pt idx="4">
                  <c:v>far right</c:v>
                </c:pt>
              </c:strCache>
            </c:strRef>
          </c:cat>
          <c:val>
            <c:numRef>
              <c:f>Sheet4!$C$21:$G$21</c:f>
              <c:numCache>
                <c:formatCode>General</c:formatCode>
                <c:ptCount val="5"/>
                <c:pt idx="0">
                  <c:v>0.98</c:v>
                </c:pt>
                <c:pt idx="1">
                  <c:v>1.47</c:v>
                </c:pt>
                <c:pt idx="2">
                  <c:v>2.21</c:v>
                </c:pt>
                <c:pt idx="3">
                  <c:v>2.37</c:v>
                </c:pt>
                <c:pt idx="4">
                  <c:v>2.42</c:v>
                </c:pt>
              </c:numCache>
            </c:numRef>
          </c:val>
          <c:extLst>
            <c:ext xmlns:c16="http://schemas.microsoft.com/office/drawing/2014/chart" uri="{C3380CC4-5D6E-409C-BE32-E72D297353CC}">
              <c16:uniqueId val="{00000000-A172-402A-8BCE-891FC3DB3913}"/>
            </c:ext>
          </c:extLst>
        </c:ser>
        <c:dLbls>
          <c:showLegendKey val="0"/>
          <c:showVal val="0"/>
          <c:showCatName val="0"/>
          <c:showSerName val="0"/>
          <c:showPercent val="0"/>
          <c:showBubbleSize val="0"/>
        </c:dLbls>
        <c:gapWidth val="40"/>
        <c:overlap val="-27"/>
        <c:axId val="409407784"/>
        <c:axId val="409404176"/>
      </c:barChart>
      <c:catAx>
        <c:axId val="409407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4176"/>
        <c:crosses val="autoZero"/>
        <c:auto val="1"/>
        <c:lblAlgn val="ctr"/>
        <c:lblOffset val="100"/>
        <c:noMultiLvlLbl val="0"/>
      </c:catAx>
      <c:valAx>
        <c:axId val="409404176"/>
        <c:scaling>
          <c:orientation val="minMax"/>
          <c:max val="3"/>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7784"/>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400"/>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Sheet3!$B$6</c:f>
              <c:strCache>
                <c:ptCount val="1"/>
                <c:pt idx="0">
                  <c:v>Men</c:v>
                </c:pt>
              </c:strCache>
            </c:strRef>
          </c:tx>
          <c:spPr>
            <a:solidFill>
              <a:srgbClr val="006666">
                <a:alpha val="70000"/>
              </a:srgb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Sheet3!$A$7:$A$10</c:f>
              <c:strCache>
                <c:ptCount val="4"/>
                <c:pt idx="0">
                  <c:v>Remove equalization</c:v>
                </c:pt>
                <c:pt idx="1">
                  <c:v>Withdraw from CPP</c:v>
                </c:pt>
                <c:pt idx="2">
                  <c:v>Create police force</c:v>
                </c:pt>
                <c:pt idx="3">
                  <c:v>Create prov tax agency</c:v>
                </c:pt>
              </c:strCache>
            </c:strRef>
          </c:cat>
          <c:val>
            <c:numRef>
              <c:f>Sheet3!$B$7:$B$10</c:f>
              <c:numCache>
                <c:formatCode>General</c:formatCode>
                <c:ptCount val="4"/>
                <c:pt idx="0">
                  <c:v>5.81</c:v>
                </c:pt>
                <c:pt idx="1">
                  <c:v>3.82</c:v>
                </c:pt>
                <c:pt idx="2">
                  <c:v>3.61</c:v>
                </c:pt>
                <c:pt idx="3">
                  <c:v>3.98</c:v>
                </c:pt>
              </c:numCache>
            </c:numRef>
          </c:val>
          <c:extLst>
            <c:ext xmlns:c16="http://schemas.microsoft.com/office/drawing/2014/chart" uri="{C3380CC4-5D6E-409C-BE32-E72D297353CC}">
              <c16:uniqueId val="{00000000-B692-4537-A49C-ADCDAB529A9B}"/>
            </c:ext>
          </c:extLst>
        </c:ser>
        <c:ser>
          <c:idx val="1"/>
          <c:order val="1"/>
          <c:tx>
            <c:strRef>
              <c:f>Sheet3!$C$6</c:f>
              <c:strCache>
                <c:ptCount val="1"/>
                <c:pt idx="0">
                  <c:v>Women</c:v>
                </c:pt>
              </c:strCache>
            </c:strRef>
          </c:tx>
          <c:spPr>
            <a:solidFill>
              <a:schemeClr val="accent4">
                <a:lumMod val="75000"/>
                <a:alpha val="7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Sheet3!$A$7:$A$10</c:f>
              <c:strCache>
                <c:ptCount val="4"/>
                <c:pt idx="0">
                  <c:v>Remove equalization</c:v>
                </c:pt>
                <c:pt idx="1">
                  <c:v>Withdraw from CPP</c:v>
                </c:pt>
                <c:pt idx="2">
                  <c:v>Create police force</c:v>
                </c:pt>
                <c:pt idx="3">
                  <c:v>Create prov tax agency</c:v>
                </c:pt>
              </c:strCache>
            </c:strRef>
          </c:cat>
          <c:val>
            <c:numRef>
              <c:f>Sheet3!$C$7:$C$10</c:f>
              <c:numCache>
                <c:formatCode>General</c:formatCode>
                <c:ptCount val="4"/>
                <c:pt idx="0">
                  <c:v>5.26</c:v>
                </c:pt>
                <c:pt idx="1">
                  <c:v>3.12</c:v>
                </c:pt>
                <c:pt idx="2">
                  <c:v>3.34</c:v>
                </c:pt>
                <c:pt idx="3">
                  <c:v>3.61</c:v>
                </c:pt>
              </c:numCache>
            </c:numRef>
          </c:val>
          <c:extLst>
            <c:ext xmlns:c16="http://schemas.microsoft.com/office/drawing/2014/chart" uri="{C3380CC4-5D6E-409C-BE32-E72D297353CC}">
              <c16:uniqueId val="{00000001-B692-4537-A49C-ADCDAB529A9B}"/>
            </c:ext>
          </c:extLst>
        </c:ser>
        <c:dLbls>
          <c:dLblPos val="inEnd"/>
          <c:showLegendKey val="0"/>
          <c:showVal val="1"/>
          <c:showCatName val="0"/>
          <c:showSerName val="0"/>
          <c:showPercent val="0"/>
          <c:showBubbleSize val="0"/>
        </c:dLbls>
        <c:gapWidth val="80"/>
        <c:overlap val="25"/>
        <c:axId val="407802152"/>
        <c:axId val="407805432"/>
      </c:barChart>
      <c:catAx>
        <c:axId val="407802152"/>
        <c:scaling>
          <c:orientation val="minMax"/>
        </c:scaling>
        <c:delete val="0"/>
        <c:axPos val="b"/>
        <c:numFmt formatCode="General" sourceLinked="1"/>
        <c:majorTickMark val="none"/>
        <c:minorTickMark val="none"/>
        <c:tickLblPos val="nextTo"/>
        <c:spPr>
          <a:noFill/>
          <a:ln w="1587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cap="none" spc="20" normalizeH="0" baseline="0">
                <a:solidFill>
                  <a:schemeClr val="tx1">
                    <a:lumMod val="65000"/>
                    <a:lumOff val="35000"/>
                  </a:schemeClr>
                </a:solidFill>
                <a:latin typeface="+mn-lt"/>
                <a:ea typeface="+mn-ea"/>
                <a:cs typeface="+mn-cs"/>
              </a:defRPr>
            </a:pPr>
            <a:endParaRPr lang="en-US"/>
          </a:p>
        </c:txPr>
        <c:crossAx val="407805432"/>
        <c:crosses val="autoZero"/>
        <c:auto val="1"/>
        <c:lblAlgn val="ctr"/>
        <c:lblOffset val="100"/>
        <c:noMultiLvlLbl val="0"/>
      </c:catAx>
      <c:valAx>
        <c:axId val="407805432"/>
        <c:scaling>
          <c:orientation val="minMax"/>
          <c:max val="10"/>
          <c:min val="0"/>
        </c:scaling>
        <c:delete val="1"/>
        <c:axPos val="l"/>
        <c:majorGridlines>
          <c:spPr>
            <a:ln w="9525" cap="flat" cmpd="sng" algn="ctr">
              <a:solidFill>
                <a:schemeClr val="tx1">
                  <a:lumMod val="5000"/>
                  <a:lumOff val="95000"/>
                </a:schemeClr>
              </a:solidFill>
              <a:round/>
            </a:ln>
            <a:effectLst/>
          </c:spPr>
        </c:majorGridlines>
        <c:numFmt formatCode="General" sourceLinked="1"/>
        <c:majorTickMark val="out"/>
        <c:minorTickMark val="none"/>
        <c:tickLblPos val="nextTo"/>
        <c:crossAx val="4078021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lt1"/>
    </a:solidFill>
    <a:ln w="9525" cap="flat" cmpd="sng" algn="ctr">
      <a:noFill/>
      <a:round/>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bg1">
                <a:lumMod val="50000"/>
              </a:schemeClr>
            </a:solidFill>
            <a:ln>
              <a:noFill/>
            </a:ln>
            <a:effectLst/>
          </c:spPr>
          <c:invertIfNegative val="0"/>
          <c:cat>
            <c:strRef>
              <c:f>Sheet4!$K$1:$P$1</c:f>
              <c:strCache>
                <c:ptCount val="6"/>
                <c:pt idx="0">
                  <c:v>18 to 24</c:v>
                </c:pt>
                <c:pt idx="1">
                  <c:v>25 to 34</c:v>
                </c:pt>
                <c:pt idx="2">
                  <c:v>35 o 44</c:v>
                </c:pt>
                <c:pt idx="3">
                  <c:v>45 to 54</c:v>
                </c:pt>
                <c:pt idx="4">
                  <c:v>55 to 64</c:v>
                </c:pt>
                <c:pt idx="5">
                  <c:v>65 +</c:v>
                </c:pt>
              </c:strCache>
            </c:strRef>
          </c:cat>
          <c:val>
            <c:numRef>
              <c:f>Sheet4!$K$2:$P$2</c:f>
              <c:numCache>
                <c:formatCode>General</c:formatCode>
                <c:ptCount val="6"/>
                <c:pt idx="0">
                  <c:v>4.34</c:v>
                </c:pt>
                <c:pt idx="1">
                  <c:v>4.1399999999999997</c:v>
                </c:pt>
                <c:pt idx="2">
                  <c:v>4.1900000000000004</c:v>
                </c:pt>
                <c:pt idx="3">
                  <c:v>4.17</c:v>
                </c:pt>
                <c:pt idx="4">
                  <c:v>3.96</c:v>
                </c:pt>
                <c:pt idx="5">
                  <c:v>3.75</c:v>
                </c:pt>
              </c:numCache>
            </c:numRef>
          </c:val>
          <c:extLst>
            <c:ext xmlns:c16="http://schemas.microsoft.com/office/drawing/2014/chart" uri="{C3380CC4-5D6E-409C-BE32-E72D297353CC}">
              <c16:uniqueId val="{00000000-B719-4927-8928-24A5D5FEE809}"/>
            </c:ext>
          </c:extLst>
        </c:ser>
        <c:dLbls>
          <c:showLegendKey val="0"/>
          <c:showVal val="0"/>
          <c:showCatName val="0"/>
          <c:showSerName val="0"/>
          <c:showPercent val="0"/>
          <c:showBubbleSize val="0"/>
        </c:dLbls>
        <c:gapWidth val="40"/>
        <c:overlap val="-27"/>
        <c:axId val="409407784"/>
        <c:axId val="409404176"/>
      </c:barChart>
      <c:catAx>
        <c:axId val="409407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4176"/>
        <c:crosses val="autoZero"/>
        <c:auto val="1"/>
        <c:lblAlgn val="ctr"/>
        <c:lblOffset val="100"/>
        <c:noMultiLvlLbl val="0"/>
      </c:catAx>
      <c:valAx>
        <c:axId val="409404176"/>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7784"/>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400"/>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3"/>
            </a:solidFill>
            <a:ln>
              <a:noFill/>
            </a:ln>
            <a:effectLst/>
          </c:spPr>
          <c:invertIfNegative val="0"/>
          <c:dPt>
            <c:idx val="3"/>
            <c:invertIfNegative val="0"/>
            <c:bubble3D val="0"/>
            <c:spPr>
              <a:solidFill>
                <a:schemeClr val="bg1">
                  <a:lumMod val="50000"/>
                </a:schemeClr>
              </a:solidFill>
              <a:ln>
                <a:noFill/>
              </a:ln>
              <a:effectLst/>
            </c:spPr>
            <c:extLst>
              <c:ext xmlns:c16="http://schemas.microsoft.com/office/drawing/2014/chart" uri="{C3380CC4-5D6E-409C-BE32-E72D297353CC}">
                <c16:uniqueId val="{00000001-24D4-4FDE-80B0-3A7747702C63}"/>
              </c:ext>
            </c:extLst>
          </c:dPt>
          <c:dPt>
            <c:idx val="4"/>
            <c:invertIfNegative val="0"/>
            <c:bubble3D val="0"/>
            <c:spPr>
              <a:solidFill>
                <a:schemeClr val="bg1">
                  <a:lumMod val="50000"/>
                </a:schemeClr>
              </a:solidFill>
              <a:ln>
                <a:noFill/>
              </a:ln>
              <a:effectLst/>
            </c:spPr>
            <c:extLst>
              <c:ext xmlns:c16="http://schemas.microsoft.com/office/drawing/2014/chart" uri="{C3380CC4-5D6E-409C-BE32-E72D297353CC}">
                <c16:uniqueId val="{00000003-24D4-4FDE-80B0-3A7747702C63}"/>
              </c:ext>
            </c:extLst>
          </c:dPt>
          <c:dPt>
            <c:idx val="5"/>
            <c:invertIfNegative val="0"/>
            <c:bubble3D val="0"/>
            <c:spPr>
              <a:solidFill>
                <a:schemeClr val="bg1">
                  <a:lumMod val="50000"/>
                </a:schemeClr>
              </a:solidFill>
              <a:ln>
                <a:noFill/>
              </a:ln>
              <a:effectLst/>
            </c:spPr>
            <c:extLst>
              <c:ext xmlns:c16="http://schemas.microsoft.com/office/drawing/2014/chart" uri="{C3380CC4-5D6E-409C-BE32-E72D297353CC}">
                <c16:uniqueId val="{00000005-24D4-4FDE-80B0-3A7747702C63}"/>
              </c:ext>
            </c:extLst>
          </c:dPt>
          <c:cat>
            <c:strRef>
              <c:f>Sheet4!$K$4:$P$4</c:f>
              <c:strCache>
                <c:ptCount val="6"/>
                <c:pt idx="0">
                  <c:v>urban</c:v>
                </c:pt>
                <c:pt idx="1">
                  <c:v>suburban</c:v>
                </c:pt>
                <c:pt idx="2">
                  <c:v>rural</c:v>
                </c:pt>
                <c:pt idx="3">
                  <c:v>all of my life</c:v>
                </c:pt>
                <c:pt idx="4">
                  <c:v>most of my life</c:v>
                </c:pt>
                <c:pt idx="5">
                  <c:v>some of my life</c:v>
                </c:pt>
              </c:strCache>
            </c:strRef>
          </c:cat>
          <c:val>
            <c:numRef>
              <c:f>Sheet4!$K$5:$P$5</c:f>
              <c:numCache>
                <c:formatCode>General</c:formatCode>
                <c:ptCount val="6"/>
                <c:pt idx="0">
                  <c:v>4</c:v>
                </c:pt>
                <c:pt idx="1">
                  <c:v>3.97</c:v>
                </c:pt>
                <c:pt idx="2">
                  <c:v>4.79</c:v>
                </c:pt>
                <c:pt idx="3">
                  <c:v>4.21</c:v>
                </c:pt>
                <c:pt idx="4">
                  <c:v>4.08</c:v>
                </c:pt>
                <c:pt idx="5">
                  <c:v>3.86</c:v>
                </c:pt>
              </c:numCache>
            </c:numRef>
          </c:val>
          <c:extLst>
            <c:ext xmlns:c16="http://schemas.microsoft.com/office/drawing/2014/chart" uri="{C3380CC4-5D6E-409C-BE32-E72D297353CC}">
              <c16:uniqueId val="{00000006-24D4-4FDE-80B0-3A7747702C63}"/>
            </c:ext>
          </c:extLst>
        </c:ser>
        <c:dLbls>
          <c:showLegendKey val="0"/>
          <c:showVal val="0"/>
          <c:showCatName val="0"/>
          <c:showSerName val="0"/>
          <c:showPercent val="0"/>
          <c:showBubbleSize val="0"/>
        </c:dLbls>
        <c:gapWidth val="40"/>
        <c:overlap val="-27"/>
        <c:axId val="409407784"/>
        <c:axId val="409404176"/>
      </c:barChart>
      <c:catAx>
        <c:axId val="409407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4176"/>
        <c:crosses val="autoZero"/>
        <c:auto val="1"/>
        <c:lblAlgn val="ctr"/>
        <c:lblOffset val="100"/>
        <c:noMultiLvlLbl val="0"/>
      </c:catAx>
      <c:valAx>
        <c:axId val="409404176"/>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7784"/>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400"/>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bg1">
                <a:lumMod val="50000"/>
              </a:schemeClr>
            </a:solidFill>
            <a:ln>
              <a:noFill/>
            </a:ln>
            <a:effectLst/>
          </c:spPr>
          <c:invertIfNegative val="0"/>
          <c:cat>
            <c:strRef>
              <c:f>Sheet4!$K$8:$P$8</c:f>
              <c:strCache>
                <c:ptCount val="6"/>
                <c:pt idx="0">
                  <c:v>&lt;high school</c:v>
                </c:pt>
                <c:pt idx="1">
                  <c:v>high school</c:v>
                </c:pt>
                <c:pt idx="2">
                  <c:v>some PSE</c:v>
                </c:pt>
                <c:pt idx="3">
                  <c:v>trade certificate</c:v>
                </c:pt>
                <c:pt idx="4">
                  <c:v>bachelors</c:v>
                </c:pt>
                <c:pt idx="5">
                  <c:v>graduate/professional</c:v>
                </c:pt>
              </c:strCache>
            </c:strRef>
          </c:cat>
          <c:val>
            <c:numRef>
              <c:f>Sheet4!$K$9:$P$9</c:f>
              <c:numCache>
                <c:formatCode>General</c:formatCode>
                <c:ptCount val="6"/>
                <c:pt idx="0">
                  <c:v>4.1399999999999997</c:v>
                </c:pt>
                <c:pt idx="1">
                  <c:v>4.32</c:v>
                </c:pt>
                <c:pt idx="2">
                  <c:v>3.93</c:v>
                </c:pt>
                <c:pt idx="3">
                  <c:v>4.62</c:v>
                </c:pt>
                <c:pt idx="4">
                  <c:v>3.46</c:v>
                </c:pt>
                <c:pt idx="5">
                  <c:v>3.87</c:v>
                </c:pt>
              </c:numCache>
            </c:numRef>
          </c:val>
          <c:extLst>
            <c:ext xmlns:c16="http://schemas.microsoft.com/office/drawing/2014/chart" uri="{C3380CC4-5D6E-409C-BE32-E72D297353CC}">
              <c16:uniqueId val="{00000000-D213-41F8-86DA-18265C0F9481}"/>
            </c:ext>
          </c:extLst>
        </c:ser>
        <c:dLbls>
          <c:showLegendKey val="0"/>
          <c:showVal val="0"/>
          <c:showCatName val="0"/>
          <c:showSerName val="0"/>
          <c:showPercent val="0"/>
          <c:showBubbleSize val="0"/>
        </c:dLbls>
        <c:gapWidth val="40"/>
        <c:overlap val="-27"/>
        <c:axId val="409407784"/>
        <c:axId val="409404176"/>
      </c:barChart>
      <c:catAx>
        <c:axId val="409407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4176"/>
        <c:crosses val="autoZero"/>
        <c:auto val="1"/>
        <c:lblAlgn val="ctr"/>
        <c:lblOffset val="100"/>
        <c:noMultiLvlLbl val="0"/>
      </c:catAx>
      <c:valAx>
        <c:axId val="409404176"/>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7784"/>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400"/>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bg1">
                <a:lumMod val="50000"/>
              </a:schemeClr>
            </a:solidFill>
            <a:ln>
              <a:noFill/>
            </a:ln>
            <a:effectLst/>
          </c:spPr>
          <c:invertIfNegative val="0"/>
          <c:cat>
            <c:strRef>
              <c:f>Sheet4!$K$12:$N$12</c:f>
              <c:strCache>
                <c:ptCount val="4"/>
                <c:pt idx="0">
                  <c:v>very important</c:v>
                </c:pt>
                <c:pt idx="1">
                  <c:v>somewhat important</c:v>
                </c:pt>
                <c:pt idx="2">
                  <c:v>not very important</c:v>
                </c:pt>
                <c:pt idx="3">
                  <c:v>not important at all</c:v>
                </c:pt>
              </c:strCache>
            </c:strRef>
          </c:cat>
          <c:val>
            <c:numRef>
              <c:f>Sheet4!$K$13:$N$13</c:f>
              <c:numCache>
                <c:formatCode>General</c:formatCode>
                <c:ptCount val="4"/>
                <c:pt idx="0">
                  <c:v>4.91</c:v>
                </c:pt>
                <c:pt idx="1">
                  <c:v>4.07</c:v>
                </c:pt>
                <c:pt idx="2">
                  <c:v>4.38</c:v>
                </c:pt>
                <c:pt idx="3">
                  <c:v>3.35</c:v>
                </c:pt>
              </c:numCache>
            </c:numRef>
          </c:val>
          <c:extLst>
            <c:ext xmlns:c16="http://schemas.microsoft.com/office/drawing/2014/chart" uri="{C3380CC4-5D6E-409C-BE32-E72D297353CC}">
              <c16:uniqueId val="{00000000-B518-429A-8727-2975FFE8E580}"/>
            </c:ext>
          </c:extLst>
        </c:ser>
        <c:dLbls>
          <c:showLegendKey val="0"/>
          <c:showVal val="0"/>
          <c:showCatName val="0"/>
          <c:showSerName val="0"/>
          <c:showPercent val="0"/>
          <c:showBubbleSize val="0"/>
        </c:dLbls>
        <c:gapWidth val="40"/>
        <c:overlap val="-27"/>
        <c:axId val="409407784"/>
        <c:axId val="409404176"/>
      </c:barChart>
      <c:catAx>
        <c:axId val="409407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4176"/>
        <c:crosses val="autoZero"/>
        <c:auto val="1"/>
        <c:lblAlgn val="ctr"/>
        <c:lblOffset val="100"/>
        <c:noMultiLvlLbl val="0"/>
      </c:catAx>
      <c:valAx>
        <c:axId val="409404176"/>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7784"/>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400"/>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3"/>
            </a:solidFill>
            <a:ln>
              <a:noFill/>
            </a:ln>
            <a:effectLst/>
          </c:spPr>
          <c:invertIfNegative val="0"/>
          <c:dPt>
            <c:idx val="2"/>
            <c:invertIfNegative val="0"/>
            <c:bubble3D val="0"/>
            <c:spPr>
              <a:solidFill>
                <a:schemeClr val="bg1">
                  <a:lumMod val="50000"/>
                </a:schemeClr>
              </a:solidFill>
              <a:ln>
                <a:noFill/>
              </a:ln>
              <a:effectLst/>
            </c:spPr>
            <c:extLst>
              <c:ext xmlns:c16="http://schemas.microsoft.com/office/drawing/2014/chart" uri="{C3380CC4-5D6E-409C-BE32-E72D297353CC}">
                <c16:uniqueId val="{00000001-E16B-487A-83B3-19759941BE6D}"/>
              </c:ext>
            </c:extLst>
          </c:dPt>
          <c:dPt>
            <c:idx val="3"/>
            <c:invertIfNegative val="0"/>
            <c:bubble3D val="0"/>
            <c:spPr>
              <a:solidFill>
                <a:schemeClr val="bg1">
                  <a:lumMod val="50000"/>
                </a:schemeClr>
              </a:solidFill>
              <a:ln>
                <a:noFill/>
              </a:ln>
              <a:effectLst/>
            </c:spPr>
            <c:extLst>
              <c:ext xmlns:c16="http://schemas.microsoft.com/office/drawing/2014/chart" uri="{C3380CC4-5D6E-409C-BE32-E72D297353CC}">
                <c16:uniqueId val="{00000003-E16B-487A-83B3-19759941BE6D}"/>
              </c:ext>
            </c:extLst>
          </c:dPt>
          <c:cat>
            <c:strRef>
              <c:f>Sheet4!$K$16:$N$16</c:f>
              <c:strCache>
                <c:ptCount val="4"/>
                <c:pt idx="0">
                  <c:v>partnered</c:v>
                </c:pt>
                <c:pt idx="1">
                  <c:v>single</c:v>
                </c:pt>
                <c:pt idx="2">
                  <c:v>white</c:v>
                </c:pt>
                <c:pt idx="3">
                  <c:v>non-white</c:v>
                </c:pt>
              </c:strCache>
            </c:strRef>
          </c:cat>
          <c:val>
            <c:numRef>
              <c:f>Sheet4!$K$17:$N$17</c:f>
              <c:numCache>
                <c:formatCode>General</c:formatCode>
                <c:ptCount val="4"/>
                <c:pt idx="0">
                  <c:v>4.25</c:v>
                </c:pt>
                <c:pt idx="1">
                  <c:v>3.89</c:v>
                </c:pt>
                <c:pt idx="2">
                  <c:v>3.97</c:v>
                </c:pt>
                <c:pt idx="3">
                  <c:v>4.4400000000000004</c:v>
                </c:pt>
              </c:numCache>
            </c:numRef>
          </c:val>
          <c:extLst>
            <c:ext xmlns:c16="http://schemas.microsoft.com/office/drawing/2014/chart" uri="{C3380CC4-5D6E-409C-BE32-E72D297353CC}">
              <c16:uniqueId val="{00000004-E16B-487A-83B3-19759941BE6D}"/>
            </c:ext>
          </c:extLst>
        </c:ser>
        <c:dLbls>
          <c:showLegendKey val="0"/>
          <c:showVal val="0"/>
          <c:showCatName val="0"/>
          <c:showSerName val="0"/>
          <c:showPercent val="0"/>
          <c:showBubbleSize val="0"/>
        </c:dLbls>
        <c:gapWidth val="40"/>
        <c:overlap val="-27"/>
        <c:axId val="409407784"/>
        <c:axId val="409404176"/>
      </c:barChart>
      <c:catAx>
        <c:axId val="409407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4176"/>
        <c:crosses val="autoZero"/>
        <c:auto val="1"/>
        <c:lblAlgn val="ctr"/>
        <c:lblOffset val="100"/>
        <c:noMultiLvlLbl val="0"/>
      </c:catAx>
      <c:valAx>
        <c:axId val="409404176"/>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7784"/>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400"/>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bg1">
                <a:lumMod val="50000"/>
              </a:schemeClr>
            </a:solidFill>
            <a:ln>
              <a:noFill/>
            </a:ln>
            <a:effectLst/>
          </c:spPr>
          <c:invertIfNegative val="0"/>
          <c:cat>
            <c:strRef>
              <c:f>Sheet4!$K$20:$O$20</c:f>
              <c:strCache>
                <c:ptCount val="5"/>
                <c:pt idx="0">
                  <c:v>far left</c:v>
                </c:pt>
                <c:pt idx="1">
                  <c:v>centre left</c:v>
                </c:pt>
                <c:pt idx="2">
                  <c:v>centre </c:v>
                </c:pt>
                <c:pt idx="3">
                  <c:v>centre right</c:v>
                </c:pt>
                <c:pt idx="4">
                  <c:v>far right</c:v>
                </c:pt>
              </c:strCache>
            </c:strRef>
          </c:cat>
          <c:val>
            <c:numRef>
              <c:f>Sheet4!$K$21:$O$21</c:f>
              <c:numCache>
                <c:formatCode>General</c:formatCode>
                <c:ptCount val="5"/>
                <c:pt idx="0">
                  <c:v>2.21</c:v>
                </c:pt>
                <c:pt idx="1">
                  <c:v>2.67</c:v>
                </c:pt>
                <c:pt idx="2">
                  <c:v>3.99</c:v>
                </c:pt>
                <c:pt idx="3">
                  <c:v>5.13</c:v>
                </c:pt>
                <c:pt idx="4">
                  <c:v>5.89</c:v>
                </c:pt>
              </c:numCache>
            </c:numRef>
          </c:val>
          <c:extLst>
            <c:ext xmlns:c16="http://schemas.microsoft.com/office/drawing/2014/chart" uri="{C3380CC4-5D6E-409C-BE32-E72D297353CC}">
              <c16:uniqueId val="{00000000-BFFE-4595-80AE-D0978D5600D5}"/>
            </c:ext>
          </c:extLst>
        </c:ser>
        <c:dLbls>
          <c:showLegendKey val="0"/>
          <c:showVal val="0"/>
          <c:showCatName val="0"/>
          <c:showSerName val="0"/>
          <c:showPercent val="0"/>
          <c:showBubbleSize val="0"/>
        </c:dLbls>
        <c:gapWidth val="40"/>
        <c:overlap val="-27"/>
        <c:axId val="409407784"/>
        <c:axId val="409404176"/>
      </c:barChart>
      <c:catAx>
        <c:axId val="409407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4176"/>
        <c:crosses val="autoZero"/>
        <c:auto val="1"/>
        <c:lblAlgn val="ctr"/>
        <c:lblOffset val="100"/>
        <c:noMultiLvlLbl val="0"/>
      </c:catAx>
      <c:valAx>
        <c:axId val="409404176"/>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7784"/>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4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alpha val="70000"/>
              </a:schemeClr>
            </a:solidFill>
            <a:ln>
              <a:noFill/>
            </a:ln>
            <a:effectLst/>
          </c:spPr>
          <c:invertIfNegative val="0"/>
          <c:dPt>
            <c:idx val="6"/>
            <c:invertIfNegative val="0"/>
            <c:bubble3D val="0"/>
            <c:spPr>
              <a:solidFill>
                <a:schemeClr val="accent2">
                  <a:alpha val="70000"/>
                </a:schemeClr>
              </a:solidFill>
              <a:ln>
                <a:noFill/>
              </a:ln>
              <a:effectLst/>
            </c:spPr>
            <c:extLst>
              <c:ext xmlns:c16="http://schemas.microsoft.com/office/drawing/2014/chart" uri="{C3380CC4-5D6E-409C-BE32-E72D297353CC}">
                <c16:uniqueId val="{00000001-FA22-4F7E-9B93-BC3DEACCB9BD}"/>
              </c:ext>
            </c:extLst>
          </c:dPt>
          <c:dPt>
            <c:idx val="7"/>
            <c:invertIfNegative val="0"/>
            <c:bubble3D val="0"/>
            <c:spPr>
              <a:solidFill>
                <a:schemeClr val="accent2">
                  <a:alpha val="70000"/>
                </a:schemeClr>
              </a:solidFill>
              <a:ln>
                <a:noFill/>
              </a:ln>
              <a:effectLst/>
            </c:spPr>
            <c:extLst>
              <c:ext xmlns:c16="http://schemas.microsoft.com/office/drawing/2014/chart" uri="{C3380CC4-5D6E-409C-BE32-E72D297353CC}">
                <c16:uniqueId val="{00000002-FA22-4F7E-9B93-BC3DEACCB9BD}"/>
              </c:ext>
            </c:extLst>
          </c:dPt>
          <c:dPt>
            <c:idx val="8"/>
            <c:invertIfNegative val="0"/>
            <c:bubble3D val="0"/>
            <c:spPr>
              <a:solidFill>
                <a:schemeClr val="accent2">
                  <a:alpha val="70000"/>
                </a:schemeClr>
              </a:solidFill>
              <a:ln>
                <a:noFill/>
              </a:ln>
              <a:effectLst/>
            </c:spPr>
            <c:extLst>
              <c:ext xmlns:c16="http://schemas.microsoft.com/office/drawing/2014/chart" uri="{C3380CC4-5D6E-409C-BE32-E72D297353CC}">
                <c16:uniqueId val="{00000003-FA22-4F7E-9B93-BC3DEACCB9BD}"/>
              </c:ext>
            </c:extLst>
          </c:dPt>
          <c:dPt>
            <c:idx val="9"/>
            <c:invertIfNegative val="0"/>
            <c:bubble3D val="0"/>
            <c:spPr>
              <a:solidFill>
                <a:schemeClr val="accent2">
                  <a:alpha val="70000"/>
                </a:schemeClr>
              </a:solidFill>
              <a:ln>
                <a:noFill/>
              </a:ln>
              <a:effectLst/>
            </c:spPr>
            <c:extLst>
              <c:ext xmlns:c16="http://schemas.microsoft.com/office/drawing/2014/chart" uri="{C3380CC4-5D6E-409C-BE32-E72D297353CC}">
                <c16:uniqueId val="{00000004-FA22-4F7E-9B93-BC3DEACCB9BD}"/>
              </c:ext>
            </c:extLst>
          </c:dPt>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Sheet1!$N$5:$N$14</c:f>
              <c:strCache>
                <c:ptCount val="10"/>
                <c:pt idx="0">
                  <c:v>ON</c:v>
                </c:pt>
                <c:pt idx="1">
                  <c:v>MB</c:v>
                </c:pt>
                <c:pt idx="2">
                  <c:v>AB</c:v>
                </c:pt>
                <c:pt idx="3">
                  <c:v>QC</c:v>
                </c:pt>
                <c:pt idx="4">
                  <c:v>BC</c:v>
                </c:pt>
                <c:pt idx="5">
                  <c:v>SK</c:v>
                </c:pt>
                <c:pt idx="6">
                  <c:v>NB</c:v>
                </c:pt>
                <c:pt idx="7">
                  <c:v>NL</c:v>
                </c:pt>
                <c:pt idx="8">
                  <c:v>PE</c:v>
                </c:pt>
                <c:pt idx="9">
                  <c:v>NS</c:v>
                </c:pt>
              </c:strCache>
            </c:strRef>
          </c:cat>
          <c:val>
            <c:numRef>
              <c:f>Sheet1!$O$5:$O$14</c:f>
              <c:numCache>
                <c:formatCode>0%</c:formatCode>
                <c:ptCount val="10"/>
                <c:pt idx="0">
                  <c:v>0.11</c:v>
                </c:pt>
                <c:pt idx="1">
                  <c:v>0.1</c:v>
                </c:pt>
                <c:pt idx="2">
                  <c:v>0.06</c:v>
                </c:pt>
                <c:pt idx="3">
                  <c:v>0.06</c:v>
                </c:pt>
                <c:pt idx="4">
                  <c:v>0.05</c:v>
                </c:pt>
                <c:pt idx="5">
                  <c:v>0.01</c:v>
                </c:pt>
                <c:pt idx="6">
                  <c:v>-0.06</c:v>
                </c:pt>
                <c:pt idx="7">
                  <c:v>-0.06</c:v>
                </c:pt>
                <c:pt idx="8">
                  <c:v>-0.09</c:v>
                </c:pt>
                <c:pt idx="9">
                  <c:v>-0.15</c:v>
                </c:pt>
              </c:numCache>
            </c:numRef>
          </c:val>
          <c:extLst>
            <c:ext xmlns:c16="http://schemas.microsoft.com/office/drawing/2014/chart" uri="{C3380CC4-5D6E-409C-BE32-E72D297353CC}">
              <c16:uniqueId val="{00000000-FA22-4F7E-9B93-BC3DEACCB9BD}"/>
            </c:ext>
          </c:extLst>
        </c:ser>
        <c:dLbls>
          <c:showLegendKey val="0"/>
          <c:showVal val="0"/>
          <c:showCatName val="0"/>
          <c:showSerName val="0"/>
          <c:showPercent val="0"/>
          <c:showBubbleSize val="0"/>
        </c:dLbls>
        <c:gapWidth val="40"/>
        <c:overlap val="-27"/>
        <c:axId val="494016944"/>
        <c:axId val="494014976"/>
      </c:barChart>
      <c:catAx>
        <c:axId val="494016944"/>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94014976"/>
        <c:crosses val="autoZero"/>
        <c:auto val="1"/>
        <c:lblAlgn val="ctr"/>
        <c:lblOffset val="100"/>
        <c:noMultiLvlLbl val="0"/>
      </c:catAx>
      <c:valAx>
        <c:axId val="494014976"/>
        <c:scaling>
          <c:orientation val="minMax"/>
        </c:scaling>
        <c:delete val="1"/>
        <c:axPos val="l"/>
        <c:numFmt formatCode="0%" sourceLinked="1"/>
        <c:majorTickMark val="none"/>
        <c:minorTickMark val="none"/>
        <c:tickLblPos val="nextTo"/>
        <c:crossAx val="4940169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Sheet2!$L$4</c:f>
              <c:strCache>
                <c:ptCount val="1"/>
                <c:pt idx="0">
                  <c:v>Men</c:v>
                </c:pt>
              </c:strCache>
            </c:strRef>
          </c:tx>
          <c:spPr>
            <a:solidFill>
              <a:srgbClr val="006666">
                <a:alpha val="69804"/>
              </a:srgb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Sheet2!$K$5:$K$14</c:f>
              <c:strCache>
                <c:ptCount val="10"/>
                <c:pt idx="0">
                  <c:v>BC</c:v>
                </c:pt>
                <c:pt idx="1">
                  <c:v>AB</c:v>
                </c:pt>
                <c:pt idx="2">
                  <c:v>SK</c:v>
                </c:pt>
                <c:pt idx="3">
                  <c:v>MB</c:v>
                </c:pt>
                <c:pt idx="4">
                  <c:v>ON</c:v>
                </c:pt>
                <c:pt idx="5">
                  <c:v>QC</c:v>
                </c:pt>
                <c:pt idx="6">
                  <c:v>NB</c:v>
                </c:pt>
                <c:pt idx="7">
                  <c:v>NS</c:v>
                </c:pt>
                <c:pt idx="8">
                  <c:v>NL</c:v>
                </c:pt>
                <c:pt idx="9">
                  <c:v>PE</c:v>
                </c:pt>
              </c:strCache>
            </c:strRef>
          </c:cat>
          <c:val>
            <c:numRef>
              <c:f>Sheet2!$L$5:$L$14</c:f>
              <c:numCache>
                <c:formatCode>###0%</c:formatCode>
                <c:ptCount val="10"/>
                <c:pt idx="0">
                  <c:v>0.40597758405977585</c:v>
                </c:pt>
                <c:pt idx="1">
                  <c:v>0.46358381502890178</c:v>
                </c:pt>
                <c:pt idx="2">
                  <c:v>0.5</c:v>
                </c:pt>
                <c:pt idx="3">
                  <c:v>0.40769230769230769</c:v>
                </c:pt>
                <c:pt idx="4">
                  <c:v>0.31450252951096119</c:v>
                </c:pt>
                <c:pt idx="5">
                  <c:v>0.70307570977917977</c:v>
                </c:pt>
                <c:pt idx="6">
                  <c:v>0.37404580152671757</c:v>
                </c:pt>
                <c:pt idx="7">
                  <c:v>0.339622641509434</c:v>
                </c:pt>
                <c:pt idx="8">
                  <c:v>0.34920634920634919</c:v>
                </c:pt>
                <c:pt idx="9">
                  <c:v>0.4</c:v>
                </c:pt>
              </c:numCache>
            </c:numRef>
          </c:val>
          <c:extLst>
            <c:ext xmlns:c16="http://schemas.microsoft.com/office/drawing/2014/chart" uri="{C3380CC4-5D6E-409C-BE32-E72D297353CC}">
              <c16:uniqueId val="{00000000-7D00-41D3-8E6B-5C7C00E50D9D}"/>
            </c:ext>
          </c:extLst>
        </c:ser>
        <c:ser>
          <c:idx val="1"/>
          <c:order val="1"/>
          <c:tx>
            <c:strRef>
              <c:f>Sheet2!$M$4</c:f>
              <c:strCache>
                <c:ptCount val="1"/>
                <c:pt idx="0">
                  <c:v>Women</c:v>
                </c:pt>
              </c:strCache>
            </c:strRef>
          </c:tx>
          <c:spPr>
            <a:solidFill>
              <a:schemeClr val="accent4">
                <a:lumMod val="75000"/>
                <a:alpha val="7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Sheet2!$K$5:$K$14</c:f>
              <c:strCache>
                <c:ptCount val="10"/>
                <c:pt idx="0">
                  <c:v>BC</c:v>
                </c:pt>
                <c:pt idx="1">
                  <c:v>AB</c:v>
                </c:pt>
                <c:pt idx="2">
                  <c:v>SK</c:v>
                </c:pt>
                <c:pt idx="3">
                  <c:v>MB</c:v>
                </c:pt>
                <c:pt idx="4">
                  <c:v>ON</c:v>
                </c:pt>
                <c:pt idx="5">
                  <c:v>QC</c:v>
                </c:pt>
                <c:pt idx="6">
                  <c:v>NB</c:v>
                </c:pt>
                <c:pt idx="7">
                  <c:v>NS</c:v>
                </c:pt>
                <c:pt idx="8">
                  <c:v>NL</c:v>
                </c:pt>
                <c:pt idx="9">
                  <c:v>PE</c:v>
                </c:pt>
              </c:strCache>
            </c:strRef>
          </c:cat>
          <c:val>
            <c:numRef>
              <c:f>Sheet2!$M$5:$M$14</c:f>
              <c:numCache>
                <c:formatCode>###0%</c:formatCode>
                <c:ptCount val="10"/>
                <c:pt idx="0">
                  <c:v>0.40080971659919029</c:v>
                </c:pt>
                <c:pt idx="1">
                  <c:v>0.38178294573643412</c:v>
                </c:pt>
                <c:pt idx="2">
                  <c:v>0.41116751269035534</c:v>
                </c:pt>
                <c:pt idx="3">
                  <c:v>0.31502890173410403</c:v>
                </c:pt>
                <c:pt idx="4">
                  <c:v>0.29663416168606482</c:v>
                </c:pt>
                <c:pt idx="5">
                  <c:v>0.62898814949863269</c:v>
                </c:pt>
                <c:pt idx="6">
                  <c:v>0.33333333333333326</c:v>
                </c:pt>
                <c:pt idx="7">
                  <c:v>0.41600000000000004</c:v>
                </c:pt>
                <c:pt idx="8">
                  <c:v>0.3789473684210527</c:v>
                </c:pt>
                <c:pt idx="9">
                  <c:v>0.45833333333333326</c:v>
                </c:pt>
              </c:numCache>
            </c:numRef>
          </c:val>
          <c:extLst>
            <c:ext xmlns:c16="http://schemas.microsoft.com/office/drawing/2014/chart" uri="{C3380CC4-5D6E-409C-BE32-E72D297353CC}">
              <c16:uniqueId val="{00000001-7D00-41D3-8E6B-5C7C00E50D9D}"/>
            </c:ext>
          </c:extLst>
        </c:ser>
        <c:dLbls>
          <c:showLegendKey val="0"/>
          <c:showVal val="0"/>
          <c:showCatName val="0"/>
          <c:showSerName val="0"/>
          <c:showPercent val="0"/>
          <c:showBubbleSize val="0"/>
        </c:dLbls>
        <c:gapWidth val="50"/>
        <c:overlap val="25"/>
        <c:axId val="480996144"/>
        <c:axId val="480999752"/>
      </c:barChart>
      <c:catAx>
        <c:axId val="480996144"/>
        <c:scaling>
          <c:orientation val="minMax"/>
        </c:scaling>
        <c:delete val="0"/>
        <c:axPos val="b"/>
        <c:numFmt formatCode="General" sourceLinked="1"/>
        <c:majorTickMark val="none"/>
        <c:minorTickMark val="none"/>
        <c:tickLblPos val="nextTo"/>
        <c:spPr>
          <a:noFill/>
          <a:ln w="1587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cap="none" spc="20" normalizeH="0" baseline="0">
                <a:solidFill>
                  <a:schemeClr val="tx1">
                    <a:lumMod val="65000"/>
                    <a:lumOff val="35000"/>
                  </a:schemeClr>
                </a:solidFill>
                <a:latin typeface="+mn-lt"/>
                <a:ea typeface="+mn-ea"/>
                <a:cs typeface="+mn-cs"/>
              </a:defRPr>
            </a:pPr>
            <a:endParaRPr lang="en-US"/>
          </a:p>
        </c:txPr>
        <c:crossAx val="480999752"/>
        <c:crosses val="autoZero"/>
        <c:auto val="1"/>
        <c:lblAlgn val="ctr"/>
        <c:lblOffset val="100"/>
        <c:noMultiLvlLbl val="0"/>
      </c:catAx>
      <c:valAx>
        <c:axId val="480999752"/>
        <c:scaling>
          <c:orientation val="minMax"/>
        </c:scaling>
        <c:delete val="1"/>
        <c:axPos val="l"/>
        <c:majorGridlines>
          <c:spPr>
            <a:ln w="9525" cap="flat" cmpd="sng" algn="ctr">
              <a:solidFill>
                <a:schemeClr val="tx1">
                  <a:lumMod val="5000"/>
                  <a:lumOff val="95000"/>
                </a:schemeClr>
              </a:solidFill>
              <a:round/>
            </a:ln>
            <a:effectLst/>
          </c:spPr>
        </c:majorGridlines>
        <c:numFmt formatCode="###0%" sourceLinked="1"/>
        <c:majorTickMark val="none"/>
        <c:minorTickMark val="none"/>
        <c:tickLblPos val="nextTo"/>
        <c:crossAx val="4809961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lt1"/>
    </a:solidFill>
    <a:ln w="9525" cap="flat" cmpd="sng" algn="ctr">
      <a:no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alpha val="70000"/>
              </a:schemeClr>
            </a:solidFill>
            <a:ln>
              <a:noFill/>
            </a:ln>
            <a:effectLst/>
          </c:spPr>
          <c:invertIfNegative val="0"/>
          <c:dPt>
            <c:idx val="6"/>
            <c:invertIfNegative val="0"/>
            <c:bubble3D val="0"/>
            <c:spPr>
              <a:solidFill>
                <a:schemeClr val="accent1">
                  <a:alpha val="70000"/>
                </a:schemeClr>
              </a:solidFill>
              <a:ln>
                <a:noFill/>
              </a:ln>
              <a:effectLst/>
            </c:spPr>
            <c:extLst>
              <c:ext xmlns:c16="http://schemas.microsoft.com/office/drawing/2014/chart" uri="{C3380CC4-5D6E-409C-BE32-E72D297353CC}">
                <c16:uniqueId val="{00000001-C736-49D1-8CBE-33F0D895F208}"/>
              </c:ext>
            </c:extLst>
          </c:dPt>
          <c:dPt>
            <c:idx val="7"/>
            <c:invertIfNegative val="0"/>
            <c:bubble3D val="0"/>
            <c:spPr>
              <a:solidFill>
                <a:schemeClr val="accent2">
                  <a:alpha val="70000"/>
                </a:schemeClr>
              </a:solidFill>
              <a:ln>
                <a:noFill/>
              </a:ln>
              <a:effectLst/>
            </c:spPr>
            <c:extLst>
              <c:ext xmlns:c16="http://schemas.microsoft.com/office/drawing/2014/chart" uri="{C3380CC4-5D6E-409C-BE32-E72D297353CC}">
                <c16:uniqueId val="{00000003-C736-49D1-8CBE-33F0D895F208}"/>
              </c:ext>
            </c:extLst>
          </c:dPt>
          <c:dPt>
            <c:idx val="8"/>
            <c:invertIfNegative val="0"/>
            <c:bubble3D val="0"/>
            <c:spPr>
              <a:solidFill>
                <a:schemeClr val="accent2">
                  <a:alpha val="70000"/>
                </a:schemeClr>
              </a:solidFill>
              <a:ln>
                <a:noFill/>
              </a:ln>
              <a:effectLst/>
            </c:spPr>
            <c:extLst>
              <c:ext xmlns:c16="http://schemas.microsoft.com/office/drawing/2014/chart" uri="{C3380CC4-5D6E-409C-BE32-E72D297353CC}">
                <c16:uniqueId val="{00000005-C736-49D1-8CBE-33F0D895F208}"/>
              </c:ext>
            </c:extLst>
          </c:dPt>
          <c:dPt>
            <c:idx val="9"/>
            <c:invertIfNegative val="0"/>
            <c:bubble3D val="0"/>
            <c:spPr>
              <a:solidFill>
                <a:schemeClr val="accent2">
                  <a:alpha val="70000"/>
                </a:schemeClr>
              </a:solidFill>
              <a:ln>
                <a:noFill/>
              </a:ln>
              <a:effectLst/>
            </c:spPr>
            <c:extLst>
              <c:ext xmlns:c16="http://schemas.microsoft.com/office/drawing/2014/chart" uri="{C3380CC4-5D6E-409C-BE32-E72D297353CC}">
                <c16:uniqueId val="{00000007-C736-49D1-8CBE-33F0D895F208}"/>
              </c:ext>
            </c:extLst>
          </c:dPt>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Sheet2!$N$5:$N$14</c:f>
              <c:strCache>
                <c:ptCount val="10"/>
                <c:pt idx="0">
                  <c:v>SK</c:v>
                </c:pt>
                <c:pt idx="1">
                  <c:v>MB</c:v>
                </c:pt>
                <c:pt idx="2">
                  <c:v>AB</c:v>
                </c:pt>
                <c:pt idx="3">
                  <c:v>QC</c:v>
                </c:pt>
                <c:pt idx="4">
                  <c:v>NB</c:v>
                </c:pt>
                <c:pt idx="5">
                  <c:v>ON</c:v>
                </c:pt>
                <c:pt idx="6">
                  <c:v>BC</c:v>
                </c:pt>
                <c:pt idx="7">
                  <c:v>NL</c:v>
                </c:pt>
                <c:pt idx="8">
                  <c:v>PE</c:v>
                </c:pt>
                <c:pt idx="9">
                  <c:v>NS</c:v>
                </c:pt>
              </c:strCache>
            </c:strRef>
          </c:cat>
          <c:val>
            <c:numRef>
              <c:f>Sheet2!$O$5:$O$14</c:f>
              <c:numCache>
                <c:formatCode>###0%</c:formatCode>
                <c:ptCount val="10"/>
                <c:pt idx="0">
                  <c:v>0.09</c:v>
                </c:pt>
                <c:pt idx="1">
                  <c:v>0.09</c:v>
                </c:pt>
                <c:pt idx="2">
                  <c:v>0.08</c:v>
                </c:pt>
                <c:pt idx="3">
                  <c:v>7.0000000000000007E-2</c:v>
                </c:pt>
                <c:pt idx="4">
                  <c:v>0.04</c:v>
                </c:pt>
                <c:pt idx="5">
                  <c:v>0.02</c:v>
                </c:pt>
                <c:pt idx="6">
                  <c:v>0.01</c:v>
                </c:pt>
                <c:pt idx="7">
                  <c:v>-0.03</c:v>
                </c:pt>
                <c:pt idx="8">
                  <c:v>-0.06</c:v>
                </c:pt>
                <c:pt idx="9">
                  <c:v>-0.08</c:v>
                </c:pt>
              </c:numCache>
            </c:numRef>
          </c:val>
          <c:extLst>
            <c:ext xmlns:c16="http://schemas.microsoft.com/office/drawing/2014/chart" uri="{C3380CC4-5D6E-409C-BE32-E72D297353CC}">
              <c16:uniqueId val="{00000008-C736-49D1-8CBE-33F0D895F208}"/>
            </c:ext>
          </c:extLst>
        </c:ser>
        <c:dLbls>
          <c:showLegendKey val="0"/>
          <c:showVal val="0"/>
          <c:showCatName val="0"/>
          <c:showSerName val="0"/>
          <c:showPercent val="0"/>
          <c:showBubbleSize val="0"/>
        </c:dLbls>
        <c:gapWidth val="40"/>
        <c:overlap val="-27"/>
        <c:axId val="494016944"/>
        <c:axId val="494014976"/>
      </c:barChart>
      <c:catAx>
        <c:axId val="494016944"/>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94014976"/>
        <c:crosses val="autoZero"/>
        <c:auto val="1"/>
        <c:lblAlgn val="ctr"/>
        <c:lblOffset val="100"/>
        <c:noMultiLvlLbl val="0"/>
      </c:catAx>
      <c:valAx>
        <c:axId val="494014976"/>
        <c:scaling>
          <c:orientation val="minMax"/>
        </c:scaling>
        <c:delete val="1"/>
        <c:axPos val="l"/>
        <c:numFmt formatCode="###0%" sourceLinked="1"/>
        <c:majorTickMark val="none"/>
        <c:minorTickMark val="none"/>
        <c:tickLblPos val="nextTo"/>
        <c:crossAx val="4940169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areaChart>
        <c:grouping val="standard"/>
        <c:varyColors val="0"/>
        <c:ser>
          <c:idx val="0"/>
          <c:order val="0"/>
          <c:tx>
            <c:strRef>
              <c:f>Sheet2!$E$3</c:f>
              <c:strCache>
                <c:ptCount val="1"/>
                <c:pt idx="0">
                  <c:v>Women</c:v>
                </c:pt>
              </c:strCache>
            </c:strRef>
          </c:tx>
          <c:spPr>
            <a:solidFill>
              <a:srgbClr val="FFC000">
                <a:lumMod val="75000"/>
                <a:alpha val="70000"/>
              </a:srgbClr>
            </a:solidFill>
            <a:ln>
              <a:noFill/>
            </a:ln>
            <a:effectLst>
              <a:innerShdw blurRad="114300">
                <a:schemeClr val="accent1">
                  <a:lumMod val="75000"/>
                </a:schemeClr>
              </a:innerShdw>
            </a:effectLst>
          </c:spPr>
          <c:dLbls>
            <c:delete val="1"/>
          </c:dLbls>
          <c:cat>
            <c:numRef>
              <c:f>Sheet2!$D$4:$D$14</c:f>
              <c:numCache>
                <c:formatCode>General</c:formatCode>
                <c:ptCount val="11"/>
                <c:pt idx="0">
                  <c:v>0</c:v>
                </c:pt>
                <c:pt idx="1">
                  <c:v>1</c:v>
                </c:pt>
                <c:pt idx="2">
                  <c:v>2</c:v>
                </c:pt>
                <c:pt idx="3">
                  <c:v>3</c:v>
                </c:pt>
                <c:pt idx="4">
                  <c:v>4</c:v>
                </c:pt>
                <c:pt idx="5">
                  <c:v>5</c:v>
                </c:pt>
                <c:pt idx="6">
                  <c:v>6</c:v>
                </c:pt>
                <c:pt idx="7">
                  <c:v>7</c:v>
                </c:pt>
                <c:pt idx="8">
                  <c:v>8</c:v>
                </c:pt>
                <c:pt idx="9">
                  <c:v>9</c:v>
                </c:pt>
                <c:pt idx="10">
                  <c:v>10</c:v>
                </c:pt>
              </c:numCache>
            </c:numRef>
          </c:cat>
          <c:val>
            <c:numRef>
              <c:f>Sheet2!$E$4:$E$14</c:f>
              <c:numCache>
                <c:formatCode>General</c:formatCode>
                <c:ptCount val="11"/>
                <c:pt idx="0">
                  <c:v>2.5</c:v>
                </c:pt>
                <c:pt idx="1">
                  <c:v>2.5</c:v>
                </c:pt>
                <c:pt idx="2">
                  <c:v>6</c:v>
                </c:pt>
                <c:pt idx="3">
                  <c:v>10.4</c:v>
                </c:pt>
                <c:pt idx="4">
                  <c:v>9</c:v>
                </c:pt>
                <c:pt idx="5">
                  <c:v>41.5</c:v>
                </c:pt>
                <c:pt idx="6">
                  <c:v>9.5</c:v>
                </c:pt>
                <c:pt idx="7">
                  <c:v>7.5</c:v>
                </c:pt>
                <c:pt idx="8">
                  <c:v>7.7</c:v>
                </c:pt>
                <c:pt idx="9">
                  <c:v>2.2000000000000002</c:v>
                </c:pt>
                <c:pt idx="10">
                  <c:v>1.2</c:v>
                </c:pt>
              </c:numCache>
            </c:numRef>
          </c:val>
          <c:extLst>
            <c:ext xmlns:c16="http://schemas.microsoft.com/office/drawing/2014/chart" uri="{C3380CC4-5D6E-409C-BE32-E72D297353CC}">
              <c16:uniqueId val="{00000000-11D7-4DCC-B7C2-43D579CB54DA}"/>
            </c:ext>
          </c:extLst>
        </c:ser>
        <c:ser>
          <c:idx val="1"/>
          <c:order val="1"/>
          <c:tx>
            <c:strRef>
              <c:f>Sheet2!$F$3</c:f>
              <c:strCache>
                <c:ptCount val="1"/>
                <c:pt idx="0">
                  <c:v>Men</c:v>
                </c:pt>
              </c:strCache>
            </c:strRef>
          </c:tx>
          <c:spPr>
            <a:solidFill>
              <a:srgbClr val="006666">
                <a:alpha val="69804"/>
              </a:srgbClr>
            </a:solidFill>
            <a:ln>
              <a:noFill/>
            </a:ln>
            <a:effectLst>
              <a:innerShdw blurRad="114300">
                <a:schemeClr val="accent2">
                  <a:lumMod val="75000"/>
                </a:schemeClr>
              </a:innerShdw>
            </a:effectLst>
          </c:spPr>
          <c:dLbls>
            <c:delete val="1"/>
          </c:dLbls>
          <c:cat>
            <c:numRef>
              <c:f>Sheet2!$D$4:$D$14</c:f>
              <c:numCache>
                <c:formatCode>General</c:formatCode>
                <c:ptCount val="11"/>
                <c:pt idx="0">
                  <c:v>0</c:v>
                </c:pt>
                <c:pt idx="1">
                  <c:v>1</c:v>
                </c:pt>
                <c:pt idx="2">
                  <c:v>2</c:v>
                </c:pt>
                <c:pt idx="3">
                  <c:v>3</c:v>
                </c:pt>
                <c:pt idx="4">
                  <c:v>4</c:v>
                </c:pt>
                <c:pt idx="5">
                  <c:v>5</c:v>
                </c:pt>
                <c:pt idx="6">
                  <c:v>6</c:v>
                </c:pt>
                <c:pt idx="7">
                  <c:v>7</c:v>
                </c:pt>
                <c:pt idx="8">
                  <c:v>8</c:v>
                </c:pt>
                <c:pt idx="9">
                  <c:v>9</c:v>
                </c:pt>
                <c:pt idx="10">
                  <c:v>10</c:v>
                </c:pt>
              </c:numCache>
            </c:numRef>
          </c:cat>
          <c:val>
            <c:numRef>
              <c:f>Sheet2!$F$4:$F$14</c:f>
              <c:numCache>
                <c:formatCode>General</c:formatCode>
                <c:ptCount val="11"/>
                <c:pt idx="0">
                  <c:v>2.9</c:v>
                </c:pt>
                <c:pt idx="1">
                  <c:v>0.8</c:v>
                </c:pt>
                <c:pt idx="2">
                  <c:v>3.4</c:v>
                </c:pt>
                <c:pt idx="3">
                  <c:v>9.6</c:v>
                </c:pt>
                <c:pt idx="4">
                  <c:v>7.3</c:v>
                </c:pt>
                <c:pt idx="5">
                  <c:v>14.3</c:v>
                </c:pt>
                <c:pt idx="6">
                  <c:v>15.8</c:v>
                </c:pt>
                <c:pt idx="7">
                  <c:v>15.3</c:v>
                </c:pt>
                <c:pt idx="8">
                  <c:v>9.6</c:v>
                </c:pt>
                <c:pt idx="9">
                  <c:v>2.6</c:v>
                </c:pt>
                <c:pt idx="10">
                  <c:v>3.4</c:v>
                </c:pt>
              </c:numCache>
            </c:numRef>
          </c:val>
          <c:extLst>
            <c:ext xmlns:c16="http://schemas.microsoft.com/office/drawing/2014/chart" uri="{C3380CC4-5D6E-409C-BE32-E72D297353CC}">
              <c16:uniqueId val="{00000001-11D7-4DCC-B7C2-43D579CB54DA}"/>
            </c:ext>
          </c:extLst>
        </c:ser>
        <c:dLbls>
          <c:showLegendKey val="0"/>
          <c:showVal val="1"/>
          <c:showCatName val="0"/>
          <c:showSerName val="0"/>
          <c:showPercent val="0"/>
          <c:showBubbleSize val="0"/>
        </c:dLbls>
        <c:axId val="508660640"/>
        <c:axId val="508657688"/>
      </c:areaChart>
      <c:catAx>
        <c:axId val="5086606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cap="none" spc="20" normalizeH="0" baseline="0">
                <a:solidFill>
                  <a:schemeClr val="tx1">
                    <a:lumMod val="65000"/>
                    <a:lumOff val="35000"/>
                  </a:schemeClr>
                </a:solidFill>
                <a:latin typeface="+mn-lt"/>
                <a:ea typeface="+mn-ea"/>
                <a:cs typeface="+mn-cs"/>
              </a:defRPr>
            </a:pPr>
            <a:endParaRPr lang="en-US"/>
          </a:p>
        </c:txPr>
        <c:crossAx val="508657688"/>
        <c:crosses val="autoZero"/>
        <c:auto val="1"/>
        <c:lblAlgn val="ctr"/>
        <c:lblOffset val="100"/>
        <c:noMultiLvlLbl val="0"/>
      </c:catAx>
      <c:valAx>
        <c:axId val="508657688"/>
        <c:scaling>
          <c:orientation val="minMax"/>
        </c:scaling>
        <c:delete val="0"/>
        <c:axPos val="l"/>
        <c:majorGridlines>
          <c:spPr>
            <a:ln w="9525" cap="flat" cmpd="sng" algn="ctr">
              <a:solidFill>
                <a:schemeClr val="tx1">
                  <a:lumMod val="5000"/>
                  <a:lumOff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spc="20" baseline="0">
                <a:solidFill>
                  <a:schemeClr val="tx1">
                    <a:lumMod val="65000"/>
                    <a:lumOff val="35000"/>
                  </a:schemeClr>
                </a:solidFill>
                <a:latin typeface="+mn-lt"/>
                <a:ea typeface="+mn-ea"/>
                <a:cs typeface="+mn-cs"/>
              </a:defRPr>
            </a:pPr>
            <a:endParaRPr lang="en-US"/>
          </a:p>
        </c:txPr>
        <c:crossAx val="508660640"/>
        <c:crosses val="autoZero"/>
        <c:crossBetween val="midCat"/>
        <c:majorUnit val="10"/>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chart>
  <c:spPr>
    <a:solidFill>
      <a:schemeClr val="lt1"/>
    </a:solidFill>
    <a:ln w="9525" cap="flat" cmpd="sng" algn="ctr">
      <a:noFill/>
      <a:round/>
    </a:ln>
    <a:effectLst/>
  </c:spPr>
  <c:txPr>
    <a:bodyPr/>
    <a:lstStyle/>
    <a:p>
      <a:pPr>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Sheet3!$B$1</c:f>
              <c:strCache>
                <c:ptCount val="1"/>
                <c:pt idx="0">
                  <c:v>Men</c:v>
                </c:pt>
              </c:strCache>
            </c:strRef>
          </c:tx>
          <c:spPr>
            <a:solidFill>
              <a:srgbClr val="006666">
                <a:alpha val="70000"/>
              </a:srgb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Sheet3!$A$2:$A$4</c:f>
              <c:strCache>
                <c:ptCount val="3"/>
                <c:pt idx="0">
                  <c:v>Worse federal treatment</c:v>
                </c:pt>
                <c:pt idx="1">
                  <c:v>Not treated with respect</c:v>
                </c:pt>
                <c:pt idx="2">
                  <c:v>Less than its fair share</c:v>
                </c:pt>
              </c:strCache>
            </c:strRef>
          </c:cat>
          <c:val>
            <c:numRef>
              <c:f>Sheet3!$B$2:$B$4</c:f>
              <c:numCache>
                <c:formatCode>General</c:formatCode>
                <c:ptCount val="3"/>
                <c:pt idx="0">
                  <c:v>66</c:v>
                </c:pt>
                <c:pt idx="1">
                  <c:v>70</c:v>
                </c:pt>
                <c:pt idx="2">
                  <c:v>70</c:v>
                </c:pt>
              </c:numCache>
            </c:numRef>
          </c:val>
          <c:extLst>
            <c:ext xmlns:c16="http://schemas.microsoft.com/office/drawing/2014/chart" uri="{C3380CC4-5D6E-409C-BE32-E72D297353CC}">
              <c16:uniqueId val="{00000000-5E0F-451F-8601-B5100B94EF50}"/>
            </c:ext>
          </c:extLst>
        </c:ser>
        <c:ser>
          <c:idx val="1"/>
          <c:order val="1"/>
          <c:tx>
            <c:strRef>
              <c:f>Sheet3!$C$1</c:f>
              <c:strCache>
                <c:ptCount val="1"/>
                <c:pt idx="0">
                  <c:v>Women</c:v>
                </c:pt>
              </c:strCache>
            </c:strRef>
          </c:tx>
          <c:spPr>
            <a:solidFill>
              <a:schemeClr val="accent4">
                <a:lumMod val="75000"/>
                <a:alpha val="7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Sheet3!$A$2:$A$4</c:f>
              <c:strCache>
                <c:ptCount val="3"/>
                <c:pt idx="0">
                  <c:v>Worse federal treatment</c:v>
                </c:pt>
                <c:pt idx="1">
                  <c:v>Not treated with respect</c:v>
                </c:pt>
                <c:pt idx="2">
                  <c:v>Less than its fair share</c:v>
                </c:pt>
              </c:strCache>
            </c:strRef>
          </c:cat>
          <c:val>
            <c:numRef>
              <c:f>Sheet3!$C$2:$C$4</c:f>
              <c:numCache>
                <c:formatCode>General</c:formatCode>
                <c:ptCount val="3"/>
                <c:pt idx="0">
                  <c:v>64</c:v>
                </c:pt>
                <c:pt idx="1">
                  <c:v>68</c:v>
                </c:pt>
                <c:pt idx="2">
                  <c:v>69</c:v>
                </c:pt>
              </c:numCache>
            </c:numRef>
          </c:val>
          <c:extLst>
            <c:ext xmlns:c16="http://schemas.microsoft.com/office/drawing/2014/chart" uri="{C3380CC4-5D6E-409C-BE32-E72D297353CC}">
              <c16:uniqueId val="{00000001-5E0F-451F-8601-B5100B94EF50}"/>
            </c:ext>
          </c:extLst>
        </c:ser>
        <c:dLbls>
          <c:dLblPos val="inEnd"/>
          <c:showLegendKey val="0"/>
          <c:showVal val="1"/>
          <c:showCatName val="0"/>
          <c:showSerName val="0"/>
          <c:showPercent val="0"/>
          <c:showBubbleSize val="0"/>
        </c:dLbls>
        <c:gapWidth val="80"/>
        <c:overlap val="25"/>
        <c:axId val="407802152"/>
        <c:axId val="407805432"/>
      </c:barChart>
      <c:catAx>
        <c:axId val="407802152"/>
        <c:scaling>
          <c:orientation val="minMax"/>
        </c:scaling>
        <c:delete val="0"/>
        <c:axPos val="b"/>
        <c:numFmt formatCode="General" sourceLinked="1"/>
        <c:majorTickMark val="none"/>
        <c:minorTickMark val="none"/>
        <c:tickLblPos val="nextTo"/>
        <c:spPr>
          <a:noFill/>
          <a:ln w="1587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cap="none" spc="20" normalizeH="0" baseline="0">
                <a:solidFill>
                  <a:schemeClr val="tx1">
                    <a:lumMod val="65000"/>
                    <a:lumOff val="35000"/>
                  </a:schemeClr>
                </a:solidFill>
                <a:latin typeface="+mn-lt"/>
                <a:ea typeface="+mn-ea"/>
                <a:cs typeface="+mn-cs"/>
              </a:defRPr>
            </a:pPr>
            <a:endParaRPr lang="en-US"/>
          </a:p>
        </c:txPr>
        <c:crossAx val="407805432"/>
        <c:crosses val="autoZero"/>
        <c:auto val="1"/>
        <c:lblAlgn val="ctr"/>
        <c:lblOffset val="100"/>
        <c:noMultiLvlLbl val="0"/>
      </c:catAx>
      <c:valAx>
        <c:axId val="407805432"/>
        <c:scaling>
          <c:orientation val="minMax"/>
          <c:max val="100"/>
          <c:min val="0"/>
        </c:scaling>
        <c:delete val="1"/>
        <c:axPos val="l"/>
        <c:majorGridlines>
          <c:spPr>
            <a:ln w="9525" cap="flat" cmpd="sng" algn="ctr">
              <a:solidFill>
                <a:schemeClr val="tx1">
                  <a:lumMod val="5000"/>
                  <a:lumOff val="95000"/>
                </a:schemeClr>
              </a:solidFill>
              <a:round/>
            </a:ln>
            <a:effectLst/>
          </c:spPr>
        </c:majorGridlines>
        <c:numFmt formatCode="General" sourceLinked="1"/>
        <c:majorTickMark val="none"/>
        <c:minorTickMark val="none"/>
        <c:tickLblPos val="nextTo"/>
        <c:crossAx val="4078021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lt1"/>
    </a:solidFill>
    <a:ln w="9525" cap="flat" cmpd="sng" algn="ctr">
      <a:noFill/>
      <a:round/>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bg1">
                <a:lumMod val="50000"/>
              </a:schemeClr>
            </a:solidFill>
            <a:ln>
              <a:noFill/>
            </a:ln>
            <a:effectLst/>
          </c:spPr>
          <c:invertIfNegative val="0"/>
          <c:cat>
            <c:strRef>
              <c:f>Sheet4!$C$1:$H$1</c:f>
              <c:strCache>
                <c:ptCount val="6"/>
                <c:pt idx="0">
                  <c:v>18 to 24</c:v>
                </c:pt>
                <c:pt idx="1">
                  <c:v>25 to 34</c:v>
                </c:pt>
                <c:pt idx="2">
                  <c:v>35 o 44</c:v>
                </c:pt>
                <c:pt idx="3">
                  <c:v>45 to 54</c:v>
                </c:pt>
                <c:pt idx="4">
                  <c:v>55 to 64</c:v>
                </c:pt>
                <c:pt idx="5">
                  <c:v>65 +</c:v>
                </c:pt>
              </c:strCache>
            </c:strRef>
          </c:cat>
          <c:val>
            <c:numRef>
              <c:f>Sheet4!$C$2:$H$2</c:f>
              <c:numCache>
                <c:formatCode>General</c:formatCode>
                <c:ptCount val="6"/>
                <c:pt idx="0">
                  <c:v>1.65</c:v>
                </c:pt>
                <c:pt idx="1">
                  <c:v>1.75</c:v>
                </c:pt>
                <c:pt idx="2">
                  <c:v>1.89</c:v>
                </c:pt>
                <c:pt idx="3">
                  <c:v>2.19</c:v>
                </c:pt>
                <c:pt idx="4">
                  <c:v>2.2999999999999998</c:v>
                </c:pt>
                <c:pt idx="5">
                  <c:v>2.33</c:v>
                </c:pt>
              </c:numCache>
            </c:numRef>
          </c:val>
          <c:extLst>
            <c:ext xmlns:c16="http://schemas.microsoft.com/office/drawing/2014/chart" uri="{C3380CC4-5D6E-409C-BE32-E72D297353CC}">
              <c16:uniqueId val="{00000000-0E2D-4E85-B726-7670DE30B5D1}"/>
            </c:ext>
          </c:extLst>
        </c:ser>
        <c:dLbls>
          <c:showLegendKey val="0"/>
          <c:showVal val="0"/>
          <c:showCatName val="0"/>
          <c:showSerName val="0"/>
          <c:showPercent val="0"/>
          <c:showBubbleSize val="0"/>
        </c:dLbls>
        <c:gapWidth val="40"/>
        <c:overlap val="-27"/>
        <c:axId val="409407784"/>
        <c:axId val="409404176"/>
      </c:barChart>
      <c:catAx>
        <c:axId val="409407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409404176"/>
        <c:crosses val="autoZero"/>
        <c:auto val="1"/>
        <c:lblAlgn val="ctr"/>
        <c:lblOffset val="100"/>
        <c:noMultiLvlLbl val="0"/>
      </c:catAx>
      <c:valAx>
        <c:axId val="409404176"/>
        <c:scaling>
          <c:orientation val="minMax"/>
          <c:max val="3"/>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7784"/>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3"/>
            </a:solidFill>
            <a:ln>
              <a:noFill/>
            </a:ln>
            <a:effectLst/>
          </c:spPr>
          <c:invertIfNegative val="0"/>
          <c:dPt>
            <c:idx val="3"/>
            <c:invertIfNegative val="0"/>
            <c:bubble3D val="0"/>
            <c:spPr>
              <a:solidFill>
                <a:schemeClr val="bg1">
                  <a:lumMod val="50000"/>
                </a:schemeClr>
              </a:solidFill>
              <a:ln>
                <a:noFill/>
              </a:ln>
              <a:effectLst/>
            </c:spPr>
            <c:extLst>
              <c:ext xmlns:c16="http://schemas.microsoft.com/office/drawing/2014/chart" uri="{C3380CC4-5D6E-409C-BE32-E72D297353CC}">
                <c16:uniqueId val="{00000001-1C0D-4735-ADFF-0999338C0195}"/>
              </c:ext>
            </c:extLst>
          </c:dPt>
          <c:dPt>
            <c:idx val="4"/>
            <c:invertIfNegative val="0"/>
            <c:bubble3D val="0"/>
            <c:spPr>
              <a:solidFill>
                <a:schemeClr val="bg1">
                  <a:lumMod val="50000"/>
                </a:schemeClr>
              </a:solidFill>
              <a:ln>
                <a:noFill/>
              </a:ln>
              <a:effectLst/>
            </c:spPr>
            <c:extLst>
              <c:ext xmlns:c16="http://schemas.microsoft.com/office/drawing/2014/chart" uri="{C3380CC4-5D6E-409C-BE32-E72D297353CC}">
                <c16:uniqueId val="{00000003-1C0D-4735-ADFF-0999338C0195}"/>
              </c:ext>
            </c:extLst>
          </c:dPt>
          <c:dPt>
            <c:idx val="5"/>
            <c:invertIfNegative val="0"/>
            <c:bubble3D val="0"/>
            <c:spPr>
              <a:solidFill>
                <a:schemeClr val="bg1">
                  <a:lumMod val="50000"/>
                </a:schemeClr>
              </a:solidFill>
              <a:ln>
                <a:noFill/>
              </a:ln>
              <a:effectLst/>
            </c:spPr>
            <c:extLst>
              <c:ext xmlns:c16="http://schemas.microsoft.com/office/drawing/2014/chart" uri="{C3380CC4-5D6E-409C-BE32-E72D297353CC}">
                <c16:uniqueId val="{00000005-1C0D-4735-ADFF-0999338C0195}"/>
              </c:ext>
            </c:extLst>
          </c:dPt>
          <c:cat>
            <c:strRef>
              <c:f>Sheet4!$C$4:$H$4</c:f>
              <c:strCache>
                <c:ptCount val="6"/>
                <c:pt idx="0">
                  <c:v>urban</c:v>
                </c:pt>
                <c:pt idx="1">
                  <c:v>suburban</c:v>
                </c:pt>
                <c:pt idx="2">
                  <c:v>rural</c:v>
                </c:pt>
                <c:pt idx="3">
                  <c:v>all of my life</c:v>
                </c:pt>
                <c:pt idx="4">
                  <c:v>most of my life</c:v>
                </c:pt>
                <c:pt idx="5">
                  <c:v>some of my life</c:v>
                </c:pt>
              </c:strCache>
            </c:strRef>
          </c:cat>
          <c:val>
            <c:numRef>
              <c:f>Sheet4!$C$5:$H$5</c:f>
              <c:numCache>
                <c:formatCode>General</c:formatCode>
                <c:ptCount val="6"/>
                <c:pt idx="0">
                  <c:v>1.93</c:v>
                </c:pt>
                <c:pt idx="1">
                  <c:v>2.0499999999999998</c:v>
                </c:pt>
                <c:pt idx="2">
                  <c:v>2.27</c:v>
                </c:pt>
                <c:pt idx="3">
                  <c:v>2.0299999999999998</c:v>
                </c:pt>
                <c:pt idx="4">
                  <c:v>2.17</c:v>
                </c:pt>
                <c:pt idx="5">
                  <c:v>1.89</c:v>
                </c:pt>
              </c:numCache>
            </c:numRef>
          </c:val>
          <c:extLst>
            <c:ext xmlns:c16="http://schemas.microsoft.com/office/drawing/2014/chart" uri="{C3380CC4-5D6E-409C-BE32-E72D297353CC}">
              <c16:uniqueId val="{00000006-1C0D-4735-ADFF-0999338C0195}"/>
            </c:ext>
          </c:extLst>
        </c:ser>
        <c:dLbls>
          <c:showLegendKey val="0"/>
          <c:showVal val="0"/>
          <c:showCatName val="0"/>
          <c:showSerName val="0"/>
          <c:showPercent val="0"/>
          <c:showBubbleSize val="0"/>
        </c:dLbls>
        <c:gapWidth val="40"/>
        <c:overlap val="-27"/>
        <c:axId val="409407784"/>
        <c:axId val="409404176"/>
      </c:barChart>
      <c:catAx>
        <c:axId val="409407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4176"/>
        <c:crosses val="autoZero"/>
        <c:auto val="1"/>
        <c:lblAlgn val="ctr"/>
        <c:lblOffset val="100"/>
        <c:noMultiLvlLbl val="0"/>
      </c:catAx>
      <c:valAx>
        <c:axId val="409404176"/>
        <c:scaling>
          <c:orientation val="minMax"/>
          <c:max val="3"/>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7784"/>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400"/>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bg1">
                <a:lumMod val="50000"/>
              </a:schemeClr>
            </a:solidFill>
            <a:ln>
              <a:noFill/>
            </a:ln>
            <a:effectLst/>
          </c:spPr>
          <c:invertIfNegative val="0"/>
          <c:cat>
            <c:strRef>
              <c:f>Sheet4!$C$8:$H$8</c:f>
              <c:strCache>
                <c:ptCount val="6"/>
                <c:pt idx="0">
                  <c:v>&lt;high school</c:v>
                </c:pt>
                <c:pt idx="1">
                  <c:v>high school</c:v>
                </c:pt>
                <c:pt idx="2">
                  <c:v>some PSE</c:v>
                </c:pt>
                <c:pt idx="3">
                  <c:v>trade certificate</c:v>
                </c:pt>
                <c:pt idx="4">
                  <c:v>bachelors</c:v>
                </c:pt>
                <c:pt idx="5">
                  <c:v>graduate/professional</c:v>
                </c:pt>
              </c:strCache>
            </c:strRef>
          </c:cat>
          <c:val>
            <c:numRef>
              <c:f>Sheet4!$C$9:$H$9</c:f>
              <c:numCache>
                <c:formatCode>General</c:formatCode>
                <c:ptCount val="6"/>
                <c:pt idx="0">
                  <c:v>2.19</c:v>
                </c:pt>
                <c:pt idx="1">
                  <c:v>2.11</c:v>
                </c:pt>
                <c:pt idx="2">
                  <c:v>1.92</c:v>
                </c:pt>
                <c:pt idx="3">
                  <c:v>2.2200000000000002</c:v>
                </c:pt>
                <c:pt idx="4">
                  <c:v>1.86</c:v>
                </c:pt>
                <c:pt idx="5">
                  <c:v>1.64</c:v>
                </c:pt>
              </c:numCache>
            </c:numRef>
          </c:val>
          <c:extLst>
            <c:ext xmlns:c16="http://schemas.microsoft.com/office/drawing/2014/chart" uri="{C3380CC4-5D6E-409C-BE32-E72D297353CC}">
              <c16:uniqueId val="{00000000-28EF-4426-9588-1F23FD8058B0}"/>
            </c:ext>
          </c:extLst>
        </c:ser>
        <c:dLbls>
          <c:showLegendKey val="0"/>
          <c:showVal val="0"/>
          <c:showCatName val="0"/>
          <c:showSerName val="0"/>
          <c:showPercent val="0"/>
          <c:showBubbleSize val="0"/>
        </c:dLbls>
        <c:gapWidth val="40"/>
        <c:overlap val="-27"/>
        <c:axId val="409407784"/>
        <c:axId val="409404176"/>
      </c:barChart>
      <c:catAx>
        <c:axId val="409407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4176"/>
        <c:crosses val="autoZero"/>
        <c:auto val="1"/>
        <c:lblAlgn val="ctr"/>
        <c:lblOffset val="100"/>
        <c:noMultiLvlLbl val="0"/>
      </c:catAx>
      <c:valAx>
        <c:axId val="409404176"/>
        <c:scaling>
          <c:orientation val="minMax"/>
          <c:max val="3"/>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9407784"/>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4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5">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900"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bg1"/>
    </cs:fontRef>
    <cs:spPr>
      <a:solidFill>
        <a:schemeClr val="tx1">
          <a:lumMod val="50000"/>
          <a:lumOff val="50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alpha val="70000"/>
          </a:schemeClr>
        </a:solidFill>
        <a:round/>
      </a:ln>
    </cs:spPr>
  </cs:dataPointLine>
  <cs:dataPointMarker>
    <cs:lnRef idx="0"/>
    <cs:fillRef idx="0">
      <cs:styleClr val="auto"/>
    </cs:fillRef>
    <cs:effectRef idx="0"/>
    <cs:fontRef idx="minor">
      <a:schemeClr val="dk1"/>
    </cs:fontRef>
    <cs:spPr>
      <a:solidFill>
        <a:schemeClr val="phClr">
          <a:alpha val="70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1600"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900" kern="1200" spc="20" baseline="0"/>
  </cs:valueAxis>
  <cs:wall>
    <cs:lnRef idx="0"/>
    <cs:fillRef idx="0"/>
    <cs:effectRef idx="0"/>
    <cs:fontRef idx="minor">
      <a:schemeClr val="dk1"/>
    </cs:fontRef>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15">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900"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bg1"/>
    </cs:fontRef>
    <cs:spPr>
      <a:solidFill>
        <a:schemeClr val="tx1">
          <a:lumMod val="50000"/>
          <a:lumOff val="50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alpha val="70000"/>
          </a:schemeClr>
        </a:solidFill>
        <a:round/>
      </a:ln>
    </cs:spPr>
  </cs:dataPointLine>
  <cs:dataPointMarker>
    <cs:lnRef idx="0"/>
    <cs:fillRef idx="0">
      <cs:styleClr val="auto"/>
    </cs:fillRef>
    <cs:effectRef idx="0"/>
    <cs:fontRef idx="minor">
      <a:schemeClr val="dk1"/>
    </cs:fontRef>
    <cs:spPr>
      <a:solidFill>
        <a:schemeClr val="phClr">
          <a:alpha val="70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1600"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900" kern="1200" spc="20" baseline="0"/>
  </cs:valueAxis>
  <cs:wall>
    <cs:lnRef idx="0"/>
    <cs:fillRef idx="0"/>
    <cs:effectRef idx="0"/>
    <cs:fontRef idx="minor">
      <a:schemeClr val="dk1"/>
    </cs:fontRef>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5">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900"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bg1"/>
    </cs:fontRef>
    <cs:spPr>
      <a:solidFill>
        <a:schemeClr val="tx1">
          <a:lumMod val="50000"/>
          <a:lumOff val="50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alpha val="70000"/>
          </a:schemeClr>
        </a:solidFill>
        <a:round/>
      </a:ln>
    </cs:spPr>
  </cs:dataPointLine>
  <cs:dataPointMarker>
    <cs:lnRef idx="0"/>
    <cs:fillRef idx="0">
      <cs:styleClr val="auto"/>
    </cs:fillRef>
    <cs:effectRef idx="0"/>
    <cs:fontRef idx="minor">
      <a:schemeClr val="dk1"/>
    </cs:fontRef>
    <cs:spPr>
      <a:solidFill>
        <a:schemeClr val="phClr">
          <a:alpha val="70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1600"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900" kern="1200" spc="20" baseline="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84">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cs:styleClr val="auto">
        <a:lumMod val="50000"/>
      </cs:styleClr>
    </cs:fontRef>
    <cs:defRPr sz="10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tx1"/>
    </cs:fontRef>
    <cs:spPr>
      <a:solidFill>
        <a:schemeClr val="phClr">
          <a:alpha val="74000"/>
        </a:schemeClr>
      </a:solidFill>
      <a:effectLst>
        <a:innerShdw blurRad="114300">
          <a:schemeClr val="phClr">
            <a:lumMod val="75000"/>
          </a:schemeClr>
        </a:innerShdw>
      </a:effectLst>
    </cs:spPr>
  </cs:dataPoint>
  <cs:dataPoint3D>
    <cs:lnRef idx="0"/>
    <cs:fillRef idx="0">
      <cs:styleClr val="auto"/>
    </cs:fillRef>
    <cs:effectRef idx="0">
      <cs:styleClr val="auto"/>
    </cs:effectRef>
    <cs:fontRef idx="minor">
      <a:schemeClr val="tx1"/>
    </cs:fontRef>
    <cs:spPr>
      <a:solidFill>
        <a:schemeClr val="phClr">
          <a:alpha val="74000"/>
        </a:schemeClr>
      </a:solidFill>
      <a:effectLst>
        <a:innerShdw blurRad="114300">
          <a:schemeClr val="phClr">
            <a:lumMod val="75000"/>
          </a:schemeClr>
        </a:innerShdw>
      </a:effectLst>
    </cs:spPr>
  </cs:dataPoint3D>
  <cs:dataPointLine>
    <cs:lnRef idx="0">
      <cs:styleClr val="auto"/>
    </cs:lnRef>
    <cs:fillRef idx="0"/>
    <cs:effectRef idx="0"/>
    <cs:fontRef idx="minor">
      <a:schemeClr val="dk1"/>
    </cs:fontRef>
    <cs:spPr>
      <a:ln w="28575" cap="rnd">
        <a:solidFill>
          <a:schemeClr val="phClr">
            <a:alpha val="70000"/>
          </a:schemeClr>
        </a:solidFill>
        <a:round/>
      </a:ln>
    </cs:spPr>
  </cs:dataPointLine>
  <cs:dataPointMarker>
    <cs:lnRef idx="0"/>
    <cs:fillRef idx="0">
      <cs:styleClr val="auto"/>
    </cs:fillRef>
    <cs:effectRef idx="0"/>
    <cs:fontRef idx="minor">
      <a:schemeClr val="dk1"/>
    </cs:fontRef>
    <cs:spPr>
      <a:solidFill>
        <a:schemeClr val="phClr">
          <a:alpha val="70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800" b="1" kern="1200" cap="all" spc="5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900" kern="1200" spc="20" baseline="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15">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900"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bg1"/>
    </cs:fontRef>
    <cs:spPr>
      <a:solidFill>
        <a:schemeClr val="tx1">
          <a:lumMod val="50000"/>
          <a:lumOff val="50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alpha val="70000"/>
          </a:schemeClr>
        </a:solidFill>
        <a:round/>
      </a:ln>
    </cs:spPr>
  </cs:dataPointLine>
  <cs:dataPointMarker>
    <cs:lnRef idx="0"/>
    <cs:fillRef idx="0">
      <cs:styleClr val="auto"/>
    </cs:fillRef>
    <cs:effectRef idx="0"/>
    <cs:fontRef idx="minor">
      <a:schemeClr val="dk1"/>
    </cs:fontRef>
    <cs:spPr>
      <a:solidFill>
        <a:schemeClr val="phClr">
          <a:alpha val="70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1600"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900" kern="1200" spc="20" baseline="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B488F7-1FAC-40D2-BB7E-BA3CE28D8950}" type="datetimeFigureOut">
              <a:rPr lang="en-US" smtClean="0"/>
              <a:pPr/>
              <a:t>6/17/2022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2D21D1-52E2-420B-B491-CFF6D7BB79FB}" type="slidenum">
              <a:rPr lang="en-US" smtClean="0"/>
              <a:pPr/>
              <a:t>‹#›</a:t>
            </a:fld>
            <a:endParaRPr lang="en-US"/>
          </a:p>
        </p:txBody>
      </p:sp>
    </p:spTree>
    <p:extLst>
      <p:ext uri="{BB962C8B-B14F-4D97-AF65-F5344CB8AC3E}">
        <p14:creationId xmlns:p14="http://schemas.microsoft.com/office/powerpoint/2010/main" val="223947869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2D21D1-52E2-420B-B491-CFF6D7BB79FB}" type="slidenum">
              <a:rPr lang="en-US" smtClean="0"/>
              <a:pPr/>
              <a:t>2</a:t>
            </a:fld>
            <a:endParaRPr lang="en-US"/>
          </a:p>
        </p:txBody>
      </p:sp>
    </p:spTree>
    <p:extLst>
      <p:ext uri="{BB962C8B-B14F-4D97-AF65-F5344CB8AC3E}">
        <p14:creationId xmlns:p14="http://schemas.microsoft.com/office/powerpoint/2010/main" val="1316885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would we have reason to suspect western alienation is gendered?</a:t>
            </a:r>
          </a:p>
          <a:p>
            <a:pPr marL="285750" indent="-285750">
              <a:buFont typeface="Arial" panose="020B0604020202020204" pitchFamily="34" charset="0"/>
              <a:buChar char="•"/>
            </a:pPr>
            <a:r>
              <a:rPr lang="en-CA" sz="1600" kern="1200" dirty="0">
                <a:solidFill>
                  <a:schemeClr val="tx1"/>
                </a:solidFill>
                <a:effectLst/>
                <a:latin typeface="+mn-lt"/>
                <a:ea typeface="+mn-ea"/>
                <a:cs typeface="+mn-cs"/>
              </a:rPr>
              <a:t>Western alienation is grounded in a white, masculinist ethos that can be traced back to the </a:t>
            </a:r>
            <a:r>
              <a:rPr lang="en-CA" sz="1600" kern="1200" dirty="0" err="1">
                <a:solidFill>
                  <a:schemeClr val="tx1"/>
                </a:solidFill>
                <a:effectLst/>
                <a:latin typeface="+mn-lt"/>
                <a:ea typeface="+mn-ea"/>
                <a:cs typeface="+mn-cs"/>
              </a:rPr>
              <a:t>Sifton</a:t>
            </a:r>
            <a:r>
              <a:rPr lang="en-CA" sz="1600" kern="1200" dirty="0">
                <a:solidFill>
                  <a:schemeClr val="tx1"/>
                </a:solidFill>
                <a:effectLst/>
                <a:latin typeface="+mn-lt"/>
                <a:ea typeface="+mn-ea"/>
                <a:cs typeface="+mn-cs"/>
              </a:rPr>
              <a:t>-era European settlement of the West.</a:t>
            </a:r>
          </a:p>
          <a:p>
            <a:pPr marL="895243" lvl="1" indent="-285750">
              <a:buFont typeface="Arial" panose="020B0604020202020204" pitchFamily="34" charset="0"/>
              <a:buChar char="•"/>
            </a:pPr>
            <a:r>
              <a:rPr lang="en-CA" kern="1200" dirty="0">
                <a:solidFill>
                  <a:schemeClr val="tx1"/>
                </a:solidFill>
                <a:effectLst/>
                <a:latin typeface="+mn-lt"/>
                <a:ea typeface="+mn-ea"/>
                <a:cs typeface="+mn-cs"/>
              </a:rPr>
              <a:t>Depicted</a:t>
            </a:r>
            <a:r>
              <a:rPr lang="en-CA" kern="1200" baseline="0" dirty="0">
                <a:solidFill>
                  <a:schemeClr val="tx1"/>
                </a:solidFill>
                <a:effectLst/>
                <a:latin typeface="+mn-lt"/>
                <a:ea typeface="+mn-ea"/>
                <a:cs typeface="+mn-cs"/>
              </a:rPr>
              <a:t> in the famous milch cow cartoon, hard-working, burly, white farmers are feeding the cow that is being milked by who Bible Bill </a:t>
            </a:r>
            <a:r>
              <a:rPr lang="en-CA" kern="1200" baseline="0" dirty="0" err="1">
                <a:solidFill>
                  <a:schemeClr val="tx1"/>
                </a:solidFill>
                <a:effectLst/>
                <a:latin typeface="+mn-lt"/>
                <a:ea typeface="+mn-ea"/>
                <a:cs typeface="+mn-cs"/>
              </a:rPr>
              <a:t>Aberhart</a:t>
            </a:r>
            <a:r>
              <a:rPr lang="en-CA" kern="1200" baseline="0" dirty="0">
                <a:solidFill>
                  <a:schemeClr val="tx1"/>
                </a:solidFill>
                <a:effectLst/>
                <a:latin typeface="+mn-lt"/>
                <a:ea typeface="+mn-ea"/>
                <a:cs typeface="+mn-cs"/>
              </a:rPr>
              <a:t> called Canada’s 50 big shots (forerunners to the Laurentian elite).</a:t>
            </a:r>
            <a:endParaRPr lang="en-US" dirty="0"/>
          </a:p>
          <a:p>
            <a:pPr marL="285750" indent="-285750">
              <a:buFont typeface="Arial" panose="020B0604020202020204" pitchFamily="34" charset="0"/>
              <a:buChar char="•"/>
            </a:pPr>
            <a:r>
              <a:rPr lang="en-US" dirty="0"/>
              <a:t>Western alienation today is concentrated more in Alberta and Saskatchewan…</a:t>
            </a:r>
          </a:p>
          <a:p>
            <a:pPr marL="285750" indent="-285750">
              <a:buFont typeface="Arial" panose="020B0604020202020204" pitchFamily="34" charset="0"/>
              <a:buChar char="•"/>
            </a:pPr>
            <a:r>
              <a:rPr lang="en-US" dirty="0"/>
              <a:t>…and it is a combination of </a:t>
            </a:r>
            <a:r>
              <a:rPr lang="en-US" b="1" dirty="0"/>
              <a:t>ideological</a:t>
            </a:r>
            <a:r>
              <a:rPr lang="en-US" b="1" baseline="0" dirty="0"/>
              <a:t>, partisan, and populist forces </a:t>
            </a:r>
            <a:r>
              <a:rPr lang="en-US" baseline="0" dirty="0"/>
              <a:t>– all of which tend to feature gender gaps and different mechanisms for adherence among men versus women.</a:t>
            </a:r>
          </a:p>
          <a:p>
            <a:pPr marL="285750" indent="-285750">
              <a:buFont typeface="Arial" panose="020B0604020202020204" pitchFamily="34" charset="0"/>
              <a:buChar char="•"/>
            </a:pPr>
            <a:endParaRPr lang="en-US" baseline="0" dirty="0"/>
          </a:p>
          <a:p>
            <a:r>
              <a:rPr lang="en-CA" sz="1600" kern="1200" dirty="0">
                <a:solidFill>
                  <a:schemeClr val="tx1"/>
                </a:solidFill>
                <a:effectLst/>
                <a:latin typeface="+mn-lt"/>
                <a:ea typeface="+mn-ea"/>
                <a:cs typeface="+mn-cs"/>
              </a:rPr>
              <a:t>Although regional alienation spans partisan attachments, its manifestations since at least the 1960s have been associated with right of center politics. Diefenbaker made the Progressive Conservatives the party of Western Canada, an attachment that persisted until the breakdown of the Mulroney coalition in 1993. Then the right-populist Reform Party took up the role, proclaiming that “The West Wants In.” The Conservative Party took up Reform’s mantle when it was formed in 2004. As a relative champion for the oil and gas industry, the perception that the Conservatives are Alberta’s champion in federal politics was enhanced. And, conversely, as the Trudeau government undertook policy change to reduce greenhouse gas emissions, Trudeau and his party were increasingly seen as threatening the economic wellbeing of the province. </a:t>
            </a:r>
            <a:endParaRPr lang="en-US" sz="1600" kern="1200" dirty="0">
              <a:solidFill>
                <a:schemeClr val="tx1"/>
              </a:solidFill>
              <a:effectLst/>
              <a:latin typeface="+mn-lt"/>
              <a:ea typeface="+mn-ea"/>
              <a:cs typeface="+mn-cs"/>
            </a:endParaRPr>
          </a:p>
          <a:p>
            <a:r>
              <a:rPr lang="en-CA" sz="16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r>
              <a:rPr lang="en-CA" sz="1600" kern="1200" dirty="0">
                <a:solidFill>
                  <a:schemeClr val="tx1"/>
                </a:solidFill>
                <a:effectLst/>
                <a:latin typeface="+mn-lt"/>
                <a:ea typeface="+mn-ea"/>
                <a:cs typeface="+mn-cs"/>
              </a:rPr>
              <a:t>The rhetoric of Alberta alienation is undeniably populist, positioning Alberta as the hard-working “people” exploited or victimized by the central Canadian elite, enthralled with appeasing Quebec. It is also grounded in a preference for a more decentralized distribution of power within the framework of Canadian federalism. </a:t>
            </a:r>
            <a:endParaRPr lang="en-US" sz="1600" kern="1200" dirty="0">
              <a:solidFill>
                <a:schemeClr val="tx1"/>
              </a:solidFill>
              <a:effectLst/>
              <a:latin typeface="+mn-lt"/>
              <a:ea typeface="+mn-ea"/>
              <a:cs typeface="+mn-cs"/>
            </a:endParaRPr>
          </a:p>
          <a:p>
            <a:pPr marL="0" indent="0">
              <a:buFont typeface="Arial" panose="020B0604020202020204" pitchFamily="34" charset="0"/>
              <a:buNone/>
            </a:pPr>
            <a:endParaRPr lang="en-US" baseline="0" dirty="0"/>
          </a:p>
          <a:p>
            <a:r>
              <a:rPr lang="en-CA" sz="1600" kern="1200" dirty="0">
                <a:solidFill>
                  <a:schemeClr val="tx1"/>
                </a:solidFill>
                <a:effectLst/>
                <a:latin typeface="+mn-lt"/>
                <a:ea typeface="+mn-ea"/>
                <a:cs typeface="+mn-cs"/>
              </a:rPr>
              <a:t>So why consider gender? There are gender differences in regional alienation, but to what extent are these grounded in gender differences in political ideology and partisanship? </a:t>
            </a:r>
            <a:endParaRPr lang="en-US" sz="1600" kern="1200" dirty="0">
              <a:solidFill>
                <a:schemeClr val="tx1"/>
              </a:solidFill>
              <a:effectLst/>
              <a:latin typeface="+mn-lt"/>
              <a:ea typeface="+mn-ea"/>
              <a:cs typeface="+mn-cs"/>
            </a:endParaRPr>
          </a:p>
          <a:p>
            <a:r>
              <a:rPr lang="en-CA" sz="16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pPr marL="0" marR="0" lvl="0" indent="0" algn="l" defTabSz="1218987" rtl="0" eaLnBrk="1" fontAlgn="auto" latinLnBrk="0" hangingPunct="1">
              <a:lnSpc>
                <a:spcPct val="100000"/>
              </a:lnSpc>
              <a:spcBef>
                <a:spcPts val="0"/>
              </a:spcBef>
              <a:spcAft>
                <a:spcPts val="0"/>
              </a:spcAft>
              <a:buClrTx/>
              <a:buSzTx/>
              <a:buFontTx/>
              <a:buNone/>
              <a:tabLst/>
              <a:defRPr/>
            </a:pPr>
            <a:r>
              <a:rPr lang="en-CA" sz="1600" kern="1200" dirty="0">
                <a:solidFill>
                  <a:schemeClr val="tx1"/>
                </a:solidFill>
                <a:effectLst/>
                <a:latin typeface="+mn-lt"/>
                <a:ea typeface="+mn-ea"/>
                <a:cs typeface="+mn-cs"/>
              </a:rPr>
              <a:t>Since the 1980s, a gender gap has emerged, positioning women as left-wing, with men as right-wing (Erickson and O’Neill 2002; </a:t>
            </a:r>
            <a:r>
              <a:rPr lang="en-CA" sz="1600" kern="1200" dirty="0" err="1">
                <a:solidFill>
                  <a:schemeClr val="tx1"/>
                </a:solidFill>
                <a:effectLst/>
                <a:latin typeface="+mn-lt"/>
                <a:ea typeface="+mn-ea"/>
                <a:cs typeface="+mn-cs"/>
              </a:rPr>
              <a:t>Ekehammar</a:t>
            </a:r>
            <a:r>
              <a:rPr lang="en-CA" sz="1600" kern="1200" dirty="0">
                <a:solidFill>
                  <a:schemeClr val="tx1"/>
                </a:solidFill>
                <a:effectLst/>
                <a:latin typeface="+mn-lt"/>
                <a:ea typeface="+mn-ea"/>
                <a:cs typeface="+mn-cs"/>
              </a:rPr>
              <a:t> and </a:t>
            </a:r>
            <a:r>
              <a:rPr lang="en-CA" sz="1600" kern="1200" dirty="0" err="1">
                <a:solidFill>
                  <a:schemeClr val="tx1"/>
                </a:solidFill>
                <a:effectLst/>
                <a:latin typeface="+mn-lt"/>
                <a:ea typeface="+mn-ea"/>
                <a:cs typeface="+mn-cs"/>
              </a:rPr>
              <a:t>Sidanius</a:t>
            </a:r>
            <a:r>
              <a:rPr lang="en-CA" sz="1600" kern="1200" dirty="0">
                <a:solidFill>
                  <a:schemeClr val="tx1"/>
                </a:solidFill>
                <a:effectLst/>
                <a:latin typeface="+mn-lt"/>
                <a:ea typeface="+mn-ea"/>
                <a:cs typeface="+mn-cs"/>
              </a:rPr>
              <a:t> 1982; Burris 1984; </a:t>
            </a:r>
            <a:r>
              <a:rPr lang="en-CA" sz="1600" kern="1200" dirty="0" err="1">
                <a:solidFill>
                  <a:schemeClr val="tx1"/>
                </a:solidFill>
                <a:effectLst/>
                <a:latin typeface="+mn-lt"/>
                <a:ea typeface="+mn-ea"/>
                <a:cs typeface="+mn-cs"/>
              </a:rPr>
              <a:t>Edlund</a:t>
            </a:r>
            <a:r>
              <a:rPr lang="en-CA" sz="1600" kern="1200" dirty="0">
                <a:solidFill>
                  <a:schemeClr val="tx1"/>
                </a:solidFill>
                <a:effectLst/>
                <a:latin typeface="+mn-lt"/>
                <a:ea typeface="+mn-ea"/>
                <a:cs typeface="+mn-cs"/>
              </a:rPr>
              <a:t> and </a:t>
            </a:r>
            <a:r>
              <a:rPr lang="en-CA" sz="1600" kern="1200" dirty="0" err="1">
                <a:solidFill>
                  <a:schemeClr val="tx1"/>
                </a:solidFill>
                <a:effectLst/>
                <a:latin typeface="+mn-lt"/>
                <a:ea typeface="+mn-ea"/>
                <a:cs typeface="+mn-cs"/>
              </a:rPr>
              <a:t>Pande</a:t>
            </a:r>
            <a:r>
              <a:rPr lang="en-CA" sz="1600" kern="1200" dirty="0">
                <a:solidFill>
                  <a:schemeClr val="tx1"/>
                </a:solidFill>
                <a:effectLst/>
                <a:latin typeface="+mn-lt"/>
                <a:ea typeface="+mn-ea"/>
                <a:cs typeface="+mn-cs"/>
              </a:rPr>
              <a:t> 2002; Everitt 1998; </a:t>
            </a:r>
            <a:r>
              <a:rPr lang="en-CA" sz="1600" kern="1200" dirty="0" err="1">
                <a:solidFill>
                  <a:schemeClr val="tx1"/>
                </a:solidFill>
                <a:effectLst/>
                <a:latin typeface="+mn-lt"/>
                <a:ea typeface="+mn-ea"/>
                <a:cs typeface="+mn-cs"/>
              </a:rPr>
              <a:t>Gidengil</a:t>
            </a:r>
            <a:r>
              <a:rPr lang="en-CA" sz="1600" kern="1200" dirty="0">
                <a:solidFill>
                  <a:schemeClr val="tx1"/>
                </a:solidFill>
                <a:effectLst/>
                <a:latin typeface="+mn-lt"/>
                <a:ea typeface="+mn-ea"/>
                <a:cs typeface="+mn-cs"/>
              </a:rPr>
              <a:t> et al. 1995; </a:t>
            </a:r>
            <a:r>
              <a:rPr lang="en-CA" sz="1600" kern="1200" dirty="0" err="1">
                <a:solidFill>
                  <a:schemeClr val="tx1"/>
                </a:solidFill>
                <a:effectLst/>
                <a:latin typeface="+mn-lt"/>
                <a:ea typeface="+mn-ea"/>
                <a:cs typeface="+mn-cs"/>
              </a:rPr>
              <a:t>Gidengil</a:t>
            </a:r>
            <a:r>
              <a:rPr lang="en-CA" sz="1600" kern="1200" dirty="0">
                <a:solidFill>
                  <a:schemeClr val="tx1"/>
                </a:solidFill>
                <a:effectLst/>
                <a:latin typeface="+mn-lt"/>
                <a:ea typeface="+mn-ea"/>
                <a:cs typeface="+mn-cs"/>
              </a:rPr>
              <a:t> et al. 2013; </a:t>
            </a:r>
            <a:r>
              <a:rPr lang="en-CA" sz="1600" kern="1200" dirty="0" err="1">
                <a:solidFill>
                  <a:schemeClr val="tx1"/>
                </a:solidFill>
                <a:effectLst/>
                <a:latin typeface="+mn-lt"/>
                <a:ea typeface="+mn-ea"/>
                <a:cs typeface="+mn-cs"/>
              </a:rPr>
              <a:t>Gidengil</a:t>
            </a:r>
            <a:r>
              <a:rPr lang="en-CA" sz="1600" kern="1200" dirty="0">
                <a:solidFill>
                  <a:schemeClr val="tx1"/>
                </a:solidFill>
                <a:effectLst/>
                <a:latin typeface="+mn-lt"/>
                <a:ea typeface="+mn-ea"/>
                <a:cs typeface="+mn-cs"/>
              </a:rPr>
              <a:t> et al. 2003; </a:t>
            </a:r>
            <a:r>
              <a:rPr lang="en-CA" sz="1600" kern="1200" dirty="0" err="1">
                <a:solidFill>
                  <a:schemeClr val="tx1"/>
                </a:solidFill>
                <a:effectLst/>
                <a:latin typeface="+mn-lt"/>
                <a:ea typeface="+mn-ea"/>
                <a:cs typeface="+mn-cs"/>
              </a:rPr>
              <a:t>Gilens</a:t>
            </a:r>
            <a:r>
              <a:rPr lang="en-CA" sz="1600" kern="1200" dirty="0">
                <a:solidFill>
                  <a:schemeClr val="tx1"/>
                </a:solidFill>
                <a:effectLst/>
                <a:latin typeface="+mn-lt"/>
                <a:ea typeface="+mn-ea"/>
                <a:cs typeface="+mn-cs"/>
              </a:rPr>
              <a:t> 1988; </a:t>
            </a:r>
            <a:r>
              <a:rPr lang="en-CA" sz="1600" kern="1200" dirty="0" err="1">
                <a:solidFill>
                  <a:schemeClr val="tx1"/>
                </a:solidFill>
                <a:effectLst/>
                <a:latin typeface="+mn-lt"/>
                <a:ea typeface="+mn-ea"/>
                <a:cs typeface="+mn-cs"/>
              </a:rPr>
              <a:t>Goertzel</a:t>
            </a:r>
            <a:r>
              <a:rPr lang="en-CA" sz="1600" kern="1200" dirty="0">
                <a:solidFill>
                  <a:schemeClr val="tx1"/>
                </a:solidFill>
                <a:effectLst/>
                <a:latin typeface="+mn-lt"/>
                <a:ea typeface="+mn-ea"/>
                <a:cs typeface="+mn-cs"/>
              </a:rPr>
              <a:t> 1983; Howell and Day 2000). </a:t>
            </a:r>
            <a:r>
              <a:rPr lang="en-CA" sz="1600" kern="1200" dirty="0" err="1">
                <a:solidFill>
                  <a:schemeClr val="tx1"/>
                </a:solidFill>
                <a:effectLst/>
                <a:latin typeface="+mn-lt"/>
                <a:ea typeface="+mn-ea"/>
                <a:cs typeface="+mn-cs"/>
              </a:rPr>
              <a:t>Shorrocks</a:t>
            </a:r>
            <a:r>
              <a:rPr lang="en-CA" sz="1600" kern="1200" dirty="0">
                <a:solidFill>
                  <a:schemeClr val="tx1"/>
                </a:solidFill>
                <a:effectLst/>
                <a:latin typeface="+mn-lt"/>
                <a:ea typeface="+mn-ea"/>
                <a:cs typeface="+mn-cs"/>
              </a:rPr>
              <a:t> (2018) finds that Canadian women (like their European counterparts) are more likely to support economic equality, state intervention and liberal social values. Similarly, there is evidence that women are more supportive of transitioning away from fossil fuels (Thomas et al 2022). These ideological and attitudinal differences translate into lower support for conservative parties among women than among men. </a:t>
            </a:r>
            <a:endParaRPr lang="en-US" sz="1600" kern="1200" dirty="0">
              <a:solidFill>
                <a:schemeClr val="tx1"/>
              </a:solidFill>
              <a:effectLst/>
              <a:latin typeface="+mn-lt"/>
              <a:ea typeface="+mn-ea"/>
              <a:cs typeface="+mn-cs"/>
            </a:endParaRPr>
          </a:p>
          <a:p>
            <a:pPr marL="0" marR="0" lvl="0" indent="0" algn="l" defTabSz="1218987" rtl="0" eaLnBrk="1" fontAlgn="auto" latinLnBrk="0" hangingPunct="1">
              <a:lnSpc>
                <a:spcPct val="100000"/>
              </a:lnSpc>
              <a:spcBef>
                <a:spcPts val="0"/>
              </a:spcBef>
              <a:spcAft>
                <a:spcPts val="0"/>
              </a:spcAft>
              <a:buClrTx/>
              <a:buSzTx/>
              <a:buFontTx/>
              <a:buNone/>
              <a:tabLst/>
              <a:defRPr/>
            </a:pPr>
            <a:endParaRPr lang="en-CA" sz="1600" kern="1200" dirty="0">
              <a:solidFill>
                <a:schemeClr val="tx1"/>
              </a:solidFill>
              <a:effectLst/>
              <a:latin typeface="+mn-lt"/>
              <a:ea typeface="+mn-ea"/>
              <a:cs typeface="+mn-cs"/>
            </a:endParaRPr>
          </a:p>
          <a:p>
            <a:pPr marL="0" marR="0" lvl="0" indent="0" algn="l" defTabSz="1218987" rtl="0" eaLnBrk="1" fontAlgn="auto" latinLnBrk="0" hangingPunct="1">
              <a:lnSpc>
                <a:spcPct val="100000"/>
              </a:lnSpc>
              <a:spcBef>
                <a:spcPts val="0"/>
              </a:spcBef>
              <a:spcAft>
                <a:spcPts val="0"/>
              </a:spcAft>
              <a:buClrTx/>
              <a:buSzTx/>
              <a:buFontTx/>
              <a:buNone/>
              <a:tabLst/>
              <a:defRPr/>
            </a:pPr>
            <a:r>
              <a:rPr lang="en-CA" sz="1600" kern="1200" dirty="0">
                <a:solidFill>
                  <a:schemeClr val="tx1"/>
                </a:solidFill>
                <a:effectLst/>
                <a:latin typeface="+mn-lt"/>
                <a:ea typeface="+mn-ea"/>
                <a:cs typeface="+mn-cs"/>
              </a:rPr>
              <a:t>Given that western</a:t>
            </a:r>
            <a:r>
              <a:rPr lang="en-CA" sz="1600" kern="1200" baseline="0" dirty="0">
                <a:solidFill>
                  <a:schemeClr val="tx1"/>
                </a:solidFill>
                <a:effectLst/>
                <a:latin typeface="+mn-lt"/>
                <a:ea typeface="+mn-ea"/>
                <a:cs typeface="+mn-cs"/>
              </a:rPr>
              <a:t> alienation is a conservative phenomenon in Canada, and women are less likely to be conservative than men, we would expect to find gendered differences.</a:t>
            </a:r>
            <a:endParaRPr lang="en-US" sz="1600" kern="1200" dirty="0">
              <a:solidFill>
                <a:schemeClr val="tx1"/>
              </a:solidFill>
              <a:effectLst/>
              <a:latin typeface="+mn-lt"/>
              <a:ea typeface="+mn-ea"/>
              <a:cs typeface="+mn-cs"/>
            </a:endParaRPr>
          </a:p>
          <a:p>
            <a:r>
              <a:rPr lang="en-CA" sz="16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r>
              <a:rPr lang="en-CA" sz="1600" kern="1200" dirty="0">
                <a:solidFill>
                  <a:schemeClr val="tx1"/>
                </a:solidFill>
                <a:effectLst/>
                <a:latin typeface="+mn-lt"/>
                <a:ea typeface="+mn-ea"/>
                <a:cs typeface="+mn-cs"/>
              </a:rPr>
              <a:t>The populist grounding of Alberta alienation emphasizes the virtue of “traditional” Alberta values. This evokes the image of families built around traditional gender roles. Much of the recent literature that examines women’s involvement in emerging right populist movements notes that populism creates space for women’s involvement as defenders of family. It raises the question of whether women’s alienation is rooted differently in populism, or more closely associated with religiosity. </a:t>
            </a:r>
            <a:endParaRPr lang="en-US" sz="1600" kern="1200" dirty="0">
              <a:solidFill>
                <a:schemeClr val="tx1"/>
              </a:solidFill>
              <a:effectLst/>
              <a:latin typeface="+mn-lt"/>
              <a:ea typeface="+mn-ea"/>
              <a:cs typeface="+mn-cs"/>
            </a:endParaRPr>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More than this, not unlike similar regionalist movements in the US and the UK, today’s brand of western alienation appears to be rooted in racial, class, and gendered divisions.</a:t>
            </a:r>
          </a:p>
          <a:p>
            <a:pPr marL="285750" indent="-285750">
              <a:buFont typeface="Arial" panose="020B0604020202020204" pitchFamily="34" charset="0"/>
              <a:buChar char="•"/>
            </a:pPr>
            <a:r>
              <a:rPr lang="en-US" baseline="0" dirty="0"/>
              <a:t>Put simply, white, blue collar men in the Western oil and gas industry are positioned as falling behind others in society.</a:t>
            </a:r>
          </a:p>
          <a:p>
            <a:pPr marL="895243" lvl="1" indent="-285750">
              <a:buFont typeface="Arial" panose="020B0604020202020204" pitchFamily="34" charset="0"/>
              <a:buChar char="•"/>
            </a:pPr>
            <a:r>
              <a:rPr lang="en-US" baseline="0" dirty="0"/>
              <a:t>Whether targeted marauding federal government or ungrateful partners in Confederation blocking their pipelines while accepting the benefits of natural resource development….</a:t>
            </a:r>
          </a:p>
          <a:p>
            <a:pPr marL="895243" lvl="1" indent="-285750">
              <a:buFont typeface="Arial" panose="020B0604020202020204" pitchFamily="34" charset="0"/>
              <a:buChar char="•"/>
            </a:pPr>
            <a:r>
              <a:rPr lang="en-US" baseline="0" dirty="0"/>
              <a:t>….and now maligned by the global environmentalist movement and the forces of automation and globalization…</a:t>
            </a:r>
          </a:p>
          <a:p>
            <a:pPr marL="895243" lvl="1" indent="-285750">
              <a:buFont typeface="Arial" panose="020B0604020202020204" pitchFamily="34" charset="0"/>
              <a:buChar char="•"/>
            </a:pPr>
            <a:r>
              <a:rPr lang="en-US" baseline="0" dirty="0"/>
              <a:t>…people like Bernard “the Roughneck” Hancock (Canada’s “Joe the Plumber”) have come to epitomize what it means to be alienated in Western Canada.</a:t>
            </a:r>
          </a:p>
          <a:p>
            <a:pPr marL="895243" lvl="1" indent="-285750">
              <a:buFont typeface="Arial" panose="020B0604020202020204" pitchFamily="34" charset="0"/>
              <a:buChar char="•"/>
            </a:pPr>
            <a:r>
              <a:rPr lang="en-US" baseline="0" dirty="0"/>
              <a:t>Westerners are not just being held back – as they have been for generations – they are now being left behind others in society, falling behind their parents, and falling short of their own expectations of themselves.</a:t>
            </a:r>
          </a:p>
          <a:p>
            <a:pPr marL="895243" lvl="1" indent="-285750">
              <a:buFont typeface="Arial" panose="020B0604020202020204" pitchFamily="34" charset="0"/>
              <a:buChar char="•"/>
            </a:pPr>
            <a:r>
              <a:rPr lang="en-US" baseline="0" dirty="0"/>
              <a:t>Our own Viewpoint Alberta surveys show that as high as 4 in 10 Albertans hold such beliefs.</a:t>
            </a:r>
          </a:p>
          <a:p>
            <a:pPr marL="895243" lvl="1" indent="-285750">
              <a:buFont typeface="Arial" panose="020B0604020202020204" pitchFamily="34" charset="0"/>
              <a:buChar char="•"/>
            </a:pPr>
            <a:r>
              <a:rPr lang="en-US" baseline="0" dirty="0"/>
              <a:t>More than that, our focus groups show that the feeling has seeped into the broader political culture. This is because Bernard the Roughneck, Joe the Cowboy, and Al the Farmer remain symbols of what it means to be Albertan.</a:t>
            </a:r>
          </a:p>
          <a:p>
            <a:pPr marL="895243" lvl="1" indent="-285750">
              <a:buFont typeface="Arial" panose="020B0604020202020204" pitchFamily="34" charset="0"/>
              <a:buChar char="•"/>
            </a:pPr>
            <a:r>
              <a:rPr lang="en-US" baseline="0" dirty="0"/>
              <a:t>When they’re </a:t>
            </a:r>
            <a:r>
              <a:rPr lang="en-US" baseline="0" dirty="0" err="1"/>
              <a:t>hurtin</a:t>
            </a:r>
            <a:r>
              <a:rPr lang="en-US" baseline="0" dirty="0"/>
              <a:t>’, Albertans are </a:t>
            </a:r>
            <a:r>
              <a:rPr lang="en-US" baseline="0" dirty="0" err="1"/>
              <a:t>hurtin</a:t>
            </a:r>
            <a:r>
              <a:rPr lang="en-US" baseline="0" dirty="0"/>
              <a:t>’. And they are </a:t>
            </a:r>
            <a:r>
              <a:rPr lang="en-US" baseline="0" dirty="0" err="1"/>
              <a:t>unmistakenly</a:t>
            </a:r>
            <a:r>
              <a:rPr lang="en-US" baseline="0" dirty="0"/>
              <a:t> men.</a:t>
            </a:r>
          </a:p>
          <a:p>
            <a:pPr marL="285750" lvl="0" indent="-285750">
              <a:buFont typeface="Arial" panose="020B0604020202020204" pitchFamily="34" charset="0"/>
              <a:buChar char="•"/>
            </a:pPr>
            <a:r>
              <a:rPr lang="en-US" baseline="0" dirty="0"/>
              <a:t>For all of these reasons, we would expect alienation to be experienced differently between men and women.</a:t>
            </a:r>
          </a:p>
          <a:p>
            <a:pPr marL="285750" lvl="0" indent="-285750">
              <a:buFont typeface="Arial" panose="020B0604020202020204" pitchFamily="34" charset="0"/>
              <a:buChar char="•"/>
            </a:pPr>
            <a:r>
              <a:rPr lang="en-US" baseline="0" dirty="0"/>
              <a:t>It turns out it’s not…</a:t>
            </a:r>
          </a:p>
          <a:p>
            <a:pPr marL="285750" indent="-285750">
              <a:buFont typeface="Arial" panose="020B0604020202020204" pitchFamily="34" charset="0"/>
              <a:buChar char="•"/>
            </a:pPr>
            <a:endParaRPr lang="en-US" baseline="0" dirty="0"/>
          </a:p>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CA2D21D1-52E2-420B-B491-CFF6D7BB79FB}" type="slidenum">
              <a:rPr lang="en-US" smtClean="0"/>
              <a:pPr/>
              <a:t>3</a:t>
            </a:fld>
            <a:endParaRPr lang="en-US"/>
          </a:p>
        </p:txBody>
      </p:sp>
    </p:spTree>
    <p:extLst>
      <p:ext uri="{BB962C8B-B14F-4D97-AF65-F5344CB8AC3E}">
        <p14:creationId xmlns:p14="http://schemas.microsoft.com/office/powerpoint/2010/main" val="13460100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2D21D1-52E2-420B-B491-CFF6D7BB79FB}" type="slidenum">
              <a:rPr lang="en-US" smtClean="0"/>
              <a:pPr/>
              <a:t>26</a:t>
            </a:fld>
            <a:endParaRPr lang="en-US"/>
          </a:p>
        </p:txBody>
      </p:sp>
    </p:spTree>
    <p:extLst>
      <p:ext uri="{BB962C8B-B14F-4D97-AF65-F5344CB8AC3E}">
        <p14:creationId xmlns:p14="http://schemas.microsoft.com/office/powerpoint/2010/main" val="6570795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600" b="0" i="0" kern="1200" dirty="0">
                <a:solidFill>
                  <a:schemeClr val="tx1"/>
                </a:solidFill>
                <a:effectLst/>
                <a:latin typeface="+mn-lt"/>
                <a:ea typeface="+mn-ea"/>
                <a:cs typeface="+mn-cs"/>
              </a:rPr>
              <a:t>Religiosity affects only men, and it decreases their sense of unfairness (-0.13). In other words, the more religious a man is, the </a:t>
            </a:r>
            <a:r>
              <a:rPr lang="en-US" sz="1600" b="0" i="1" kern="1200" dirty="0">
                <a:solidFill>
                  <a:schemeClr val="tx1"/>
                </a:solidFill>
                <a:effectLst/>
                <a:latin typeface="+mn-lt"/>
                <a:ea typeface="+mn-ea"/>
                <a:cs typeface="+mn-cs"/>
              </a:rPr>
              <a:t>less</a:t>
            </a:r>
            <a:r>
              <a:rPr lang="en-US" sz="1600" b="0" i="0" kern="1200" dirty="0">
                <a:solidFill>
                  <a:schemeClr val="tx1"/>
                </a:solidFill>
                <a:effectLst/>
                <a:latin typeface="+mn-lt"/>
                <a:ea typeface="+mn-ea"/>
                <a:cs typeface="+mn-cs"/>
              </a:rPr>
              <a:t> he feels confederation is unfair.</a:t>
            </a:r>
          </a:p>
          <a:p>
            <a:pPr marL="285750" indent="-285750">
              <a:buFont typeface="Arial" panose="020B0604020202020204" pitchFamily="34" charset="0"/>
              <a:buChar char="•"/>
            </a:pPr>
            <a:r>
              <a:rPr lang="en-US" sz="1600" b="0" i="0" kern="1200" dirty="0">
                <a:solidFill>
                  <a:schemeClr val="tx1"/>
                </a:solidFill>
                <a:effectLst/>
                <a:latin typeface="+mn-lt"/>
                <a:ea typeface="+mn-ea"/>
                <a:cs typeface="+mn-cs"/>
              </a:rPr>
              <a:t>Left/right placement only affects unfairness among women (.04), not men. The effect is very minor.</a:t>
            </a:r>
          </a:p>
          <a:p>
            <a:pPr marL="285750" indent="-285750">
              <a:buFont typeface="Arial" panose="020B0604020202020204" pitchFamily="34" charset="0"/>
              <a:buChar char="•"/>
            </a:pPr>
            <a:r>
              <a:rPr lang="en-US" sz="1600" b="0" i="0" kern="1200" dirty="0">
                <a:solidFill>
                  <a:schemeClr val="tx1"/>
                </a:solidFill>
                <a:effectLst/>
                <a:latin typeface="+mn-lt"/>
                <a:ea typeface="+mn-ea"/>
                <a:cs typeface="+mn-cs"/>
              </a:rPr>
              <a:t>Left/right placement has a bigger effect on men's support for autonomy (0.50) than women's (0.21).  In other words, being further to the right has a bigger influence on men's penchant for autonomy than women's.</a:t>
            </a:r>
          </a:p>
          <a:p>
            <a:pPr marL="285750" indent="-285750">
              <a:buFont typeface="Arial" panose="020B0604020202020204" pitchFamily="34" charset="0"/>
              <a:buChar char="•"/>
            </a:pPr>
            <a:r>
              <a:rPr lang="en-US" sz="1600" b="0" i="0" kern="1200" dirty="0">
                <a:solidFill>
                  <a:schemeClr val="tx1"/>
                </a:solidFill>
                <a:effectLst/>
                <a:latin typeface="+mn-lt"/>
                <a:ea typeface="+mn-ea"/>
                <a:cs typeface="+mn-cs"/>
              </a:rPr>
              <a:t>Conservative vote choice affects women's support for autonomy (2.99), but not men's.  This is actually a pretty big effect.</a:t>
            </a:r>
          </a:p>
          <a:p>
            <a:pPr marL="285750" indent="-285750">
              <a:buFont typeface="Arial" panose="020B0604020202020204" pitchFamily="34" charset="0"/>
              <a:buChar char="•"/>
            </a:pPr>
            <a:r>
              <a:rPr lang="en-US" sz="1600" b="0" i="0" kern="1200" dirty="0">
                <a:solidFill>
                  <a:schemeClr val="tx1"/>
                </a:solidFill>
                <a:effectLst/>
                <a:latin typeface="+mn-lt"/>
                <a:ea typeface="+mn-ea"/>
                <a:cs typeface="+mn-cs"/>
              </a:rPr>
              <a:t>Conservative vote choice affects men's sense of unfairness (0.37), but not women's. Minor effect.</a:t>
            </a:r>
          </a:p>
          <a:p>
            <a:pPr marL="285750" indent="-285750">
              <a:buFont typeface="Arial" panose="020B0604020202020204" pitchFamily="34" charset="0"/>
              <a:buChar char="•"/>
            </a:pPr>
            <a:r>
              <a:rPr lang="en-US" sz="1600" b="0" i="0" kern="1200" dirty="0">
                <a:solidFill>
                  <a:schemeClr val="tx1"/>
                </a:solidFill>
                <a:effectLst/>
                <a:latin typeface="+mn-lt"/>
                <a:ea typeface="+mn-ea"/>
                <a:cs typeface="+mn-cs"/>
              </a:rPr>
              <a:t>NDP vote choice affects women's support for autonomy (1.41), but nothing else. Not sure what to make of this.</a:t>
            </a:r>
          </a:p>
          <a:p>
            <a:pPr marL="285750" indent="-285750">
              <a:buFont typeface="Arial" panose="020B0604020202020204" pitchFamily="34" charset="0"/>
              <a:buChar char="•"/>
            </a:pPr>
            <a:r>
              <a:rPr lang="en-US" sz="1600" b="0" i="0" kern="1200" dirty="0">
                <a:solidFill>
                  <a:schemeClr val="tx1"/>
                </a:solidFill>
                <a:effectLst/>
                <a:latin typeface="+mn-lt"/>
                <a:ea typeface="+mn-ea"/>
                <a:cs typeface="+mn-cs"/>
              </a:rPr>
              <a:t>PPC vote choice affects women's support for autonomy (3.91), and men's sense of unfairness (0.48).</a:t>
            </a:r>
          </a:p>
          <a:p>
            <a:pPr marL="285750" indent="-285750">
              <a:buFont typeface="Arial" panose="020B0604020202020204" pitchFamily="34" charset="0"/>
              <a:buChar char="•"/>
            </a:pPr>
            <a:r>
              <a:rPr lang="en-US" sz="1600" b="0" i="0" kern="1200" dirty="0">
                <a:solidFill>
                  <a:schemeClr val="tx1"/>
                </a:solidFill>
                <a:effectLst/>
                <a:latin typeface="+mn-lt"/>
                <a:ea typeface="+mn-ea"/>
                <a:cs typeface="+mn-cs"/>
              </a:rPr>
              <a:t>Feelings about Trudeau have a similar impact on women's and men's sense of unfairness (-0.06, -0.04) and men's support for autonomy (-0.35). Attitudes toward the PM don't appear to be driving very much, overall.</a:t>
            </a:r>
          </a:p>
        </p:txBody>
      </p:sp>
      <p:sp>
        <p:nvSpPr>
          <p:cNvPr id="4" name="Slide Number Placeholder 3"/>
          <p:cNvSpPr>
            <a:spLocks noGrp="1"/>
          </p:cNvSpPr>
          <p:nvPr>
            <p:ph type="sldNum" sz="quarter" idx="10"/>
          </p:nvPr>
        </p:nvSpPr>
        <p:spPr/>
        <p:txBody>
          <a:bodyPr/>
          <a:lstStyle/>
          <a:p>
            <a:fld id="{CA2D21D1-52E2-420B-B491-CFF6D7BB79FB}" type="slidenum">
              <a:rPr lang="en-US" smtClean="0"/>
              <a:pPr/>
              <a:t>27</a:t>
            </a:fld>
            <a:endParaRPr lang="en-US"/>
          </a:p>
        </p:txBody>
      </p:sp>
    </p:spTree>
    <p:extLst>
      <p:ext uri="{BB962C8B-B14F-4D97-AF65-F5344CB8AC3E}">
        <p14:creationId xmlns:p14="http://schemas.microsoft.com/office/powerpoint/2010/main" val="7823235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3887117"/>
            <a:ext cx="10360501" cy="610820"/>
          </a:xfrm>
        </p:spPr>
        <p:txBody>
          <a:bodyPr/>
          <a:lstStyle>
            <a:lvl1pPr algn="ctr">
              <a:defRPr lang="en-US" sz="4000" kern="1200" smtClean="0">
                <a:solidFill>
                  <a:schemeClr val="tx1">
                    <a:lumMod val="75000"/>
                    <a:lumOff val="25000"/>
                  </a:schemeClr>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1828324" y="4399020"/>
            <a:ext cx="8532178" cy="764440"/>
          </a:xfrm>
        </p:spPr>
        <p:txBody>
          <a:bodyPr>
            <a:normAutofit/>
          </a:bodyPr>
          <a:lstStyle>
            <a:lvl1pPr marL="0" indent="0" algn="ctr">
              <a:buNone/>
              <a:defRPr lang="en-US" sz="2400" kern="1200" smtClean="0">
                <a:solidFill>
                  <a:schemeClr val="tx1">
                    <a:lumMod val="65000"/>
                    <a:lumOff val="35000"/>
                  </a:schemeClr>
                </a:solidFill>
                <a:latin typeface="+mj-lt"/>
                <a:ea typeface="+mj-ea"/>
                <a:cs typeface="+mj-cs"/>
              </a:defRPr>
            </a:lvl1pPr>
            <a:lvl2pPr marL="609468" indent="0" algn="ctr">
              <a:buNone/>
              <a:defRPr>
                <a:solidFill>
                  <a:schemeClr val="tx1">
                    <a:tint val="75000"/>
                  </a:schemeClr>
                </a:solidFill>
              </a:defRPr>
            </a:lvl2pPr>
            <a:lvl3pPr marL="1218936" indent="0" algn="ctr">
              <a:buNone/>
              <a:defRPr>
                <a:solidFill>
                  <a:schemeClr val="tx1">
                    <a:tint val="75000"/>
                  </a:schemeClr>
                </a:solidFill>
              </a:defRPr>
            </a:lvl3pPr>
            <a:lvl4pPr marL="1828404" indent="0" algn="ctr">
              <a:buNone/>
              <a:defRPr>
                <a:solidFill>
                  <a:schemeClr val="tx1">
                    <a:tint val="75000"/>
                  </a:schemeClr>
                </a:solidFill>
              </a:defRPr>
            </a:lvl4pPr>
            <a:lvl5pPr marL="2437872" indent="0" algn="ctr">
              <a:buNone/>
              <a:defRPr>
                <a:solidFill>
                  <a:schemeClr val="tx1">
                    <a:tint val="75000"/>
                  </a:schemeClr>
                </a:solidFill>
              </a:defRPr>
            </a:lvl5pPr>
            <a:lvl6pPr marL="3047340" indent="0" algn="ctr">
              <a:buNone/>
              <a:defRPr>
                <a:solidFill>
                  <a:schemeClr val="tx1">
                    <a:tint val="75000"/>
                  </a:schemeClr>
                </a:solidFill>
              </a:defRPr>
            </a:lvl6pPr>
            <a:lvl7pPr marL="3656808" indent="0" algn="ctr">
              <a:buNone/>
              <a:defRPr>
                <a:solidFill>
                  <a:schemeClr val="tx1">
                    <a:tint val="75000"/>
                  </a:schemeClr>
                </a:solidFill>
              </a:defRPr>
            </a:lvl7pPr>
            <a:lvl8pPr marL="4266275" indent="0" algn="ctr">
              <a:buNone/>
              <a:defRPr>
                <a:solidFill>
                  <a:schemeClr val="tx1">
                    <a:tint val="75000"/>
                  </a:schemeClr>
                </a:solidFill>
              </a:defRPr>
            </a:lvl8pPr>
            <a:lvl9pPr marL="487574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pPr/>
              <a:t>6/17/2022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DE275-BE14-4364-AEA2-5F5667C0FD49}" type="slidenum">
              <a:rPr lang="en-US" smtClean="0"/>
              <a:pPr/>
              <a:t>‹#›</a:t>
            </a:fld>
            <a:endParaRPr lang="en-US"/>
          </a:p>
        </p:txBody>
      </p:sp>
    </p:spTree>
    <p:extLst>
      <p:ext uri="{BB962C8B-B14F-4D97-AF65-F5344CB8AC3E}">
        <p14:creationId xmlns:p14="http://schemas.microsoft.com/office/powerpoint/2010/main" val="1741541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9"/>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095" y="612775"/>
            <a:ext cx="7313295" cy="4114800"/>
          </a:xfrm>
        </p:spPr>
        <p:txBody>
          <a:bodyPr/>
          <a:lstStyle>
            <a:lvl1pPr marL="0" indent="0">
              <a:buNone/>
              <a:defRPr sz="43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endParaRPr lang="en-US"/>
          </a:p>
        </p:txBody>
      </p:sp>
      <p:sp>
        <p:nvSpPr>
          <p:cNvPr id="4" name="Text Placeholder 3"/>
          <p:cNvSpPr>
            <a:spLocks noGrp="1"/>
          </p:cNvSpPr>
          <p:nvPr>
            <p:ph type="body" sz="half" idx="2"/>
          </p:nvPr>
        </p:nvSpPr>
        <p:spPr>
          <a:xfrm>
            <a:off x="2389095" y="5367338"/>
            <a:ext cx="7313295" cy="8048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6/17/2022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75381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6/17/2022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9841580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274639"/>
            <a:ext cx="2742486"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441" y="274639"/>
            <a:ext cx="802431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6/17/2022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535022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26"/>
            <a:ext cx="10360501" cy="1470025"/>
          </a:xfrm>
        </p:spPr>
        <p:txBody>
          <a:bodyPr/>
          <a:lstStyle/>
          <a:p>
            <a:r>
              <a:rPr lang="en-US"/>
              <a:t>Click to edit Master title style</a:t>
            </a:r>
          </a:p>
        </p:txBody>
      </p:sp>
      <p:sp>
        <p:nvSpPr>
          <p:cNvPr id="3" name="Subtitle 2"/>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25404F2-BE9A-4460-8815-8F645183555F}" type="datetimeFigureOut">
              <a:rPr lang="en-US" smtClean="0"/>
              <a:pPr/>
              <a:t>6/17/2022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957718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6/17/2022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51923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4406901"/>
            <a:ext cx="10360501" cy="1362075"/>
          </a:xfrm>
        </p:spPr>
        <p:txBody>
          <a:bodyPr anchor="t"/>
          <a:lstStyle>
            <a:lvl1pPr algn="l">
              <a:defRPr sz="5300" b="1" cap="all"/>
            </a:lvl1pPr>
          </a:lstStyle>
          <a:p>
            <a:r>
              <a:rPr lang="en-US"/>
              <a:t>Click to edit Master title style</a:t>
            </a:r>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2700">
                <a:solidFill>
                  <a:schemeClr val="tx1">
                    <a:tint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pPr/>
              <a:t>6/17/2022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118170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441" y="1600201"/>
            <a:ext cx="5383398"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5986" y="1600201"/>
            <a:ext cx="5383398"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pPr/>
              <a:t>6/17/2022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05318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441" y="1535113"/>
            <a:ext cx="5385514"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4" name="Content Placeholder 3"/>
          <p:cNvSpPr>
            <a:spLocks noGrp="1"/>
          </p:cNvSpPr>
          <p:nvPr>
            <p:ph sz="half" idx="2"/>
          </p:nvPr>
        </p:nvSpPr>
        <p:spPr>
          <a:xfrm>
            <a:off x="609441" y="2174875"/>
            <a:ext cx="5385514"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1756" y="1535113"/>
            <a:ext cx="5387630"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6191756" y="2174875"/>
            <a:ext cx="5387630"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pPr/>
              <a:t>6/17/2022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795899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pPr/>
              <a:t>6/17/2022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42987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pPr/>
              <a:t>6/17/2022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681249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3" y="273049"/>
            <a:ext cx="4010039" cy="1162051"/>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5492" y="273052"/>
            <a:ext cx="6813892"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443" y="1435102"/>
            <a:ext cx="4010039" cy="46910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6/17/2022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129081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274639"/>
            <a:ext cx="10969943" cy="711081"/>
          </a:xfrm>
          <a:prstGeom prst="rect">
            <a:avLst/>
          </a:prstGeom>
        </p:spPr>
        <p:txBody>
          <a:bodyPr vert="horz" lIns="0" tIns="60949" rIns="0" bIns="60949" rtlCol="0" anchor="ctr">
            <a:normAutofit/>
          </a:bodyPr>
          <a:lstStyle/>
          <a:p>
            <a:r>
              <a:rPr lang="en-US"/>
              <a:t>Click to edit Master title style</a:t>
            </a:r>
          </a:p>
        </p:txBody>
      </p:sp>
      <p:sp>
        <p:nvSpPr>
          <p:cNvPr id="3" name="Text Placeholder 2"/>
          <p:cNvSpPr>
            <a:spLocks noGrp="1"/>
          </p:cNvSpPr>
          <p:nvPr>
            <p:ph type="body" idx="1"/>
          </p:nvPr>
        </p:nvSpPr>
        <p:spPr>
          <a:xfrm>
            <a:off x="609441" y="1138425"/>
            <a:ext cx="10969943" cy="4987739"/>
          </a:xfrm>
          <a:prstGeom prst="rect">
            <a:avLst/>
          </a:prstGeom>
        </p:spPr>
        <p:txBody>
          <a:bodyPr vert="horz" lIns="0" tIns="60949" rIns="0" bIns="609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441" y="6356351"/>
            <a:ext cx="2844059" cy="365125"/>
          </a:xfrm>
          <a:prstGeom prst="rect">
            <a:avLst/>
          </a:prstGeom>
        </p:spPr>
        <p:txBody>
          <a:bodyPr vert="horz" lIns="0" tIns="60949" rIns="0" bIns="60949" rtlCol="0" anchor="ctr"/>
          <a:lstStyle>
            <a:lvl1pPr algn="l">
              <a:defRPr sz="1600">
                <a:solidFill>
                  <a:schemeClr val="tx1">
                    <a:tint val="75000"/>
                  </a:schemeClr>
                </a:solidFill>
              </a:defRPr>
            </a:lvl1pPr>
          </a:lstStyle>
          <a:p>
            <a:fld id="{425404F2-BE9A-4460-8815-8F645183555F}" type="datetimeFigureOut">
              <a:rPr lang="en-US" smtClean="0"/>
              <a:pPr/>
              <a:t>6/17/2022</a:t>
            </a:fld>
            <a:endParaRPr lang="en-US"/>
          </a:p>
        </p:txBody>
      </p:sp>
      <p:sp>
        <p:nvSpPr>
          <p:cNvPr id="5" name="Footer Placeholder 4"/>
          <p:cNvSpPr>
            <a:spLocks noGrp="1"/>
          </p:cNvSpPr>
          <p:nvPr>
            <p:ph type="ftr" sz="quarter" idx="3"/>
          </p:nvPr>
        </p:nvSpPr>
        <p:spPr>
          <a:xfrm>
            <a:off x="4164515" y="6356351"/>
            <a:ext cx="3859795" cy="365125"/>
          </a:xfrm>
          <a:prstGeom prst="rect">
            <a:avLst/>
          </a:prstGeom>
        </p:spPr>
        <p:txBody>
          <a:bodyPr vert="horz" lIns="0" tIns="60949" rIns="0" bIns="60949"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5325" y="6356351"/>
            <a:ext cx="2844059" cy="365125"/>
          </a:xfrm>
          <a:prstGeom prst="rect">
            <a:avLst/>
          </a:prstGeom>
        </p:spPr>
        <p:txBody>
          <a:bodyPr vert="horz" lIns="0" tIns="60949" rIns="0" bIns="60949" rtlCol="0" anchor="ctr"/>
          <a:lstStyle>
            <a:lvl1pPr algn="r">
              <a:defRPr sz="1600">
                <a:solidFill>
                  <a:schemeClr val="tx1">
                    <a:tint val="75000"/>
                  </a:schemeClr>
                </a:solidFill>
              </a:defRPr>
            </a:lvl1pPr>
          </a:lstStyle>
          <a:p>
            <a:fld id="{96E69268-9C8B-4EBF-A9EE-DC5DC2D48DC3}" type="slidenum">
              <a:rPr lang="en-US" smtClean="0"/>
              <a:pPr/>
              <a:t>‹#›</a:t>
            </a:fld>
            <a:endParaRPr lang="en-US"/>
          </a:p>
        </p:txBody>
      </p:sp>
    </p:spTree>
    <p:extLst>
      <p:ext uri="{BB962C8B-B14F-4D97-AF65-F5344CB8AC3E}">
        <p14:creationId xmlns:p14="http://schemas.microsoft.com/office/powerpoint/2010/main" val="1974508044"/>
      </p:ext>
    </p:extLst>
  </p:cSld>
  <p:clrMap bg1="lt1" tx1="dk1" bg2="lt2" tx2="dk2" accent1="accent1" accent2="accent2" accent3="accent3" accent4="accent4" accent5="accent5" accent6="accent6" hlink="hlink" folHlink="folHlink"/>
  <p:sldLayoutIdLst>
    <p:sldLayoutId id="2147483661"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457120" indent="-457120" algn="l" defTabSz="1218987" rtl="0" eaLnBrk="1" latinLnBrk="0" hangingPunct="1">
        <a:spcBef>
          <a:spcPct val="20000"/>
        </a:spcBef>
        <a:buFont typeface="Arial" pitchFamily="34" charset="0"/>
        <a:buChar char="•"/>
        <a:defRPr sz="3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32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8.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chart" Target="../charts/chart5.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482" name="Picture 2" descr="Alberta (AB) - Facts, Flags and Symbols - Canada.ca"/>
          <p:cNvPicPr>
            <a:picLocks noChangeAspect="1" noChangeArrowheads="1"/>
          </p:cNvPicPr>
          <p:nvPr/>
        </p:nvPicPr>
        <p:blipFill>
          <a:blip r:embed="rId2">
            <a:duotone>
              <a:schemeClr val="bg2">
                <a:shade val="45000"/>
                <a:satMod val="135000"/>
              </a:schemeClr>
              <a:prstClr val="white"/>
            </a:duotone>
            <a:extLst>
              <a:ext uri="{BEBA8EAE-BF5A-486C-A8C5-ECC9F3942E4B}">
                <a14:imgProps xmlns:a14="http://schemas.microsoft.com/office/drawing/2010/main">
                  <a14:imgLayer r:embed="rId3">
                    <a14:imgEffect>
                      <a14:artisticCrisscrossEtching/>
                    </a14:imgEffect>
                    <a14:imgEffect>
                      <a14:sharpenSoften amount="-500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6551570" y="230901"/>
            <a:ext cx="4346801" cy="6734965"/>
          </a:xfrm>
          <a:prstGeom prst="rect">
            <a:avLst/>
          </a:prstGeom>
          <a:noFill/>
          <a:extLst>
            <a:ext uri="{909E8E84-426E-40DD-AFC4-6F175D3DCCD1}">
              <a14:hiddenFill xmlns:a14="http://schemas.microsoft.com/office/drawing/2010/main">
                <a:solidFill>
                  <a:srgbClr val="FFFFFF"/>
                </a:solidFill>
              </a14:hiddenFill>
            </a:ext>
          </a:extLst>
        </p:spPr>
      </p:pic>
      <p:sp>
        <p:nvSpPr>
          <p:cNvPr id="45" name="Freeform 5">
            <a:extLst>
              <a:ext uri="{FF2B5EF4-FFF2-40B4-BE49-F238E27FC236}">
                <a16:creationId xmlns:a16="http://schemas.microsoft.com/office/drawing/2014/main" id="{C6954CB7-8187-4405-AB0C-E76A21512DF1}"/>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7">
            <a:extLst>
              <a:ext uri="{FF2B5EF4-FFF2-40B4-BE49-F238E27FC236}">
                <a16:creationId xmlns:a16="http://schemas.microsoft.com/office/drawing/2014/main" id="{4C73E1BB-2D2E-42C1-A3EB-42A450E9FF9D}"/>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7" name="Freeform 12">
            <a:extLst>
              <a:ext uri="{FF2B5EF4-FFF2-40B4-BE49-F238E27FC236}">
                <a16:creationId xmlns:a16="http://schemas.microsoft.com/office/drawing/2014/main" id="{51D9FB32-FAA8-40B5-B021-42345B30B9F6}"/>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8" name="Freeform 13">
            <a:extLst>
              <a:ext uri="{FF2B5EF4-FFF2-40B4-BE49-F238E27FC236}">
                <a16:creationId xmlns:a16="http://schemas.microsoft.com/office/drawing/2014/main" id="{AC21C25C-9A57-45D9-8FD3-4672E45FFB35}"/>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9" name="Freeform 14">
            <a:extLst>
              <a:ext uri="{FF2B5EF4-FFF2-40B4-BE49-F238E27FC236}">
                <a16:creationId xmlns:a16="http://schemas.microsoft.com/office/drawing/2014/main" id="{7764FC3D-4171-4F3C-9735-60FE4779EE5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50" name="Freeform 15">
            <a:extLst>
              <a:ext uri="{FF2B5EF4-FFF2-40B4-BE49-F238E27FC236}">
                <a16:creationId xmlns:a16="http://schemas.microsoft.com/office/drawing/2014/main" id="{C78EE608-627A-4BCF-9633-54F3BFEE5A86}"/>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51" name="Oval 50">
            <a:extLst>
              <a:ext uri="{FF2B5EF4-FFF2-40B4-BE49-F238E27FC236}">
                <a16:creationId xmlns:a16="http://schemas.microsoft.com/office/drawing/2014/main" id="{3378E350-D58D-4C54-8FFD-B1891CED4EA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2" name="Freeform 6">
            <a:extLst>
              <a:ext uri="{FF2B5EF4-FFF2-40B4-BE49-F238E27FC236}">
                <a16:creationId xmlns:a16="http://schemas.microsoft.com/office/drawing/2014/main" id="{E73B22A8-47A5-4115-B578-44B3F8D8F469}"/>
              </a:ext>
            </a:extLst>
          </p:cNvPr>
          <p:cNvSpPr>
            <a:spLocks/>
          </p:cNvSpPr>
          <p:nvPr/>
        </p:nvSpPr>
        <p:spPr bwMode="auto">
          <a:xfrm>
            <a:off x="36576" y="-508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53" name="Freeform 8">
            <a:extLst>
              <a:ext uri="{FF2B5EF4-FFF2-40B4-BE49-F238E27FC236}">
                <a16:creationId xmlns:a16="http://schemas.microsoft.com/office/drawing/2014/main" id="{BE6DDF73-DD0A-4E3D-ADFE-66AA59FDEED1}"/>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54" name="Freeform 9">
            <a:extLst>
              <a:ext uri="{FF2B5EF4-FFF2-40B4-BE49-F238E27FC236}">
                <a16:creationId xmlns:a16="http://schemas.microsoft.com/office/drawing/2014/main" id="{D70AEE08-4F22-47A6-993E-650BB42C6B8D}"/>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dirty="0"/>
          </a:p>
        </p:txBody>
      </p:sp>
      <p:sp>
        <p:nvSpPr>
          <p:cNvPr id="55" name="Freeform 9">
            <a:extLst>
              <a:ext uri="{FF2B5EF4-FFF2-40B4-BE49-F238E27FC236}">
                <a16:creationId xmlns:a16="http://schemas.microsoft.com/office/drawing/2014/main" id="{59586333-7342-4FFF-85BB-72D619D42C6B}"/>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56" name="Freeform 15">
            <a:extLst>
              <a:ext uri="{FF2B5EF4-FFF2-40B4-BE49-F238E27FC236}">
                <a16:creationId xmlns:a16="http://schemas.microsoft.com/office/drawing/2014/main" id="{BD94E5A7-1219-4D01-862D-2DEE0112147C}"/>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57" name="Freeform 15">
            <a:extLst>
              <a:ext uri="{FF2B5EF4-FFF2-40B4-BE49-F238E27FC236}">
                <a16:creationId xmlns:a16="http://schemas.microsoft.com/office/drawing/2014/main" id="{D6038004-AC3C-47B2-AE87-3C037B7D4F7C}"/>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58" name="Freeform 11">
            <a:extLst>
              <a:ext uri="{FF2B5EF4-FFF2-40B4-BE49-F238E27FC236}">
                <a16:creationId xmlns:a16="http://schemas.microsoft.com/office/drawing/2014/main" id="{95E00AEE-7736-4260-95F1-07E62465A3BC}"/>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59" name="Oval 58">
            <a:extLst>
              <a:ext uri="{FF2B5EF4-FFF2-40B4-BE49-F238E27FC236}">
                <a16:creationId xmlns:a16="http://schemas.microsoft.com/office/drawing/2014/main" id="{C1E90F30-2BE1-4502-93A7-44ADB72E9258}"/>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60" name="Freeform: Shape 59">
            <a:extLst>
              <a:ext uri="{FF2B5EF4-FFF2-40B4-BE49-F238E27FC236}">
                <a16:creationId xmlns:a16="http://schemas.microsoft.com/office/drawing/2014/main" id="{73F8CDF8-96FA-4825-8855-C98036611268}"/>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61" name="Freeform 17">
            <a:extLst>
              <a:ext uri="{FF2B5EF4-FFF2-40B4-BE49-F238E27FC236}">
                <a16:creationId xmlns:a16="http://schemas.microsoft.com/office/drawing/2014/main" id="{48A1A0E1-5CED-48ED-A207-BA8FECE09B5B}"/>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pic>
        <p:nvPicPr>
          <p:cNvPr id="26" name="Picture 25"/>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t="13192" b="16170"/>
          <a:stretch/>
        </p:blipFill>
        <p:spPr>
          <a:xfrm>
            <a:off x="8347536" y="4254104"/>
            <a:ext cx="3470120" cy="818894"/>
          </a:xfrm>
          <a:prstGeom prst="rect">
            <a:avLst/>
          </a:prstGeom>
        </p:spPr>
      </p:pic>
      <p:sp>
        <p:nvSpPr>
          <p:cNvPr id="27" name="TextBox 26">
            <a:extLst>
              <a:ext uri="{FF2B5EF4-FFF2-40B4-BE49-F238E27FC236}">
                <a16:creationId xmlns:a16="http://schemas.microsoft.com/office/drawing/2014/main" id="{DCDE0A0C-7B61-437E-A38A-9B20BD428400}"/>
              </a:ext>
            </a:extLst>
          </p:cNvPr>
          <p:cNvSpPr txBox="1"/>
          <p:nvPr/>
        </p:nvSpPr>
        <p:spPr>
          <a:xfrm>
            <a:off x="5212104" y="1072281"/>
            <a:ext cx="4028752" cy="1291736"/>
          </a:xfrm>
          <a:prstGeom prst="rect">
            <a:avLst/>
          </a:prstGeom>
          <a:noFill/>
        </p:spPr>
        <p:txBody>
          <a:bodyPr wrap="none" lIns="0" tIns="0" rIns="0" bIns="0" rtlCol="0" anchor="ctr">
            <a:noAutofit/>
          </a:bodyPr>
          <a:lstStyle/>
          <a:p>
            <a:r>
              <a:rPr lang="en-IN" sz="8800" b="1" i="0" dirty="0">
                <a:ln w="22225">
                  <a:solidFill>
                    <a:schemeClr val="accent2">
                      <a:lumMod val="75000"/>
                    </a:schemeClr>
                  </a:solidFill>
                  <a:prstDash val="solid"/>
                </a:ln>
                <a:solidFill>
                  <a:schemeClr val="accent4">
                    <a:lumMod val="75000"/>
                  </a:schemeClr>
                </a:solidFill>
              </a:rPr>
              <a:t>Alienation</a:t>
            </a:r>
          </a:p>
        </p:txBody>
      </p:sp>
      <p:sp>
        <p:nvSpPr>
          <p:cNvPr id="22" name="TextBox 21">
            <a:extLst>
              <a:ext uri="{FF2B5EF4-FFF2-40B4-BE49-F238E27FC236}">
                <a16:creationId xmlns:a16="http://schemas.microsoft.com/office/drawing/2014/main" id="{DCDE0A0C-7B61-437E-A38A-9B20BD428400}"/>
              </a:ext>
            </a:extLst>
          </p:cNvPr>
          <p:cNvSpPr txBox="1"/>
          <p:nvPr/>
        </p:nvSpPr>
        <p:spPr>
          <a:xfrm>
            <a:off x="6778804" y="1136980"/>
            <a:ext cx="1440160" cy="335345"/>
          </a:xfrm>
          <a:prstGeom prst="rect">
            <a:avLst/>
          </a:prstGeom>
          <a:noFill/>
        </p:spPr>
        <p:txBody>
          <a:bodyPr wrap="none" lIns="0" tIns="0" rIns="0" bIns="0" rtlCol="0" anchor="ctr">
            <a:noAutofit/>
          </a:bodyPr>
          <a:lstStyle/>
          <a:p>
            <a:r>
              <a:rPr lang="en-IN" sz="2800" b="1" i="0" dirty="0">
                <a:solidFill>
                  <a:schemeClr val="accent1"/>
                </a:solidFill>
                <a:effectLst/>
              </a:rPr>
              <a:t>Western</a:t>
            </a:r>
          </a:p>
        </p:txBody>
      </p:sp>
      <p:sp>
        <p:nvSpPr>
          <p:cNvPr id="23" name="TextBox 22">
            <a:extLst>
              <a:ext uri="{FF2B5EF4-FFF2-40B4-BE49-F238E27FC236}">
                <a16:creationId xmlns:a16="http://schemas.microsoft.com/office/drawing/2014/main" id="{DCDE0A0C-7B61-437E-A38A-9B20BD428400}"/>
              </a:ext>
            </a:extLst>
          </p:cNvPr>
          <p:cNvSpPr txBox="1"/>
          <p:nvPr/>
        </p:nvSpPr>
        <p:spPr>
          <a:xfrm>
            <a:off x="8260339" y="2193563"/>
            <a:ext cx="1440160" cy="335345"/>
          </a:xfrm>
          <a:prstGeom prst="rect">
            <a:avLst/>
          </a:prstGeom>
          <a:noFill/>
        </p:spPr>
        <p:txBody>
          <a:bodyPr wrap="none" lIns="0" tIns="0" rIns="0" bIns="0" rtlCol="0" anchor="ctr">
            <a:noAutofit/>
          </a:bodyPr>
          <a:lstStyle/>
          <a:p>
            <a:r>
              <a:rPr lang="en-IN" sz="2800" b="1" i="0" dirty="0">
                <a:solidFill>
                  <a:schemeClr val="accent1"/>
                </a:solidFill>
                <a:effectLst/>
              </a:rPr>
              <a:t>and</a:t>
            </a:r>
          </a:p>
        </p:txBody>
      </p:sp>
      <p:sp>
        <p:nvSpPr>
          <p:cNvPr id="29" name="TextBox 28">
            <a:extLst>
              <a:ext uri="{FF2B5EF4-FFF2-40B4-BE49-F238E27FC236}">
                <a16:creationId xmlns:a16="http://schemas.microsoft.com/office/drawing/2014/main" id="{DCDE0A0C-7B61-437E-A38A-9B20BD428400}"/>
              </a:ext>
            </a:extLst>
          </p:cNvPr>
          <p:cNvSpPr txBox="1"/>
          <p:nvPr/>
        </p:nvSpPr>
        <p:spPr>
          <a:xfrm>
            <a:off x="7296764" y="2098891"/>
            <a:ext cx="4028752" cy="1291736"/>
          </a:xfrm>
          <a:prstGeom prst="rect">
            <a:avLst/>
          </a:prstGeom>
          <a:noFill/>
        </p:spPr>
        <p:txBody>
          <a:bodyPr wrap="none" lIns="0" tIns="0" rIns="0" bIns="0" rtlCol="0" anchor="ctr">
            <a:noAutofit/>
          </a:bodyPr>
          <a:lstStyle/>
          <a:p>
            <a:r>
              <a:rPr lang="en-IN" sz="8800" b="1" i="0" dirty="0">
                <a:ln w="22225">
                  <a:solidFill>
                    <a:schemeClr val="accent2">
                      <a:lumMod val="75000"/>
                    </a:schemeClr>
                  </a:solidFill>
                  <a:prstDash val="solid"/>
                </a:ln>
                <a:solidFill>
                  <a:schemeClr val="accent4">
                    <a:lumMod val="75000"/>
                  </a:schemeClr>
                </a:solidFill>
              </a:rPr>
              <a:t>Gender</a:t>
            </a:r>
          </a:p>
        </p:txBody>
      </p:sp>
      <p:sp>
        <p:nvSpPr>
          <p:cNvPr id="28" name="TextBox 27">
            <a:extLst>
              <a:ext uri="{FF2B5EF4-FFF2-40B4-BE49-F238E27FC236}">
                <a16:creationId xmlns:a16="http://schemas.microsoft.com/office/drawing/2014/main" id="{B0C66116-AE58-4E7C-BEC6-00CE476F7576}"/>
              </a:ext>
            </a:extLst>
          </p:cNvPr>
          <p:cNvSpPr txBox="1"/>
          <p:nvPr/>
        </p:nvSpPr>
        <p:spPr>
          <a:xfrm>
            <a:off x="6572446" y="5180098"/>
            <a:ext cx="4028752" cy="1472198"/>
          </a:xfrm>
          <a:prstGeom prst="rect">
            <a:avLst/>
          </a:prstGeom>
          <a:noFill/>
        </p:spPr>
        <p:txBody>
          <a:bodyPr wrap="none" lIns="0" tIns="0" rIns="0" bIns="0" rtlCol="0" anchor="t">
            <a:noAutofit/>
          </a:bodyPr>
          <a:lstStyle/>
          <a:p>
            <a:pPr algn="r"/>
            <a:r>
              <a:rPr lang="en-IN" b="1" dirty="0">
                <a:solidFill>
                  <a:schemeClr val="tx1">
                    <a:lumMod val="85000"/>
                    <a:lumOff val="15000"/>
                  </a:schemeClr>
                </a:solidFill>
              </a:rPr>
              <a:t>Jared Wesley</a:t>
            </a:r>
          </a:p>
          <a:p>
            <a:pPr algn="r"/>
            <a:r>
              <a:rPr lang="en-IN" b="1" dirty="0">
                <a:solidFill>
                  <a:schemeClr val="tx1">
                    <a:lumMod val="85000"/>
                    <a:lumOff val="15000"/>
                  </a:schemeClr>
                </a:solidFill>
              </a:rPr>
              <a:t>Lisa Young</a:t>
            </a:r>
          </a:p>
          <a:p>
            <a:pPr algn="r"/>
            <a:r>
              <a:rPr lang="en-IN" b="1" dirty="0">
                <a:solidFill>
                  <a:schemeClr val="tx1">
                    <a:lumMod val="85000"/>
                    <a:lumOff val="15000"/>
                  </a:schemeClr>
                </a:solidFill>
              </a:rPr>
              <a:t>Loleen Berdahl</a:t>
            </a:r>
          </a:p>
          <a:p>
            <a:pPr algn="r"/>
            <a:r>
              <a:rPr lang="en-IN" b="1" dirty="0">
                <a:solidFill>
                  <a:schemeClr val="tx1">
                    <a:lumMod val="85000"/>
                    <a:lumOff val="15000"/>
                  </a:schemeClr>
                </a:solidFill>
              </a:rPr>
              <a:t>Lauren Hill</a:t>
            </a:r>
          </a:p>
          <a:p>
            <a:pPr algn="r"/>
            <a:endParaRPr lang="en-IN" dirty="0">
              <a:solidFill>
                <a:schemeClr val="tx1">
                  <a:lumMod val="85000"/>
                  <a:lumOff val="15000"/>
                </a:schemeClr>
              </a:solidFill>
            </a:endParaRPr>
          </a:p>
          <a:p>
            <a:pPr algn="r"/>
            <a:endParaRPr lang="en-IN" b="0" i="0" dirty="0">
              <a:solidFill>
                <a:schemeClr val="tx1">
                  <a:lumMod val="85000"/>
                  <a:lumOff val="15000"/>
                </a:schemeClr>
              </a:solidFill>
              <a:effectLst/>
            </a:endParaRPr>
          </a:p>
        </p:txBody>
      </p:sp>
      <p:pic>
        <p:nvPicPr>
          <p:cNvPr id="2" name="Picture 1"/>
          <p:cNvPicPr>
            <a:picLocks noChangeAspect="1"/>
          </p:cNvPicPr>
          <p:nvPr/>
        </p:nvPicPr>
        <p:blipFill>
          <a:blip r:embed="rId5" cstate="print">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707344" y="5284478"/>
            <a:ext cx="972110" cy="265710"/>
          </a:xfrm>
          <a:prstGeom prst="rect">
            <a:avLst/>
          </a:prstGeom>
        </p:spPr>
      </p:pic>
      <p:pic>
        <p:nvPicPr>
          <p:cNvPr id="1026" name="Picture 2" descr="Libin Brand | Libin Cardiovascular Institute | University of Calgary"/>
          <p:cNvPicPr>
            <a:picLocks noChangeAspect="1" noChangeArrowheads="1"/>
          </p:cNvPicPr>
          <p:nvPr/>
        </p:nvPicPr>
        <p:blipFill rotWithShape="1">
          <a:blip r:embed="rId6" cstate="print">
            <a:duotone>
              <a:schemeClr val="accent1">
                <a:shade val="45000"/>
                <a:satMod val="135000"/>
              </a:schemeClr>
              <a:prstClr val="white"/>
            </a:duotone>
            <a:extLst>
              <a:ext uri="{28A0092B-C50C-407E-A947-70E740481C1C}">
                <a14:useLocalDpi xmlns:a14="http://schemas.microsoft.com/office/drawing/2010/main" val="0"/>
              </a:ext>
            </a:extLst>
          </a:blip>
          <a:srcRect l="14159" t="30733" r="14022" b="30868"/>
          <a:stretch/>
        </p:blipFill>
        <p:spPr bwMode="auto">
          <a:xfrm>
            <a:off x="10678399" y="5656137"/>
            <a:ext cx="956829" cy="268584"/>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9"/>
          <p:cNvPicPr>
            <a:picLocks noChangeAspect="1"/>
          </p:cNvPicPr>
          <p:nvPr/>
        </p:nvPicPr>
        <p:blipFill>
          <a:blip r:embed="rId5" cstate="print">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684246" y="6342300"/>
            <a:ext cx="972110" cy="265710"/>
          </a:xfrm>
          <a:prstGeom prst="rect">
            <a:avLst/>
          </a:prstGeom>
        </p:spPr>
      </p:pic>
      <p:pic>
        <p:nvPicPr>
          <p:cNvPr id="1028" name="Picture 4" descr="Johnson-Shoyama Graduate School of Public Policy"/>
          <p:cNvPicPr>
            <a:picLocks noChangeAspect="1" noChangeArrowheads="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634175" y="5992065"/>
            <a:ext cx="1045279" cy="22473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95270" y="5952073"/>
            <a:ext cx="4338367" cy="830997"/>
          </a:xfrm>
          <a:prstGeom prst="rect">
            <a:avLst/>
          </a:prstGeom>
          <a:noFill/>
        </p:spPr>
        <p:txBody>
          <a:bodyPr wrap="none" rtlCol="0">
            <a:spAutoFit/>
          </a:bodyPr>
          <a:lstStyle/>
          <a:p>
            <a:pPr algn="r"/>
            <a:r>
              <a:rPr lang="en-US" sz="1600" dirty="0">
                <a:solidFill>
                  <a:srgbClr val="E0E0E0"/>
                </a:solidFill>
              </a:rPr>
              <a:t>2022 C-Dem Forum on Election Democracy</a:t>
            </a:r>
          </a:p>
          <a:p>
            <a:pPr algn="r"/>
            <a:r>
              <a:rPr lang="en-US" sz="1600" b="1" dirty="0">
                <a:solidFill>
                  <a:srgbClr val="E0E0E0"/>
                </a:solidFill>
              </a:rPr>
              <a:t>Inequality and Diversity in Electoral Politics</a:t>
            </a:r>
            <a:endParaRPr lang="en-US" sz="1600" dirty="0">
              <a:solidFill>
                <a:srgbClr val="E0E0E0"/>
              </a:solidFill>
            </a:endParaRPr>
          </a:p>
          <a:p>
            <a:pPr algn="r"/>
            <a:r>
              <a:rPr lang="en-US" sz="1600" dirty="0">
                <a:solidFill>
                  <a:srgbClr val="E0E0E0"/>
                </a:solidFill>
              </a:rPr>
              <a:t>May 13, 2022 | University of Toronto</a:t>
            </a:r>
          </a:p>
        </p:txBody>
      </p:sp>
    </p:spTree>
    <p:extLst>
      <p:ext uri="{BB962C8B-B14F-4D97-AF65-F5344CB8AC3E}">
        <p14:creationId xmlns:p14="http://schemas.microsoft.com/office/powerpoint/2010/main" val="686416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2177694"/>
              </p:ext>
            </p:extLst>
          </p:nvPr>
        </p:nvGraphicFramePr>
        <p:xfrm>
          <a:off x="642138" y="2585482"/>
          <a:ext cx="8125876" cy="457200"/>
        </p:xfrm>
        <a:graphic>
          <a:graphicData uri="http://schemas.openxmlformats.org/drawingml/2006/table">
            <a:tbl>
              <a:tblPr firstRow="1" bandRow="1">
                <a:tableStyleId>{5C22544A-7EE6-4342-B048-85BDC9FD1C3A}</a:tableStyleId>
              </a:tblPr>
              <a:tblGrid>
                <a:gridCol w="738716">
                  <a:extLst>
                    <a:ext uri="{9D8B030D-6E8A-4147-A177-3AD203B41FA5}">
                      <a16:colId xmlns:a16="http://schemas.microsoft.com/office/drawing/2014/main" val="4121520515"/>
                    </a:ext>
                  </a:extLst>
                </a:gridCol>
                <a:gridCol w="738716">
                  <a:extLst>
                    <a:ext uri="{9D8B030D-6E8A-4147-A177-3AD203B41FA5}">
                      <a16:colId xmlns:a16="http://schemas.microsoft.com/office/drawing/2014/main" val="130244430"/>
                    </a:ext>
                  </a:extLst>
                </a:gridCol>
                <a:gridCol w="738716">
                  <a:extLst>
                    <a:ext uri="{9D8B030D-6E8A-4147-A177-3AD203B41FA5}">
                      <a16:colId xmlns:a16="http://schemas.microsoft.com/office/drawing/2014/main" val="418809928"/>
                    </a:ext>
                  </a:extLst>
                </a:gridCol>
                <a:gridCol w="738716">
                  <a:extLst>
                    <a:ext uri="{9D8B030D-6E8A-4147-A177-3AD203B41FA5}">
                      <a16:colId xmlns:a16="http://schemas.microsoft.com/office/drawing/2014/main" val="3750142765"/>
                    </a:ext>
                  </a:extLst>
                </a:gridCol>
                <a:gridCol w="738716">
                  <a:extLst>
                    <a:ext uri="{9D8B030D-6E8A-4147-A177-3AD203B41FA5}">
                      <a16:colId xmlns:a16="http://schemas.microsoft.com/office/drawing/2014/main" val="3909281863"/>
                    </a:ext>
                  </a:extLst>
                </a:gridCol>
                <a:gridCol w="738716">
                  <a:extLst>
                    <a:ext uri="{9D8B030D-6E8A-4147-A177-3AD203B41FA5}">
                      <a16:colId xmlns:a16="http://schemas.microsoft.com/office/drawing/2014/main" val="4170485420"/>
                    </a:ext>
                  </a:extLst>
                </a:gridCol>
                <a:gridCol w="738716">
                  <a:extLst>
                    <a:ext uri="{9D8B030D-6E8A-4147-A177-3AD203B41FA5}">
                      <a16:colId xmlns:a16="http://schemas.microsoft.com/office/drawing/2014/main" val="1043517333"/>
                    </a:ext>
                  </a:extLst>
                </a:gridCol>
                <a:gridCol w="738716">
                  <a:extLst>
                    <a:ext uri="{9D8B030D-6E8A-4147-A177-3AD203B41FA5}">
                      <a16:colId xmlns:a16="http://schemas.microsoft.com/office/drawing/2014/main" val="962329961"/>
                    </a:ext>
                  </a:extLst>
                </a:gridCol>
                <a:gridCol w="738716">
                  <a:extLst>
                    <a:ext uri="{9D8B030D-6E8A-4147-A177-3AD203B41FA5}">
                      <a16:colId xmlns:a16="http://schemas.microsoft.com/office/drawing/2014/main" val="1688002014"/>
                    </a:ext>
                  </a:extLst>
                </a:gridCol>
                <a:gridCol w="738716">
                  <a:extLst>
                    <a:ext uri="{9D8B030D-6E8A-4147-A177-3AD203B41FA5}">
                      <a16:colId xmlns:a16="http://schemas.microsoft.com/office/drawing/2014/main" val="4257216175"/>
                    </a:ext>
                  </a:extLst>
                </a:gridCol>
                <a:gridCol w="738716">
                  <a:extLst>
                    <a:ext uri="{9D8B030D-6E8A-4147-A177-3AD203B41FA5}">
                      <a16:colId xmlns:a16="http://schemas.microsoft.com/office/drawing/2014/main" val="2964253167"/>
                    </a:ext>
                  </a:extLst>
                </a:gridCol>
              </a:tblGrid>
              <a:tr h="370840">
                <a:tc>
                  <a:txBody>
                    <a:bodyPr/>
                    <a:lstStyle/>
                    <a:p>
                      <a:pPr algn="ctr"/>
                      <a:r>
                        <a:rPr lang="en-US" b="0" dirty="0">
                          <a:solidFill>
                            <a:schemeClr val="bg1"/>
                          </a:solidFill>
                        </a:rPr>
                        <a:t>0</a:t>
                      </a:r>
                    </a:p>
                  </a:txBody>
                  <a:tcPr>
                    <a:solidFill>
                      <a:schemeClr val="bg1">
                        <a:lumMod val="85000"/>
                      </a:schemeClr>
                    </a:solidFill>
                  </a:tcPr>
                </a:tc>
                <a:tc>
                  <a:txBody>
                    <a:bodyPr/>
                    <a:lstStyle/>
                    <a:p>
                      <a:pPr algn="ctr"/>
                      <a:r>
                        <a:rPr lang="en-US" b="0" dirty="0">
                          <a:solidFill>
                            <a:schemeClr val="bg1"/>
                          </a:solidFill>
                        </a:rPr>
                        <a:t>1</a:t>
                      </a:r>
                    </a:p>
                  </a:txBody>
                  <a:tcPr>
                    <a:solidFill>
                      <a:schemeClr val="bg1">
                        <a:lumMod val="85000"/>
                      </a:schemeClr>
                    </a:solidFill>
                  </a:tcPr>
                </a:tc>
                <a:tc>
                  <a:txBody>
                    <a:bodyPr/>
                    <a:lstStyle/>
                    <a:p>
                      <a:pPr algn="ctr"/>
                      <a:r>
                        <a:rPr lang="en-US" b="0" dirty="0">
                          <a:solidFill>
                            <a:schemeClr val="bg1"/>
                          </a:solidFill>
                        </a:rPr>
                        <a:t>2</a:t>
                      </a:r>
                    </a:p>
                  </a:txBody>
                  <a:tcPr>
                    <a:solidFill>
                      <a:schemeClr val="bg1">
                        <a:lumMod val="85000"/>
                      </a:schemeClr>
                    </a:solidFill>
                  </a:tcPr>
                </a:tc>
                <a:tc>
                  <a:txBody>
                    <a:bodyPr/>
                    <a:lstStyle/>
                    <a:p>
                      <a:pPr algn="ctr"/>
                      <a:r>
                        <a:rPr lang="en-US" b="0" dirty="0">
                          <a:solidFill>
                            <a:schemeClr val="bg1"/>
                          </a:solidFill>
                        </a:rPr>
                        <a:t>3</a:t>
                      </a:r>
                    </a:p>
                  </a:txBody>
                  <a:tcPr>
                    <a:solidFill>
                      <a:schemeClr val="bg1">
                        <a:lumMod val="85000"/>
                      </a:schemeClr>
                    </a:solidFill>
                  </a:tcPr>
                </a:tc>
                <a:tc>
                  <a:txBody>
                    <a:bodyPr/>
                    <a:lstStyle/>
                    <a:p>
                      <a:pPr algn="ctr"/>
                      <a:r>
                        <a:rPr lang="en-US" b="0" dirty="0">
                          <a:solidFill>
                            <a:schemeClr val="bg1"/>
                          </a:solidFill>
                        </a:rPr>
                        <a:t>4</a:t>
                      </a:r>
                    </a:p>
                  </a:txBody>
                  <a:tcPr>
                    <a:solidFill>
                      <a:schemeClr val="bg1">
                        <a:lumMod val="85000"/>
                      </a:schemeClr>
                    </a:solidFill>
                  </a:tcPr>
                </a:tc>
                <a:tc>
                  <a:txBody>
                    <a:bodyPr/>
                    <a:lstStyle/>
                    <a:p>
                      <a:pPr algn="ctr"/>
                      <a:r>
                        <a:rPr lang="en-US" b="0" dirty="0">
                          <a:solidFill>
                            <a:schemeClr val="bg1"/>
                          </a:solidFill>
                        </a:rPr>
                        <a:t>5</a:t>
                      </a:r>
                    </a:p>
                  </a:txBody>
                  <a:tcPr>
                    <a:solidFill>
                      <a:schemeClr val="bg1">
                        <a:lumMod val="85000"/>
                      </a:schemeClr>
                    </a:solidFill>
                  </a:tcPr>
                </a:tc>
                <a:tc>
                  <a:txBody>
                    <a:bodyPr/>
                    <a:lstStyle/>
                    <a:p>
                      <a:pPr algn="ctr"/>
                      <a:r>
                        <a:rPr lang="en-US" b="0" dirty="0">
                          <a:solidFill>
                            <a:schemeClr val="bg1"/>
                          </a:solidFill>
                        </a:rPr>
                        <a:t>6</a:t>
                      </a:r>
                    </a:p>
                  </a:txBody>
                  <a:tcPr>
                    <a:solidFill>
                      <a:schemeClr val="bg1">
                        <a:lumMod val="85000"/>
                      </a:schemeClr>
                    </a:solidFill>
                  </a:tcPr>
                </a:tc>
                <a:tc>
                  <a:txBody>
                    <a:bodyPr/>
                    <a:lstStyle/>
                    <a:p>
                      <a:pPr algn="ctr"/>
                      <a:r>
                        <a:rPr lang="en-US" b="0" dirty="0">
                          <a:solidFill>
                            <a:schemeClr val="bg1"/>
                          </a:solidFill>
                        </a:rPr>
                        <a:t>7</a:t>
                      </a:r>
                    </a:p>
                  </a:txBody>
                  <a:tcPr>
                    <a:solidFill>
                      <a:schemeClr val="bg1">
                        <a:lumMod val="85000"/>
                      </a:schemeClr>
                    </a:solidFill>
                  </a:tcPr>
                </a:tc>
                <a:tc>
                  <a:txBody>
                    <a:bodyPr/>
                    <a:lstStyle/>
                    <a:p>
                      <a:pPr algn="ctr"/>
                      <a:r>
                        <a:rPr lang="en-US" b="0" dirty="0">
                          <a:solidFill>
                            <a:schemeClr val="bg1"/>
                          </a:solidFill>
                        </a:rPr>
                        <a:t>8</a:t>
                      </a:r>
                    </a:p>
                  </a:txBody>
                  <a:tcPr>
                    <a:solidFill>
                      <a:schemeClr val="bg1">
                        <a:lumMod val="85000"/>
                      </a:schemeClr>
                    </a:solidFill>
                  </a:tcPr>
                </a:tc>
                <a:tc>
                  <a:txBody>
                    <a:bodyPr/>
                    <a:lstStyle/>
                    <a:p>
                      <a:pPr algn="ctr"/>
                      <a:r>
                        <a:rPr lang="en-US" b="0" dirty="0">
                          <a:solidFill>
                            <a:schemeClr val="bg1"/>
                          </a:solidFill>
                        </a:rPr>
                        <a:t>9</a:t>
                      </a:r>
                    </a:p>
                  </a:txBody>
                  <a:tcPr>
                    <a:solidFill>
                      <a:schemeClr val="bg1">
                        <a:lumMod val="85000"/>
                      </a:schemeClr>
                    </a:solidFill>
                  </a:tcPr>
                </a:tc>
                <a:tc>
                  <a:txBody>
                    <a:bodyPr/>
                    <a:lstStyle/>
                    <a:p>
                      <a:pPr algn="ctr"/>
                      <a:r>
                        <a:rPr lang="en-US" b="0" dirty="0">
                          <a:solidFill>
                            <a:schemeClr val="bg1"/>
                          </a:solidFill>
                        </a:rPr>
                        <a:t>10</a:t>
                      </a:r>
                    </a:p>
                  </a:txBody>
                  <a:tcPr>
                    <a:solidFill>
                      <a:schemeClr val="bg1">
                        <a:lumMod val="85000"/>
                      </a:schemeClr>
                    </a:solidFill>
                  </a:tcPr>
                </a:tc>
                <a:extLst>
                  <a:ext uri="{0D108BD9-81ED-4DB2-BD59-A6C34878D82A}">
                    <a16:rowId xmlns:a16="http://schemas.microsoft.com/office/drawing/2014/main" val="2038937905"/>
                  </a:ext>
                </a:extLst>
              </a:tr>
            </a:tbl>
          </a:graphicData>
        </a:graphic>
      </p:graphicFrame>
      <p:sp>
        <p:nvSpPr>
          <p:cNvPr id="5" name="Rectangle 4"/>
          <p:cNvSpPr/>
          <p:nvPr/>
        </p:nvSpPr>
        <p:spPr>
          <a:xfrm>
            <a:off x="115220" y="6521226"/>
            <a:ext cx="6092825" cy="307777"/>
          </a:xfrm>
          <a:prstGeom prst="rect">
            <a:avLst/>
          </a:prstGeom>
        </p:spPr>
        <p:txBody>
          <a:bodyPr>
            <a:spAutoFit/>
          </a:bodyPr>
          <a:lstStyle/>
          <a:p>
            <a:r>
              <a:rPr lang="en-US" sz="1400" dirty="0">
                <a:solidFill>
                  <a:schemeClr val="bg1">
                    <a:lumMod val="50000"/>
                  </a:schemeClr>
                </a:solidFill>
              </a:rPr>
              <a:t>Viewpoint Alberta survey, April 2022, online, n=2082</a:t>
            </a:r>
          </a:p>
        </p:txBody>
      </p:sp>
      <p:grpSp>
        <p:nvGrpSpPr>
          <p:cNvPr id="27" name="Group 26"/>
          <p:cNvGrpSpPr/>
          <p:nvPr/>
        </p:nvGrpSpPr>
        <p:grpSpPr>
          <a:xfrm>
            <a:off x="4190938" y="1905806"/>
            <a:ext cx="1476637" cy="631766"/>
            <a:chOff x="4510236" y="2132856"/>
            <a:chExt cx="1476637" cy="631766"/>
          </a:xfrm>
        </p:grpSpPr>
        <p:pic>
          <p:nvPicPr>
            <p:cNvPr id="2050" name="Picture 2" descr="Woman - Free people icons"/>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851282" y="2264698"/>
              <a:ext cx="451042" cy="45104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ile:Person icon BLACK-01.svg - Wikimedia Commons"/>
            <p:cNvPicPr>
              <a:picLocks noChangeAspect="1" noChangeArrowheads="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124347" y="2224327"/>
              <a:ext cx="507581" cy="540295"/>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4510236" y="2143451"/>
              <a:ext cx="540533" cy="307777"/>
            </a:xfrm>
            <a:prstGeom prst="rect">
              <a:avLst/>
            </a:prstGeom>
          </p:spPr>
          <p:txBody>
            <a:bodyPr wrap="none">
              <a:spAutoFit/>
            </a:bodyPr>
            <a:lstStyle/>
            <a:p>
              <a:r>
                <a:rPr lang="en-US" sz="1400" b="1" dirty="0">
                  <a:solidFill>
                    <a:schemeClr val="accent4">
                      <a:lumMod val="75000"/>
                    </a:schemeClr>
                  </a:solidFill>
                </a:rPr>
                <a:t>5.01</a:t>
              </a:r>
              <a:endParaRPr lang="en-US" sz="1400" dirty="0">
                <a:solidFill>
                  <a:schemeClr val="accent4">
                    <a:lumMod val="75000"/>
                  </a:schemeClr>
                </a:solidFill>
              </a:endParaRPr>
            </a:p>
          </p:txBody>
        </p:sp>
        <p:sp>
          <p:nvSpPr>
            <p:cNvPr id="38" name="Rectangle 37"/>
            <p:cNvSpPr/>
            <p:nvPr/>
          </p:nvSpPr>
          <p:spPr>
            <a:xfrm>
              <a:off x="5446340" y="2132856"/>
              <a:ext cx="540533" cy="307777"/>
            </a:xfrm>
            <a:prstGeom prst="rect">
              <a:avLst/>
            </a:prstGeom>
          </p:spPr>
          <p:txBody>
            <a:bodyPr wrap="none">
              <a:spAutoFit/>
            </a:bodyPr>
            <a:lstStyle/>
            <a:p>
              <a:r>
                <a:rPr lang="en-US" sz="1400" b="1" dirty="0">
                  <a:solidFill>
                    <a:schemeClr val="accent1"/>
                  </a:solidFill>
                </a:rPr>
                <a:t>5.46</a:t>
              </a:r>
              <a:endParaRPr lang="en-US" sz="1400" dirty="0"/>
            </a:p>
          </p:txBody>
        </p:sp>
      </p:grpSp>
      <p:sp>
        <p:nvSpPr>
          <p:cNvPr id="61" name="TextBox 60"/>
          <p:cNvSpPr txBox="1"/>
          <p:nvPr/>
        </p:nvSpPr>
        <p:spPr>
          <a:xfrm>
            <a:off x="378451" y="1767886"/>
            <a:ext cx="3257569" cy="707886"/>
          </a:xfrm>
          <a:prstGeom prst="rect">
            <a:avLst/>
          </a:prstGeom>
          <a:noFill/>
        </p:spPr>
        <p:txBody>
          <a:bodyPr wrap="square" rtlCol="0">
            <a:spAutoFit/>
          </a:bodyPr>
          <a:lstStyle/>
          <a:p>
            <a:pPr algn="r"/>
            <a:r>
              <a:rPr lang="en-US" sz="2000" dirty="0"/>
              <a:t>Where would you </a:t>
            </a:r>
          </a:p>
          <a:p>
            <a:pPr algn="r"/>
            <a:r>
              <a:rPr lang="en-US" sz="2000" dirty="0"/>
              <a:t>place </a:t>
            </a:r>
            <a:r>
              <a:rPr lang="en-US" sz="2000" b="1" dirty="0"/>
              <a:t>yourself</a:t>
            </a:r>
            <a:r>
              <a:rPr lang="en-US" sz="2000" dirty="0"/>
              <a:t>? (</a:t>
            </a:r>
            <a:r>
              <a:rPr lang="en-US" sz="2000" b="1" dirty="0"/>
              <a:t>5.23</a:t>
            </a:r>
            <a:r>
              <a:rPr lang="en-US" sz="2000" dirty="0"/>
              <a:t>)</a:t>
            </a:r>
          </a:p>
        </p:txBody>
      </p:sp>
      <p:graphicFrame>
        <p:nvGraphicFramePr>
          <p:cNvPr id="29" name="Chart 28"/>
          <p:cNvGraphicFramePr>
            <a:graphicFrameLocks/>
          </p:cNvGraphicFramePr>
          <p:nvPr>
            <p:extLst>
              <p:ext uri="{D42A27DB-BD31-4B8C-83A1-F6EECF244321}">
                <p14:modId xmlns:p14="http://schemas.microsoft.com/office/powerpoint/2010/main" val="2239897633"/>
              </p:ext>
            </p:extLst>
          </p:nvPr>
        </p:nvGraphicFramePr>
        <p:xfrm>
          <a:off x="6563685" y="1594388"/>
          <a:ext cx="4229043" cy="2427907"/>
        </p:xfrm>
        <a:graphic>
          <a:graphicData uri="http://schemas.openxmlformats.org/drawingml/2006/chart">
            <c:chart xmlns:c="http://schemas.openxmlformats.org/drawingml/2006/chart" xmlns:r="http://schemas.openxmlformats.org/officeDocument/2006/relationships" r:id="rId5"/>
          </a:graphicData>
        </a:graphic>
      </p:graphicFrame>
      <p:pic>
        <p:nvPicPr>
          <p:cNvPr id="31" name="Picture 2" descr="ndp-logo - Elections Alberta"/>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68184" y="5103718"/>
            <a:ext cx="996949" cy="337904"/>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4" descr="UCP logo - The Gateway"/>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51580" y="5560895"/>
            <a:ext cx="1287139" cy="724016"/>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Woman - Free people icons"/>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111737" y="4646079"/>
            <a:ext cx="451042" cy="451042"/>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4" descr="File:Person icon BLACK-01.svg - Wikimedia Commons"/>
          <p:cNvPicPr>
            <a:picLocks noChangeAspect="1" noChangeArrowheads="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026870" y="4608124"/>
            <a:ext cx="507581" cy="540295"/>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35"/>
          <p:cNvSpPr/>
          <p:nvPr/>
        </p:nvSpPr>
        <p:spPr>
          <a:xfrm>
            <a:off x="2924045" y="5167784"/>
            <a:ext cx="846707" cy="369332"/>
          </a:xfrm>
          <a:prstGeom prst="rect">
            <a:avLst/>
          </a:prstGeom>
        </p:spPr>
        <p:txBody>
          <a:bodyPr wrap="none">
            <a:spAutoFit/>
          </a:bodyPr>
          <a:lstStyle/>
          <a:p>
            <a:r>
              <a:rPr lang="en-US" sz="1800" b="1" dirty="0">
                <a:solidFill>
                  <a:schemeClr val="accent4">
                    <a:lumMod val="75000"/>
                  </a:schemeClr>
                </a:solidFill>
              </a:rPr>
              <a:t>29.8%</a:t>
            </a:r>
            <a:endParaRPr lang="en-US" sz="1800" dirty="0">
              <a:solidFill>
                <a:schemeClr val="accent4">
                  <a:lumMod val="75000"/>
                </a:schemeClr>
              </a:solidFill>
            </a:endParaRPr>
          </a:p>
        </p:txBody>
      </p:sp>
      <p:sp>
        <p:nvSpPr>
          <p:cNvPr id="39" name="Rectangle 38"/>
          <p:cNvSpPr/>
          <p:nvPr/>
        </p:nvSpPr>
        <p:spPr>
          <a:xfrm>
            <a:off x="2901503" y="5786484"/>
            <a:ext cx="846707" cy="369332"/>
          </a:xfrm>
          <a:prstGeom prst="rect">
            <a:avLst/>
          </a:prstGeom>
        </p:spPr>
        <p:txBody>
          <a:bodyPr wrap="none">
            <a:spAutoFit/>
          </a:bodyPr>
          <a:lstStyle/>
          <a:p>
            <a:r>
              <a:rPr lang="en-US" sz="1800" b="1" dirty="0">
                <a:solidFill>
                  <a:schemeClr val="accent4">
                    <a:lumMod val="75000"/>
                  </a:schemeClr>
                </a:solidFill>
              </a:rPr>
              <a:t>35.2%</a:t>
            </a:r>
            <a:endParaRPr lang="en-US" sz="1800" dirty="0">
              <a:solidFill>
                <a:schemeClr val="accent4">
                  <a:lumMod val="75000"/>
                </a:schemeClr>
              </a:solidFill>
            </a:endParaRPr>
          </a:p>
        </p:txBody>
      </p:sp>
      <p:sp>
        <p:nvSpPr>
          <p:cNvPr id="40" name="Rectangle 39"/>
          <p:cNvSpPr/>
          <p:nvPr/>
        </p:nvSpPr>
        <p:spPr>
          <a:xfrm>
            <a:off x="3913587" y="5167784"/>
            <a:ext cx="846707" cy="369332"/>
          </a:xfrm>
          <a:prstGeom prst="rect">
            <a:avLst/>
          </a:prstGeom>
        </p:spPr>
        <p:txBody>
          <a:bodyPr wrap="none">
            <a:spAutoFit/>
          </a:bodyPr>
          <a:lstStyle/>
          <a:p>
            <a:r>
              <a:rPr lang="en-US" sz="1800" b="1" dirty="0">
                <a:solidFill>
                  <a:schemeClr val="accent1"/>
                </a:solidFill>
              </a:rPr>
              <a:t>23.9%</a:t>
            </a:r>
            <a:endParaRPr lang="en-US" sz="1800" dirty="0">
              <a:solidFill>
                <a:schemeClr val="accent1"/>
              </a:solidFill>
            </a:endParaRPr>
          </a:p>
        </p:txBody>
      </p:sp>
      <p:sp>
        <p:nvSpPr>
          <p:cNvPr id="41" name="Rectangle 40"/>
          <p:cNvSpPr/>
          <p:nvPr/>
        </p:nvSpPr>
        <p:spPr>
          <a:xfrm>
            <a:off x="3934421" y="5788565"/>
            <a:ext cx="846707" cy="369332"/>
          </a:xfrm>
          <a:prstGeom prst="rect">
            <a:avLst/>
          </a:prstGeom>
        </p:spPr>
        <p:txBody>
          <a:bodyPr wrap="none">
            <a:spAutoFit/>
          </a:bodyPr>
          <a:lstStyle/>
          <a:p>
            <a:r>
              <a:rPr lang="en-US" sz="1800" b="1" dirty="0">
                <a:solidFill>
                  <a:schemeClr val="accent1"/>
                </a:solidFill>
              </a:rPr>
              <a:t>38.0%</a:t>
            </a:r>
            <a:endParaRPr lang="en-US" sz="1800" dirty="0">
              <a:solidFill>
                <a:schemeClr val="accent1"/>
              </a:solidFill>
            </a:endParaRPr>
          </a:p>
        </p:txBody>
      </p:sp>
      <p:sp>
        <p:nvSpPr>
          <p:cNvPr id="4" name="Rectangle 3"/>
          <p:cNvSpPr/>
          <p:nvPr/>
        </p:nvSpPr>
        <p:spPr>
          <a:xfrm>
            <a:off x="3203616" y="3982120"/>
            <a:ext cx="1062407" cy="369332"/>
          </a:xfrm>
          <a:prstGeom prst="rect">
            <a:avLst/>
          </a:prstGeom>
        </p:spPr>
        <p:txBody>
          <a:bodyPr wrap="none">
            <a:spAutoFit/>
          </a:bodyPr>
          <a:lstStyle/>
          <a:p>
            <a:r>
              <a:rPr lang="en-US" sz="1800" b="1" dirty="0"/>
              <a:t>Party ID</a:t>
            </a:r>
          </a:p>
        </p:txBody>
      </p:sp>
      <p:pic>
        <p:nvPicPr>
          <p:cNvPr id="42" name="Picture 2" descr="Woman - Free people icons"/>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167574" y="4653486"/>
            <a:ext cx="451042" cy="451042"/>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4" descr="File:Person icon BLACK-01.svg - Wikimedia Commons"/>
          <p:cNvPicPr>
            <a:picLocks noChangeAspect="1" noChangeArrowheads="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82707" y="4615531"/>
            <a:ext cx="507581" cy="540295"/>
          </a:xfrm>
          <a:prstGeom prst="rect">
            <a:avLst/>
          </a:prstGeom>
          <a:noFill/>
          <a:extLst>
            <a:ext uri="{909E8E84-426E-40DD-AFC4-6F175D3DCCD1}">
              <a14:hiddenFill xmlns:a14="http://schemas.microsoft.com/office/drawing/2010/main">
                <a:solidFill>
                  <a:srgbClr val="FFFFFF"/>
                </a:solidFill>
              </a14:hiddenFill>
            </a:ext>
          </a:extLst>
        </p:spPr>
      </p:pic>
      <p:sp>
        <p:nvSpPr>
          <p:cNvPr id="44" name="Rectangle 43"/>
          <p:cNvSpPr/>
          <p:nvPr/>
        </p:nvSpPr>
        <p:spPr>
          <a:xfrm>
            <a:off x="4979882" y="5175191"/>
            <a:ext cx="846707" cy="369332"/>
          </a:xfrm>
          <a:prstGeom prst="rect">
            <a:avLst/>
          </a:prstGeom>
        </p:spPr>
        <p:txBody>
          <a:bodyPr wrap="none">
            <a:spAutoFit/>
          </a:bodyPr>
          <a:lstStyle/>
          <a:p>
            <a:r>
              <a:rPr lang="en-US" sz="1800" b="1" dirty="0">
                <a:solidFill>
                  <a:schemeClr val="accent4">
                    <a:lumMod val="75000"/>
                  </a:schemeClr>
                </a:solidFill>
              </a:rPr>
              <a:t>37.5%</a:t>
            </a:r>
            <a:endParaRPr lang="en-US" sz="1800" dirty="0">
              <a:solidFill>
                <a:schemeClr val="accent4">
                  <a:lumMod val="75000"/>
                </a:schemeClr>
              </a:solidFill>
            </a:endParaRPr>
          </a:p>
        </p:txBody>
      </p:sp>
      <p:sp>
        <p:nvSpPr>
          <p:cNvPr id="45" name="Rectangle 44"/>
          <p:cNvSpPr/>
          <p:nvPr/>
        </p:nvSpPr>
        <p:spPr>
          <a:xfrm>
            <a:off x="4957340" y="5793891"/>
            <a:ext cx="846707" cy="369332"/>
          </a:xfrm>
          <a:prstGeom prst="rect">
            <a:avLst/>
          </a:prstGeom>
        </p:spPr>
        <p:txBody>
          <a:bodyPr wrap="none">
            <a:spAutoFit/>
          </a:bodyPr>
          <a:lstStyle/>
          <a:p>
            <a:r>
              <a:rPr lang="en-US" sz="1800" b="1" dirty="0">
                <a:solidFill>
                  <a:schemeClr val="accent4">
                    <a:lumMod val="75000"/>
                  </a:schemeClr>
                </a:solidFill>
              </a:rPr>
              <a:t>28.4%</a:t>
            </a:r>
            <a:endParaRPr lang="en-US" sz="1800" dirty="0">
              <a:solidFill>
                <a:schemeClr val="accent4">
                  <a:lumMod val="75000"/>
                </a:schemeClr>
              </a:solidFill>
            </a:endParaRPr>
          </a:p>
        </p:txBody>
      </p:sp>
      <p:sp>
        <p:nvSpPr>
          <p:cNvPr id="46" name="Rectangle 45"/>
          <p:cNvSpPr/>
          <p:nvPr/>
        </p:nvSpPr>
        <p:spPr>
          <a:xfrm>
            <a:off x="5969424" y="5175191"/>
            <a:ext cx="846707" cy="369332"/>
          </a:xfrm>
          <a:prstGeom prst="rect">
            <a:avLst/>
          </a:prstGeom>
        </p:spPr>
        <p:txBody>
          <a:bodyPr wrap="none">
            <a:spAutoFit/>
          </a:bodyPr>
          <a:lstStyle/>
          <a:p>
            <a:r>
              <a:rPr lang="en-US" sz="1800" b="1" dirty="0">
                <a:solidFill>
                  <a:schemeClr val="accent1"/>
                </a:solidFill>
              </a:rPr>
              <a:t>36.6%</a:t>
            </a:r>
            <a:endParaRPr lang="en-US" sz="1800" dirty="0">
              <a:solidFill>
                <a:schemeClr val="accent1"/>
              </a:solidFill>
            </a:endParaRPr>
          </a:p>
        </p:txBody>
      </p:sp>
      <p:sp>
        <p:nvSpPr>
          <p:cNvPr id="47" name="Rectangle 46"/>
          <p:cNvSpPr/>
          <p:nvPr/>
        </p:nvSpPr>
        <p:spPr>
          <a:xfrm>
            <a:off x="5990258" y="5795972"/>
            <a:ext cx="846707" cy="369332"/>
          </a:xfrm>
          <a:prstGeom prst="rect">
            <a:avLst/>
          </a:prstGeom>
        </p:spPr>
        <p:txBody>
          <a:bodyPr wrap="none">
            <a:spAutoFit/>
          </a:bodyPr>
          <a:lstStyle/>
          <a:p>
            <a:r>
              <a:rPr lang="en-US" sz="1800" b="1" dirty="0">
                <a:solidFill>
                  <a:schemeClr val="accent1"/>
                </a:solidFill>
              </a:rPr>
              <a:t>32.7%</a:t>
            </a:r>
            <a:endParaRPr lang="en-US" sz="1800" dirty="0">
              <a:solidFill>
                <a:schemeClr val="accent1"/>
              </a:solidFill>
            </a:endParaRPr>
          </a:p>
        </p:txBody>
      </p:sp>
      <p:sp>
        <p:nvSpPr>
          <p:cNvPr id="48" name="Rectangle 47"/>
          <p:cNvSpPr/>
          <p:nvPr/>
        </p:nvSpPr>
        <p:spPr>
          <a:xfrm>
            <a:off x="5058839" y="3982120"/>
            <a:ext cx="1745221" cy="369332"/>
          </a:xfrm>
          <a:prstGeom prst="rect">
            <a:avLst/>
          </a:prstGeom>
        </p:spPr>
        <p:txBody>
          <a:bodyPr wrap="none">
            <a:spAutoFit/>
          </a:bodyPr>
          <a:lstStyle/>
          <a:p>
            <a:r>
              <a:rPr lang="en-US" sz="1800" b="1" dirty="0"/>
              <a:t>Vote Intention</a:t>
            </a:r>
          </a:p>
        </p:txBody>
      </p:sp>
    </p:spTree>
    <p:extLst>
      <p:ext uri="{BB962C8B-B14F-4D97-AF65-F5344CB8AC3E}">
        <p14:creationId xmlns:p14="http://schemas.microsoft.com/office/powerpoint/2010/main" val="3732447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
                                            <p:graphicEl>
                                              <a:chart seriesIdx="-3" categoryIdx="-3" bldStep="gridLegend"/>
                                            </p:graphicEl>
                                          </p:spTgt>
                                        </p:tgtEl>
                                        <p:attrNameLst>
                                          <p:attrName>style.visibility</p:attrName>
                                        </p:attrNameLst>
                                      </p:cBhvr>
                                      <p:to>
                                        <p:strVal val="visible"/>
                                      </p:to>
                                    </p:set>
                                    <p:animEffect transition="in" filter="fade">
                                      <p:cBhvr>
                                        <p:cTn id="12" dur="500"/>
                                        <p:tgtEl>
                                          <p:spTgt spid="29">
                                            <p:graphicEl>
                                              <a:chart seriesIdx="-3" categoryIdx="-3" bldStep="gridLegen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9">
                                            <p:graphicEl>
                                              <a:chart seriesIdx="0" categoryIdx="-4" bldStep="series"/>
                                            </p:graphicEl>
                                          </p:spTgt>
                                        </p:tgtEl>
                                        <p:attrNameLst>
                                          <p:attrName>style.visibility</p:attrName>
                                        </p:attrNameLst>
                                      </p:cBhvr>
                                      <p:to>
                                        <p:strVal val="visible"/>
                                      </p:to>
                                    </p:set>
                                    <p:animEffect transition="in" filter="fade">
                                      <p:cBhvr>
                                        <p:cTn id="17" dur="500"/>
                                        <p:tgtEl>
                                          <p:spTgt spid="29">
                                            <p:graphicEl>
                                              <a:chart seriesIdx="0"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9">
                                            <p:graphicEl>
                                              <a:chart seriesIdx="1" categoryIdx="-4" bldStep="series"/>
                                            </p:graphicEl>
                                          </p:spTgt>
                                        </p:tgtEl>
                                        <p:attrNameLst>
                                          <p:attrName>style.visibility</p:attrName>
                                        </p:attrNameLst>
                                      </p:cBhvr>
                                      <p:to>
                                        <p:strVal val="visible"/>
                                      </p:to>
                                    </p:set>
                                    <p:animEffect transition="in" filter="fade">
                                      <p:cBhvr>
                                        <p:cTn id="22" dur="500"/>
                                        <p:tgtEl>
                                          <p:spTgt spid="29">
                                            <p:graphicEl>
                                              <a:chart seriesIdx="1" categoryIdx="-4" bldStep="series"/>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par>
                                <p:cTn id="28" presetID="10" presetClass="entr" presetSubtype="0" fill="hold" nodeType="with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500"/>
                                        <p:tgtEl>
                                          <p:spTgt spid="3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childTnLst>
                                </p:cTn>
                              </p:par>
                              <p:par>
                                <p:cTn id="36" presetID="10" presetClass="entr" presetSubtype="0" fill="hold" nodeType="with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fade">
                                      <p:cBhvr>
                                        <p:cTn id="41" dur="500"/>
                                        <p:tgtEl>
                                          <p:spTgt spid="3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500"/>
                                        <p:tgtEl>
                                          <p:spTgt spid="3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
                                        </p:tgtEl>
                                        <p:attrNameLst>
                                          <p:attrName>style.visibility</p:attrName>
                                        </p:attrNameLst>
                                      </p:cBhvr>
                                      <p:to>
                                        <p:strVal val="visible"/>
                                      </p:to>
                                    </p:set>
                                    <p:animEffect transition="in" filter="fade">
                                      <p:cBhvr>
                                        <p:cTn id="53" dur="500"/>
                                        <p:tgtEl>
                                          <p:spTgt spid="4"/>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42"/>
                                        </p:tgtEl>
                                        <p:attrNameLst>
                                          <p:attrName>style.visibility</p:attrName>
                                        </p:attrNameLst>
                                      </p:cBhvr>
                                      <p:to>
                                        <p:strVal val="visible"/>
                                      </p:to>
                                    </p:set>
                                    <p:animEffect transition="in" filter="fade">
                                      <p:cBhvr>
                                        <p:cTn id="58" dur="500"/>
                                        <p:tgtEl>
                                          <p:spTgt spid="42"/>
                                        </p:tgtEl>
                                      </p:cBhvr>
                                    </p:animEffect>
                                  </p:childTnLst>
                                </p:cTn>
                              </p:par>
                              <p:par>
                                <p:cTn id="59" presetID="10" presetClass="entr" presetSubtype="0" fill="hold"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fade">
                                      <p:cBhvr>
                                        <p:cTn id="61" dur="500"/>
                                        <p:tgtEl>
                                          <p:spTgt spid="43"/>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fade">
                                      <p:cBhvr>
                                        <p:cTn id="64" dur="500"/>
                                        <p:tgtEl>
                                          <p:spTgt spid="4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6"/>
                                        </p:tgtEl>
                                        <p:attrNameLst>
                                          <p:attrName>style.visibility</p:attrName>
                                        </p:attrNameLst>
                                      </p:cBhvr>
                                      <p:to>
                                        <p:strVal val="visible"/>
                                      </p:to>
                                    </p:set>
                                    <p:animEffect transition="in" filter="fade">
                                      <p:cBhvr>
                                        <p:cTn id="67" dur="500"/>
                                        <p:tgtEl>
                                          <p:spTgt spid="4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fade">
                                      <p:cBhvr>
                                        <p:cTn id="73" dur="500"/>
                                        <p:tgtEl>
                                          <p:spTgt spid="4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5"/>
                                        </p:tgtEl>
                                        <p:attrNameLst>
                                          <p:attrName>style.visibility</p:attrName>
                                        </p:attrNameLst>
                                      </p:cBhvr>
                                      <p:to>
                                        <p:strVal val="visible"/>
                                      </p:to>
                                    </p:set>
                                    <p:animEffect transition="in" filter="fade">
                                      <p:cBhvr>
                                        <p:cTn id="7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9" grpId="0">
        <p:bldSub>
          <a:bldChart bld="series"/>
        </p:bldSub>
      </p:bldGraphic>
      <p:bldP spid="36" grpId="0"/>
      <p:bldP spid="39" grpId="0"/>
      <p:bldP spid="40" grpId="0"/>
      <p:bldP spid="41" grpId="0"/>
      <p:bldP spid="4" grpId="0"/>
      <p:bldP spid="44" grpId="0"/>
      <p:bldP spid="45" grpId="0"/>
      <p:bldP spid="46" grpId="0"/>
      <p:bldP spid="47" grpId="0"/>
      <p:bldP spid="4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29" name="Rectangle 28"/>
          <p:cNvSpPr/>
          <p:nvPr/>
        </p:nvSpPr>
        <p:spPr>
          <a:xfrm>
            <a:off x="115220" y="6521226"/>
            <a:ext cx="6092825" cy="307777"/>
          </a:xfrm>
          <a:prstGeom prst="rect">
            <a:avLst/>
          </a:prstGeom>
        </p:spPr>
        <p:txBody>
          <a:bodyPr>
            <a:spAutoFit/>
          </a:bodyPr>
          <a:lstStyle/>
          <a:p>
            <a:r>
              <a:rPr lang="en-US" sz="1400" dirty="0">
                <a:solidFill>
                  <a:schemeClr val="bg1">
                    <a:lumMod val="50000"/>
                  </a:schemeClr>
                </a:solidFill>
              </a:rPr>
              <a:t>Viewpoint Alberta, April 2022 (n=854: 443 men; 411 women)</a:t>
            </a:r>
          </a:p>
        </p:txBody>
      </p:sp>
      <p:sp>
        <p:nvSpPr>
          <p:cNvPr id="31" name="TextBox 30">
            <a:extLst>
              <a:ext uri="{FF2B5EF4-FFF2-40B4-BE49-F238E27FC236}">
                <a16:creationId xmlns:a16="http://schemas.microsoft.com/office/drawing/2014/main" id="{B0C66116-AE58-4E7C-BEC6-00CE476F7576}"/>
              </a:ext>
            </a:extLst>
          </p:cNvPr>
          <p:cNvSpPr txBox="1"/>
          <p:nvPr/>
        </p:nvSpPr>
        <p:spPr>
          <a:xfrm>
            <a:off x="867762" y="760845"/>
            <a:ext cx="8352928" cy="1170747"/>
          </a:xfrm>
          <a:prstGeom prst="rect">
            <a:avLst/>
          </a:prstGeom>
          <a:noFill/>
        </p:spPr>
        <p:txBody>
          <a:bodyPr wrap="square" lIns="0" tIns="0" rIns="0" bIns="0" rtlCol="0" anchor="t">
            <a:noAutofit/>
          </a:bodyPr>
          <a:lstStyle/>
          <a:p>
            <a:r>
              <a:rPr lang="en-IN" sz="3200" b="1" dirty="0">
                <a:solidFill>
                  <a:schemeClr val="accent1"/>
                </a:solidFill>
              </a:rPr>
              <a:t>Fairness</a:t>
            </a:r>
            <a:endParaRPr lang="en-IN" sz="3200" b="1" i="0" dirty="0">
              <a:solidFill>
                <a:schemeClr val="accent1"/>
              </a:solidFill>
              <a:effectLst/>
            </a:endParaRPr>
          </a:p>
        </p:txBody>
      </p:sp>
      <p:graphicFrame>
        <p:nvGraphicFramePr>
          <p:cNvPr id="34" name="Chart 33"/>
          <p:cNvGraphicFramePr>
            <a:graphicFrameLocks/>
          </p:cNvGraphicFramePr>
          <p:nvPr>
            <p:extLst>
              <p:ext uri="{D42A27DB-BD31-4B8C-83A1-F6EECF244321}">
                <p14:modId xmlns:p14="http://schemas.microsoft.com/office/powerpoint/2010/main" val="3363104769"/>
              </p:ext>
            </p:extLst>
          </p:nvPr>
        </p:nvGraphicFramePr>
        <p:xfrm>
          <a:off x="877765" y="1447629"/>
          <a:ext cx="8360520" cy="4481513"/>
        </p:xfrm>
        <a:graphic>
          <a:graphicData uri="http://schemas.openxmlformats.org/drawingml/2006/chart">
            <c:chart xmlns:c="http://schemas.openxmlformats.org/drawingml/2006/chart" xmlns:r="http://schemas.openxmlformats.org/officeDocument/2006/relationships" r:id="rId3"/>
          </a:graphicData>
        </a:graphic>
      </p:graphicFrame>
      <p:sp>
        <p:nvSpPr>
          <p:cNvPr id="35" name="TextBox 34"/>
          <p:cNvSpPr txBox="1"/>
          <p:nvPr/>
        </p:nvSpPr>
        <p:spPr>
          <a:xfrm>
            <a:off x="3422667" y="1535136"/>
            <a:ext cx="5570756" cy="461665"/>
          </a:xfrm>
          <a:prstGeom prst="rect">
            <a:avLst/>
          </a:prstGeom>
          <a:noFill/>
        </p:spPr>
        <p:txBody>
          <a:bodyPr wrap="none" rtlCol="0">
            <a:spAutoFit/>
          </a:bodyPr>
          <a:lstStyle/>
          <a:p>
            <a:r>
              <a:rPr lang="en-US" dirty="0"/>
              <a:t>Mean index scores: </a:t>
            </a:r>
            <a:r>
              <a:rPr lang="en-US" b="1" dirty="0">
                <a:solidFill>
                  <a:schemeClr val="accent1"/>
                </a:solidFill>
              </a:rPr>
              <a:t>2.07</a:t>
            </a:r>
            <a:r>
              <a:rPr lang="en-US" dirty="0"/>
              <a:t>, </a:t>
            </a:r>
            <a:r>
              <a:rPr lang="en-US" b="1" dirty="0">
                <a:solidFill>
                  <a:schemeClr val="accent2"/>
                </a:solidFill>
              </a:rPr>
              <a:t>2.00</a:t>
            </a:r>
            <a:r>
              <a:rPr lang="en-US" dirty="0">
                <a:solidFill>
                  <a:schemeClr val="accent2"/>
                </a:solidFill>
              </a:rPr>
              <a:t> </a:t>
            </a:r>
            <a:r>
              <a:rPr lang="en-US" dirty="0"/>
              <a:t>(out of 3)</a:t>
            </a:r>
          </a:p>
        </p:txBody>
      </p:sp>
    </p:spTree>
    <p:extLst>
      <p:ext uri="{BB962C8B-B14F-4D97-AF65-F5344CB8AC3E}">
        <p14:creationId xmlns:p14="http://schemas.microsoft.com/office/powerpoint/2010/main" val="4259939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29" name="Rectangle 28"/>
          <p:cNvSpPr/>
          <p:nvPr/>
        </p:nvSpPr>
        <p:spPr>
          <a:xfrm>
            <a:off x="115220" y="6521226"/>
            <a:ext cx="6092825" cy="307777"/>
          </a:xfrm>
          <a:prstGeom prst="rect">
            <a:avLst/>
          </a:prstGeom>
        </p:spPr>
        <p:txBody>
          <a:bodyPr>
            <a:spAutoFit/>
          </a:bodyPr>
          <a:lstStyle/>
          <a:p>
            <a:r>
              <a:rPr lang="en-US" sz="1400" dirty="0">
                <a:solidFill>
                  <a:schemeClr val="bg1">
                    <a:lumMod val="50000"/>
                  </a:schemeClr>
                </a:solidFill>
              </a:rPr>
              <a:t>Viewpoint Alberta, April 2022 (n=854: 443 men; 411 women)</a:t>
            </a:r>
          </a:p>
        </p:txBody>
      </p:sp>
      <p:sp>
        <p:nvSpPr>
          <p:cNvPr id="31" name="TextBox 30">
            <a:extLst>
              <a:ext uri="{FF2B5EF4-FFF2-40B4-BE49-F238E27FC236}">
                <a16:creationId xmlns:a16="http://schemas.microsoft.com/office/drawing/2014/main" id="{B0C66116-AE58-4E7C-BEC6-00CE476F7576}"/>
              </a:ext>
            </a:extLst>
          </p:cNvPr>
          <p:cNvSpPr txBox="1"/>
          <p:nvPr/>
        </p:nvSpPr>
        <p:spPr>
          <a:xfrm>
            <a:off x="867762" y="760845"/>
            <a:ext cx="8352928" cy="1170747"/>
          </a:xfrm>
          <a:prstGeom prst="rect">
            <a:avLst/>
          </a:prstGeom>
          <a:noFill/>
        </p:spPr>
        <p:txBody>
          <a:bodyPr wrap="square" lIns="0" tIns="0" rIns="0" bIns="0" rtlCol="0" anchor="t">
            <a:noAutofit/>
          </a:bodyPr>
          <a:lstStyle/>
          <a:p>
            <a:r>
              <a:rPr lang="en-IN" sz="3200" b="1" dirty="0">
                <a:solidFill>
                  <a:schemeClr val="accent1"/>
                </a:solidFill>
              </a:rPr>
              <a:t>Fairness Index</a:t>
            </a:r>
            <a:endParaRPr lang="en-IN" sz="3200" b="1" i="0" dirty="0">
              <a:solidFill>
                <a:schemeClr val="accent1"/>
              </a:solidFill>
              <a:effectLst/>
            </a:endParaRPr>
          </a:p>
        </p:txBody>
      </p:sp>
      <p:graphicFrame>
        <p:nvGraphicFramePr>
          <p:cNvPr id="27" name="Chart 26"/>
          <p:cNvGraphicFramePr>
            <a:graphicFrameLocks/>
          </p:cNvGraphicFramePr>
          <p:nvPr>
            <p:extLst>
              <p:ext uri="{D42A27DB-BD31-4B8C-83A1-F6EECF244321}">
                <p14:modId xmlns:p14="http://schemas.microsoft.com/office/powerpoint/2010/main" val="4202944635"/>
              </p:ext>
            </p:extLst>
          </p:nvPr>
        </p:nvGraphicFramePr>
        <p:xfrm>
          <a:off x="1149933" y="1784872"/>
          <a:ext cx="7989530" cy="380702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55679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29" name="Rectangle 28"/>
          <p:cNvSpPr/>
          <p:nvPr/>
        </p:nvSpPr>
        <p:spPr>
          <a:xfrm>
            <a:off x="115220" y="6521226"/>
            <a:ext cx="6092825" cy="307777"/>
          </a:xfrm>
          <a:prstGeom prst="rect">
            <a:avLst/>
          </a:prstGeom>
        </p:spPr>
        <p:txBody>
          <a:bodyPr>
            <a:spAutoFit/>
          </a:bodyPr>
          <a:lstStyle/>
          <a:p>
            <a:r>
              <a:rPr lang="en-US" sz="1400" dirty="0">
                <a:solidFill>
                  <a:schemeClr val="bg1">
                    <a:lumMod val="50000"/>
                  </a:schemeClr>
                </a:solidFill>
              </a:rPr>
              <a:t>Viewpoint Alberta, April 2022 (n=854: 443 men; 411 women)</a:t>
            </a:r>
          </a:p>
        </p:txBody>
      </p:sp>
      <p:sp>
        <p:nvSpPr>
          <p:cNvPr id="31" name="TextBox 30">
            <a:extLst>
              <a:ext uri="{FF2B5EF4-FFF2-40B4-BE49-F238E27FC236}">
                <a16:creationId xmlns:a16="http://schemas.microsoft.com/office/drawing/2014/main" id="{B0C66116-AE58-4E7C-BEC6-00CE476F7576}"/>
              </a:ext>
            </a:extLst>
          </p:cNvPr>
          <p:cNvSpPr txBox="1"/>
          <p:nvPr/>
        </p:nvSpPr>
        <p:spPr>
          <a:xfrm>
            <a:off x="867762" y="760845"/>
            <a:ext cx="8352928" cy="1170747"/>
          </a:xfrm>
          <a:prstGeom prst="rect">
            <a:avLst/>
          </a:prstGeom>
          <a:noFill/>
        </p:spPr>
        <p:txBody>
          <a:bodyPr wrap="square" lIns="0" tIns="0" rIns="0" bIns="0" rtlCol="0" anchor="t">
            <a:noAutofit/>
          </a:bodyPr>
          <a:lstStyle/>
          <a:p>
            <a:r>
              <a:rPr lang="en-IN" sz="3200" b="1" dirty="0">
                <a:solidFill>
                  <a:schemeClr val="accent1"/>
                </a:solidFill>
              </a:rPr>
              <a:t>Fairness Index</a:t>
            </a:r>
            <a:endParaRPr lang="en-IN" sz="3200" b="1" i="0" dirty="0">
              <a:solidFill>
                <a:schemeClr val="accent1"/>
              </a:solidFill>
              <a:effectLst/>
            </a:endParaRPr>
          </a:p>
        </p:txBody>
      </p:sp>
      <p:graphicFrame>
        <p:nvGraphicFramePr>
          <p:cNvPr id="28" name="Chart 27"/>
          <p:cNvGraphicFramePr>
            <a:graphicFrameLocks/>
          </p:cNvGraphicFramePr>
          <p:nvPr>
            <p:extLst>
              <p:ext uri="{D42A27DB-BD31-4B8C-83A1-F6EECF244321}">
                <p14:modId xmlns:p14="http://schemas.microsoft.com/office/powerpoint/2010/main" val="2791727204"/>
              </p:ext>
            </p:extLst>
          </p:nvPr>
        </p:nvGraphicFramePr>
        <p:xfrm>
          <a:off x="801321" y="1772816"/>
          <a:ext cx="8198962" cy="442357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99929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29" name="Rectangle 28"/>
          <p:cNvSpPr/>
          <p:nvPr/>
        </p:nvSpPr>
        <p:spPr>
          <a:xfrm>
            <a:off x="115220" y="6521226"/>
            <a:ext cx="6092825" cy="307777"/>
          </a:xfrm>
          <a:prstGeom prst="rect">
            <a:avLst/>
          </a:prstGeom>
        </p:spPr>
        <p:txBody>
          <a:bodyPr>
            <a:spAutoFit/>
          </a:bodyPr>
          <a:lstStyle/>
          <a:p>
            <a:r>
              <a:rPr lang="en-US" sz="1400" dirty="0">
                <a:solidFill>
                  <a:schemeClr val="bg1">
                    <a:lumMod val="50000"/>
                  </a:schemeClr>
                </a:solidFill>
              </a:rPr>
              <a:t>Viewpoint Alberta, April 2022 (n=854: 443 men; 411 women)</a:t>
            </a:r>
          </a:p>
        </p:txBody>
      </p:sp>
      <p:sp>
        <p:nvSpPr>
          <p:cNvPr id="31" name="TextBox 30">
            <a:extLst>
              <a:ext uri="{FF2B5EF4-FFF2-40B4-BE49-F238E27FC236}">
                <a16:creationId xmlns:a16="http://schemas.microsoft.com/office/drawing/2014/main" id="{B0C66116-AE58-4E7C-BEC6-00CE476F7576}"/>
              </a:ext>
            </a:extLst>
          </p:cNvPr>
          <p:cNvSpPr txBox="1"/>
          <p:nvPr/>
        </p:nvSpPr>
        <p:spPr>
          <a:xfrm>
            <a:off x="867762" y="760845"/>
            <a:ext cx="8352928" cy="1170747"/>
          </a:xfrm>
          <a:prstGeom prst="rect">
            <a:avLst/>
          </a:prstGeom>
          <a:noFill/>
        </p:spPr>
        <p:txBody>
          <a:bodyPr wrap="square" lIns="0" tIns="0" rIns="0" bIns="0" rtlCol="0" anchor="t">
            <a:noAutofit/>
          </a:bodyPr>
          <a:lstStyle/>
          <a:p>
            <a:r>
              <a:rPr lang="en-IN" sz="3200" b="1" dirty="0">
                <a:solidFill>
                  <a:schemeClr val="accent1"/>
                </a:solidFill>
              </a:rPr>
              <a:t>Fairness Index</a:t>
            </a:r>
            <a:endParaRPr lang="en-IN" sz="3200" b="1" i="0" dirty="0">
              <a:solidFill>
                <a:schemeClr val="accent1"/>
              </a:solidFill>
              <a:effectLst/>
            </a:endParaRPr>
          </a:p>
        </p:txBody>
      </p:sp>
      <p:graphicFrame>
        <p:nvGraphicFramePr>
          <p:cNvPr id="27" name="Chart 26"/>
          <p:cNvGraphicFramePr>
            <a:graphicFrameLocks/>
          </p:cNvGraphicFramePr>
          <p:nvPr>
            <p:extLst>
              <p:ext uri="{D42A27DB-BD31-4B8C-83A1-F6EECF244321}">
                <p14:modId xmlns:p14="http://schemas.microsoft.com/office/powerpoint/2010/main" val="1190915891"/>
              </p:ext>
            </p:extLst>
          </p:nvPr>
        </p:nvGraphicFramePr>
        <p:xfrm>
          <a:off x="881841" y="1770002"/>
          <a:ext cx="8791589" cy="482734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235009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29" name="Rectangle 28"/>
          <p:cNvSpPr/>
          <p:nvPr/>
        </p:nvSpPr>
        <p:spPr>
          <a:xfrm>
            <a:off x="115220" y="6521226"/>
            <a:ext cx="6092825" cy="307777"/>
          </a:xfrm>
          <a:prstGeom prst="rect">
            <a:avLst/>
          </a:prstGeom>
        </p:spPr>
        <p:txBody>
          <a:bodyPr>
            <a:spAutoFit/>
          </a:bodyPr>
          <a:lstStyle/>
          <a:p>
            <a:r>
              <a:rPr lang="en-US" sz="1400" dirty="0">
                <a:solidFill>
                  <a:schemeClr val="bg1">
                    <a:lumMod val="50000"/>
                  </a:schemeClr>
                </a:solidFill>
              </a:rPr>
              <a:t>Viewpoint Alberta, April 2022 (n=854: 443 men; 411 women)</a:t>
            </a:r>
          </a:p>
        </p:txBody>
      </p:sp>
      <p:sp>
        <p:nvSpPr>
          <p:cNvPr id="31" name="TextBox 30">
            <a:extLst>
              <a:ext uri="{FF2B5EF4-FFF2-40B4-BE49-F238E27FC236}">
                <a16:creationId xmlns:a16="http://schemas.microsoft.com/office/drawing/2014/main" id="{B0C66116-AE58-4E7C-BEC6-00CE476F7576}"/>
              </a:ext>
            </a:extLst>
          </p:cNvPr>
          <p:cNvSpPr txBox="1"/>
          <p:nvPr/>
        </p:nvSpPr>
        <p:spPr>
          <a:xfrm>
            <a:off x="867762" y="760845"/>
            <a:ext cx="8352928" cy="1170747"/>
          </a:xfrm>
          <a:prstGeom prst="rect">
            <a:avLst/>
          </a:prstGeom>
          <a:noFill/>
        </p:spPr>
        <p:txBody>
          <a:bodyPr wrap="square" lIns="0" tIns="0" rIns="0" bIns="0" rtlCol="0" anchor="t">
            <a:noAutofit/>
          </a:bodyPr>
          <a:lstStyle/>
          <a:p>
            <a:r>
              <a:rPr lang="en-IN" sz="3200" b="1" dirty="0">
                <a:solidFill>
                  <a:schemeClr val="accent1"/>
                </a:solidFill>
              </a:rPr>
              <a:t>Fairness Index</a:t>
            </a:r>
            <a:endParaRPr lang="en-IN" sz="3200" b="1" i="0" dirty="0">
              <a:solidFill>
                <a:schemeClr val="accent1"/>
              </a:solidFill>
              <a:effectLst/>
            </a:endParaRPr>
          </a:p>
        </p:txBody>
      </p:sp>
      <p:graphicFrame>
        <p:nvGraphicFramePr>
          <p:cNvPr id="35" name="Chart 34"/>
          <p:cNvGraphicFramePr>
            <a:graphicFrameLocks/>
          </p:cNvGraphicFramePr>
          <p:nvPr>
            <p:extLst>
              <p:ext uri="{D42A27DB-BD31-4B8C-83A1-F6EECF244321}">
                <p14:modId xmlns:p14="http://schemas.microsoft.com/office/powerpoint/2010/main" val="4208559423"/>
              </p:ext>
            </p:extLst>
          </p:nvPr>
        </p:nvGraphicFramePr>
        <p:xfrm>
          <a:off x="867705" y="1490592"/>
          <a:ext cx="8256731" cy="457210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483600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29" name="Rectangle 28"/>
          <p:cNvSpPr/>
          <p:nvPr/>
        </p:nvSpPr>
        <p:spPr>
          <a:xfrm>
            <a:off x="115220" y="6521226"/>
            <a:ext cx="6092825" cy="307777"/>
          </a:xfrm>
          <a:prstGeom prst="rect">
            <a:avLst/>
          </a:prstGeom>
        </p:spPr>
        <p:txBody>
          <a:bodyPr>
            <a:spAutoFit/>
          </a:bodyPr>
          <a:lstStyle/>
          <a:p>
            <a:r>
              <a:rPr lang="en-US" sz="1400" dirty="0">
                <a:solidFill>
                  <a:schemeClr val="bg1">
                    <a:lumMod val="50000"/>
                  </a:schemeClr>
                </a:solidFill>
              </a:rPr>
              <a:t>Viewpoint Alberta, April 2022 (n=854: 443 men; 411 women)</a:t>
            </a:r>
          </a:p>
        </p:txBody>
      </p:sp>
      <p:sp>
        <p:nvSpPr>
          <p:cNvPr id="31" name="TextBox 30">
            <a:extLst>
              <a:ext uri="{FF2B5EF4-FFF2-40B4-BE49-F238E27FC236}">
                <a16:creationId xmlns:a16="http://schemas.microsoft.com/office/drawing/2014/main" id="{B0C66116-AE58-4E7C-BEC6-00CE476F7576}"/>
              </a:ext>
            </a:extLst>
          </p:cNvPr>
          <p:cNvSpPr txBox="1"/>
          <p:nvPr/>
        </p:nvSpPr>
        <p:spPr>
          <a:xfrm>
            <a:off x="867762" y="760845"/>
            <a:ext cx="8352928" cy="1170747"/>
          </a:xfrm>
          <a:prstGeom prst="rect">
            <a:avLst/>
          </a:prstGeom>
          <a:noFill/>
        </p:spPr>
        <p:txBody>
          <a:bodyPr wrap="square" lIns="0" tIns="0" rIns="0" bIns="0" rtlCol="0" anchor="t">
            <a:noAutofit/>
          </a:bodyPr>
          <a:lstStyle/>
          <a:p>
            <a:r>
              <a:rPr lang="en-IN" sz="3200" b="1" dirty="0">
                <a:solidFill>
                  <a:schemeClr val="accent1"/>
                </a:solidFill>
              </a:rPr>
              <a:t>Fairness Index</a:t>
            </a:r>
            <a:endParaRPr lang="en-IN" sz="3200" b="1" i="0" dirty="0">
              <a:solidFill>
                <a:schemeClr val="accent1"/>
              </a:solidFill>
              <a:effectLst/>
            </a:endParaRPr>
          </a:p>
        </p:txBody>
      </p:sp>
      <p:graphicFrame>
        <p:nvGraphicFramePr>
          <p:cNvPr id="27" name="Chart 26"/>
          <p:cNvGraphicFramePr>
            <a:graphicFrameLocks/>
          </p:cNvGraphicFramePr>
          <p:nvPr>
            <p:extLst>
              <p:ext uri="{D42A27DB-BD31-4B8C-83A1-F6EECF244321}">
                <p14:modId xmlns:p14="http://schemas.microsoft.com/office/powerpoint/2010/main" val="4178766379"/>
              </p:ext>
            </p:extLst>
          </p:nvPr>
        </p:nvGraphicFramePr>
        <p:xfrm>
          <a:off x="621803" y="1628800"/>
          <a:ext cx="8474366" cy="417646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156358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29" name="Rectangle 28"/>
          <p:cNvSpPr/>
          <p:nvPr/>
        </p:nvSpPr>
        <p:spPr>
          <a:xfrm>
            <a:off x="115220" y="6521226"/>
            <a:ext cx="6092825" cy="307777"/>
          </a:xfrm>
          <a:prstGeom prst="rect">
            <a:avLst/>
          </a:prstGeom>
        </p:spPr>
        <p:txBody>
          <a:bodyPr>
            <a:spAutoFit/>
          </a:bodyPr>
          <a:lstStyle/>
          <a:p>
            <a:r>
              <a:rPr lang="en-US" sz="1400" dirty="0">
                <a:solidFill>
                  <a:schemeClr val="bg1">
                    <a:lumMod val="50000"/>
                  </a:schemeClr>
                </a:solidFill>
              </a:rPr>
              <a:t>Viewpoint Alberta, April 2022 (n=854: 443 men; 411 women)</a:t>
            </a:r>
          </a:p>
        </p:txBody>
      </p:sp>
      <p:sp>
        <p:nvSpPr>
          <p:cNvPr id="31" name="TextBox 30">
            <a:extLst>
              <a:ext uri="{FF2B5EF4-FFF2-40B4-BE49-F238E27FC236}">
                <a16:creationId xmlns:a16="http://schemas.microsoft.com/office/drawing/2014/main" id="{B0C66116-AE58-4E7C-BEC6-00CE476F7576}"/>
              </a:ext>
            </a:extLst>
          </p:cNvPr>
          <p:cNvSpPr txBox="1"/>
          <p:nvPr/>
        </p:nvSpPr>
        <p:spPr>
          <a:xfrm>
            <a:off x="867762" y="760845"/>
            <a:ext cx="8352928" cy="1170747"/>
          </a:xfrm>
          <a:prstGeom prst="rect">
            <a:avLst/>
          </a:prstGeom>
          <a:noFill/>
        </p:spPr>
        <p:txBody>
          <a:bodyPr wrap="square" lIns="0" tIns="0" rIns="0" bIns="0" rtlCol="0" anchor="t">
            <a:noAutofit/>
          </a:bodyPr>
          <a:lstStyle/>
          <a:p>
            <a:r>
              <a:rPr lang="en-IN" sz="3200" b="1" dirty="0">
                <a:solidFill>
                  <a:schemeClr val="accent1"/>
                </a:solidFill>
              </a:rPr>
              <a:t>Fairness Index</a:t>
            </a:r>
            <a:endParaRPr lang="en-IN" sz="3200" b="1" i="0" dirty="0">
              <a:solidFill>
                <a:schemeClr val="accent1"/>
              </a:solidFill>
              <a:effectLst/>
            </a:endParaRPr>
          </a:p>
        </p:txBody>
      </p:sp>
      <p:graphicFrame>
        <p:nvGraphicFramePr>
          <p:cNvPr id="28" name="Chart 27"/>
          <p:cNvGraphicFramePr>
            <a:graphicFrameLocks/>
          </p:cNvGraphicFramePr>
          <p:nvPr>
            <p:extLst>
              <p:ext uri="{D42A27DB-BD31-4B8C-83A1-F6EECF244321}">
                <p14:modId xmlns:p14="http://schemas.microsoft.com/office/powerpoint/2010/main" val="3084438908"/>
              </p:ext>
            </p:extLst>
          </p:nvPr>
        </p:nvGraphicFramePr>
        <p:xfrm>
          <a:off x="741934" y="1541076"/>
          <a:ext cx="8409624" cy="441053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213381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29" name="Rectangle 28"/>
          <p:cNvSpPr/>
          <p:nvPr/>
        </p:nvSpPr>
        <p:spPr>
          <a:xfrm>
            <a:off x="115220" y="6521226"/>
            <a:ext cx="6092825" cy="307777"/>
          </a:xfrm>
          <a:prstGeom prst="rect">
            <a:avLst/>
          </a:prstGeom>
        </p:spPr>
        <p:txBody>
          <a:bodyPr>
            <a:spAutoFit/>
          </a:bodyPr>
          <a:lstStyle/>
          <a:p>
            <a:r>
              <a:rPr lang="en-US" sz="1400" dirty="0">
                <a:solidFill>
                  <a:schemeClr val="bg1">
                    <a:lumMod val="50000"/>
                  </a:schemeClr>
                </a:solidFill>
              </a:rPr>
              <a:t>Viewpoint Alberta, April 2022 (n=854: 443 men; 411 women)</a:t>
            </a:r>
          </a:p>
        </p:txBody>
      </p:sp>
      <p:sp>
        <p:nvSpPr>
          <p:cNvPr id="31" name="TextBox 30">
            <a:extLst>
              <a:ext uri="{FF2B5EF4-FFF2-40B4-BE49-F238E27FC236}">
                <a16:creationId xmlns:a16="http://schemas.microsoft.com/office/drawing/2014/main" id="{B0C66116-AE58-4E7C-BEC6-00CE476F7576}"/>
              </a:ext>
            </a:extLst>
          </p:cNvPr>
          <p:cNvSpPr txBox="1"/>
          <p:nvPr/>
        </p:nvSpPr>
        <p:spPr>
          <a:xfrm>
            <a:off x="860031" y="758078"/>
            <a:ext cx="8352928" cy="1170747"/>
          </a:xfrm>
          <a:prstGeom prst="rect">
            <a:avLst/>
          </a:prstGeom>
          <a:noFill/>
        </p:spPr>
        <p:txBody>
          <a:bodyPr wrap="square" lIns="0" tIns="0" rIns="0" bIns="0" rtlCol="0" anchor="t">
            <a:noAutofit/>
          </a:bodyPr>
          <a:lstStyle/>
          <a:p>
            <a:r>
              <a:rPr lang="en-IN" sz="3200" b="1" dirty="0">
                <a:solidFill>
                  <a:schemeClr val="accent1"/>
                </a:solidFill>
              </a:rPr>
              <a:t>Autonomy</a:t>
            </a:r>
            <a:endParaRPr lang="en-IN" sz="3200" b="1" i="0" dirty="0">
              <a:solidFill>
                <a:schemeClr val="accent1"/>
              </a:solidFill>
              <a:effectLst/>
            </a:endParaRPr>
          </a:p>
        </p:txBody>
      </p:sp>
      <p:graphicFrame>
        <p:nvGraphicFramePr>
          <p:cNvPr id="28" name="Chart 27"/>
          <p:cNvGraphicFramePr>
            <a:graphicFrameLocks/>
          </p:cNvGraphicFramePr>
          <p:nvPr>
            <p:extLst>
              <p:ext uri="{D42A27DB-BD31-4B8C-83A1-F6EECF244321}">
                <p14:modId xmlns:p14="http://schemas.microsoft.com/office/powerpoint/2010/main" val="2005957936"/>
              </p:ext>
            </p:extLst>
          </p:nvPr>
        </p:nvGraphicFramePr>
        <p:xfrm>
          <a:off x="857665" y="1543151"/>
          <a:ext cx="8142617" cy="4500563"/>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3339311" y="1600014"/>
            <a:ext cx="5737468" cy="461665"/>
          </a:xfrm>
          <a:prstGeom prst="rect">
            <a:avLst/>
          </a:prstGeom>
          <a:noFill/>
        </p:spPr>
        <p:txBody>
          <a:bodyPr wrap="none" rtlCol="0">
            <a:spAutoFit/>
          </a:bodyPr>
          <a:lstStyle/>
          <a:p>
            <a:r>
              <a:rPr lang="en-US" dirty="0"/>
              <a:t>Mean index scores: </a:t>
            </a:r>
            <a:r>
              <a:rPr lang="en-US" b="1" dirty="0">
                <a:solidFill>
                  <a:schemeClr val="accent1"/>
                </a:solidFill>
              </a:rPr>
              <a:t>4.29</a:t>
            </a:r>
            <a:r>
              <a:rPr lang="en-US" dirty="0"/>
              <a:t>, </a:t>
            </a:r>
            <a:r>
              <a:rPr lang="en-US" b="1" dirty="0">
                <a:solidFill>
                  <a:schemeClr val="accent2"/>
                </a:solidFill>
              </a:rPr>
              <a:t>3.98</a:t>
            </a:r>
            <a:r>
              <a:rPr lang="en-US" dirty="0">
                <a:solidFill>
                  <a:schemeClr val="accent2"/>
                </a:solidFill>
              </a:rPr>
              <a:t> </a:t>
            </a:r>
            <a:r>
              <a:rPr lang="en-US" dirty="0"/>
              <a:t>(out of 10)</a:t>
            </a:r>
          </a:p>
        </p:txBody>
      </p:sp>
    </p:spTree>
    <p:extLst>
      <p:ext uri="{BB962C8B-B14F-4D97-AF65-F5344CB8AC3E}">
        <p14:creationId xmlns:p14="http://schemas.microsoft.com/office/powerpoint/2010/main" val="162653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29" name="Rectangle 28"/>
          <p:cNvSpPr/>
          <p:nvPr/>
        </p:nvSpPr>
        <p:spPr>
          <a:xfrm>
            <a:off x="115220" y="6521226"/>
            <a:ext cx="6092825" cy="307777"/>
          </a:xfrm>
          <a:prstGeom prst="rect">
            <a:avLst/>
          </a:prstGeom>
        </p:spPr>
        <p:txBody>
          <a:bodyPr>
            <a:spAutoFit/>
          </a:bodyPr>
          <a:lstStyle/>
          <a:p>
            <a:r>
              <a:rPr lang="en-US" sz="1400" dirty="0">
                <a:solidFill>
                  <a:schemeClr val="bg1">
                    <a:lumMod val="50000"/>
                  </a:schemeClr>
                </a:solidFill>
              </a:rPr>
              <a:t>Viewpoint Alberta, April 2022 (n=854: 443 men; 411 women)</a:t>
            </a:r>
          </a:p>
        </p:txBody>
      </p:sp>
      <p:sp>
        <p:nvSpPr>
          <p:cNvPr id="31" name="TextBox 30">
            <a:extLst>
              <a:ext uri="{FF2B5EF4-FFF2-40B4-BE49-F238E27FC236}">
                <a16:creationId xmlns:a16="http://schemas.microsoft.com/office/drawing/2014/main" id="{B0C66116-AE58-4E7C-BEC6-00CE476F7576}"/>
              </a:ext>
            </a:extLst>
          </p:cNvPr>
          <p:cNvSpPr txBox="1"/>
          <p:nvPr/>
        </p:nvSpPr>
        <p:spPr>
          <a:xfrm>
            <a:off x="860031" y="758078"/>
            <a:ext cx="8352928" cy="1170747"/>
          </a:xfrm>
          <a:prstGeom prst="rect">
            <a:avLst/>
          </a:prstGeom>
          <a:noFill/>
        </p:spPr>
        <p:txBody>
          <a:bodyPr wrap="square" lIns="0" tIns="0" rIns="0" bIns="0" rtlCol="0" anchor="t">
            <a:noAutofit/>
          </a:bodyPr>
          <a:lstStyle/>
          <a:p>
            <a:r>
              <a:rPr lang="en-IN" sz="3200" b="1" dirty="0">
                <a:solidFill>
                  <a:schemeClr val="accent1"/>
                </a:solidFill>
              </a:rPr>
              <a:t>Autonomy</a:t>
            </a:r>
            <a:endParaRPr lang="en-IN" sz="3200" b="1" i="0" dirty="0">
              <a:solidFill>
                <a:schemeClr val="accent1"/>
              </a:solidFill>
              <a:effectLst/>
            </a:endParaRPr>
          </a:p>
        </p:txBody>
      </p:sp>
      <p:graphicFrame>
        <p:nvGraphicFramePr>
          <p:cNvPr id="27" name="Chart 26"/>
          <p:cNvGraphicFramePr>
            <a:graphicFrameLocks/>
          </p:cNvGraphicFramePr>
          <p:nvPr>
            <p:extLst>
              <p:ext uri="{D42A27DB-BD31-4B8C-83A1-F6EECF244321}">
                <p14:modId xmlns:p14="http://schemas.microsoft.com/office/powerpoint/2010/main" val="3812847266"/>
              </p:ext>
            </p:extLst>
          </p:nvPr>
        </p:nvGraphicFramePr>
        <p:xfrm>
          <a:off x="860031" y="1412776"/>
          <a:ext cx="8386664" cy="43924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01060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 name="Freeform: Shape 106">
            <a:extLst>
              <a:ext uri="{FF2B5EF4-FFF2-40B4-BE49-F238E27FC236}">
                <a16:creationId xmlns:a16="http://schemas.microsoft.com/office/drawing/2014/main" id="{E3B2B47B-E0C3-4B37-95B9-B6A55B8EA821}"/>
              </a:ext>
            </a:extLst>
          </p:cNvPr>
          <p:cNvSpPr/>
          <p:nvPr/>
        </p:nvSpPr>
        <p:spPr>
          <a:xfrm rot="5400000">
            <a:off x="5877458" y="186533"/>
            <a:ext cx="6497898" cy="6124835"/>
          </a:xfrm>
          <a:custGeom>
            <a:avLst/>
            <a:gdLst>
              <a:gd name="connsiteX0" fmla="*/ 0 w 6497898"/>
              <a:gd name="connsiteY0" fmla="*/ 5751772 h 6124835"/>
              <a:gd name="connsiteX1" fmla="*/ 0 w 6497898"/>
              <a:gd name="connsiteY1" fmla="*/ 0 h 6124835"/>
              <a:gd name="connsiteX2" fmla="*/ 6497898 w 6497898"/>
              <a:gd name="connsiteY2" fmla="*/ 0 h 6124835"/>
              <a:gd name="connsiteX3" fmla="*/ 373063 w 6497898"/>
              <a:gd name="connsiteY3" fmla="*/ 6124835 h 6124835"/>
              <a:gd name="connsiteX4" fmla="*/ 0 w 6497898"/>
              <a:gd name="connsiteY4" fmla="*/ 5751772 h 61248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7898" h="6124835">
                <a:moveTo>
                  <a:pt x="0" y="5751772"/>
                </a:moveTo>
                <a:lnTo>
                  <a:pt x="0" y="0"/>
                </a:lnTo>
                <a:lnTo>
                  <a:pt x="6497898" y="0"/>
                </a:lnTo>
                <a:lnTo>
                  <a:pt x="373063" y="6124835"/>
                </a:lnTo>
                <a:lnTo>
                  <a:pt x="0" y="575177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78" name="Freeform 12">
            <a:extLst>
              <a:ext uri="{FF2B5EF4-FFF2-40B4-BE49-F238E27FC236}">
                <a16:creationId xmlns:a16="http://schemas.microsoft.com/office/drawing/2014/main" id="{0AB3DFCC-A7EE-4F21-B12B-82335F2C31BB}"/>
              </a:ext>
            </a:extLst>
          </p:cNvPr>
          <p:cNvSpPr>
            <a:spLocks/>
          </p:cNvSpPr>
          <p:nvPr/>
        </p:nvSpPr>
        <p:spPr bwMode="auto">
          <a:xfrm rot="16200000" flipH="1">
            <a:off x="7425861" y="2314171"/>
            <a:ext cx="1137726" cy="1124136"/>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79" name="Freeform 13">
            <a:extLst>
              <a:ext uri="{FF2B5EF4-FFF2-40B4-BE49-F238E27FC236}">
                <a16:creationId xmlns:a16="http://schemas.microsoft.com/office/drawing/2014/main" id="{5C45E69B-29AF-454B-A091-692E878FC0C0}"/>
              </a:ext>
            </a:extLst>
          </p:cNvPr>
          <p:cNvSpPr>
            <a:spLocks/>
          </p:cNvSpPr>
          <p:nvPr/>
        </p:nvSpPr>
        <p:spPr bwMode="auto">
          <a:xfrm rot="16200000" flipH="1">
            <a:off x="7544293" y="3735545"/>
            <a:ext cx="900862" cy="900862"/>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0" name="Freeform 15">
            <a:extLst>
              <a:ext uri="{FF2B5EF4-FFF2-40B4-BE49-F238E27FC236}">
                <a16:creationId xmlns:a16="http://schemas.microsoft.com/office/drawing/2014/main" id="{FC7B3E35-99F5-4063-9C63-F90021C73057}"/>
              </a:ext>
            </a:extLst>
          </p:cNvPr>
          <p:cNvSpPr>
            <a:spLocks/>
          </p:cNvSpPr>
          <p:nvPr/>
        </p:nvSpPr>
        <p:spPr bwMode="auto">
          <a:xfrm rot="16200000" flipH="1">
            <a:off x="7424295" y="2920783"/>
            <a:ext cx="1140857" cy="1140857"/>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6" name="Freeform 11">
            <a:extLst>
              <a:ext uri="{FF2B5EF4-FFF2-40B4-BE49-F238E27FC236}">
                <a16:creationId xmlns:a16="http://schemas.microsoft.com/office/drawing/2014/main" id="{866A07CB-1B10-4B44-BEFD-4721EAA8F418}"/>
              </a:ext>
            </a:extLst>
          </p:cNvPr>
          <p:cNvSpPr>
            <a:spLocks/>
          </p:cNvSpPr>
          <p:nvPr/>
        </p:nvSpPr>
        <p:spPr bwMode="auto">
          <a:xfrm rot="16200000" flipH="1">
            <a:off x="6239446" y="4076809"/>
            <a:ext cx="1162611" cy="1160586"/>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5" name="Freeform 11">
            <a:extLst>
              <a:ext uri="{FF2B5EF4-FFF2-40B4-BE49-F238E27FC236}">
                <a16:creationId xmlns:a16="http://schemas.microsoft.com/office/drawing/2014/main" id="{887336F9-52D3-4712-AC47-ED3CE8E2CC90}"/>
              </a:ext>
            </a:extLst>
          </p:cNvPr>
          <p:cNvSpPr>
            <a:spLocks/>
          </p:cNvSpPr>
          <p:nvPr/>
        </p:nvSpPr>
        <p:spPr bwMode="auto">
          <a:xfrm rot="16200000" flipH="1">
            <a:off x="5719658" y="611357"/>
            <a:ext cx="1114428" cy="1112487"/>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3" name="Freeform 11">
            <a:extLst>
              <a:ext uri="{FF2B5EF4-FFF2-40B4-BE49-F238E27FC236}">
                <a16:creationId xmlns:a16="http://schemas.microsoft.com/office/drawing/2014/main" id="{FE637F47-AD52-427C-829A-1D1209C841C6}"/>
              </a:ext>
            </a:extLst>
          </p:cNvPr>
          <p:cNvSpPr>
            <a:spLocks/>
          </p:cNvSpPr>
          <p:nvPr/>
        </p:nvSpPr>
        <p:spPr bwMode="auto">
          <a:xfrm rot="16200000" flipH="1">
            <a:off x="6270837" y="2296055"/>
            <a:ext cx="1162611" cy="1160586"/>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2" name="Oval 81">
            <a:extLst>
              <a:ext uri="{FF2B5EF4-FFF2-40B4-BE49-F238E27FC236}">
                <a16:creationId xmlns:a16="http://schemas.microsoft.com/office/drawing/2014/main" id="{B18E51B3-867C-464D-88B4-51BB68C88E55}"/>
              </a:ext>
            </a:extLst>
          </p:cNvPr>
          <p:cNvSpPr/>
          <p:nvPr/>
        </p:nvSpPr>
        <p:spPr>
          <a:xfrm rot="18797837" flipH="1">
            <a:off x="4753870" y="770945"/>
            <a:ext cx="5201072" cy="1588190"/>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9" name="Freeform: Shape 118">
            <a:extLst>
              <a:ext uri="{FF2B5EF4-FFF2-40B4-BE49-F238E27FC236}">
                <a16:creationId xmlns:a16="http://schemas.microsoft.com/office/drawing/2014/main" id="{6BEB3E05-C471-4FCE-98A3-09188238529D}"/>
              </a:ext>
            </a:extLst>
          </p:cNvPr>
          <p:cNvSpPr/>
          <p:nvPr/>
        </p:nvSpPr>
        <p:spPr>
          <a:xfrm flipV="1">
            <a:off x="3767440" y="0"/>
            <a:ext cx="4666674" cy="3548635"/>
          </a:xfrm>
          <a:custGeom>
            <a:avLst/>
            <a:gdLst>
              <a:gd name="connsiteX0" fmla="*/ 0 w 4666674"/>
              <a:gd name="connsiteY0" fmla="*/ 3548635 h 3548635"/>
              <a:gd name="connsiteX1" fmla="*/ 3985057 w 4666674"/>
              <a:gd name="connsiteY1" fmla="*/ 3548635 h 3548635"/>
              <a:gd name="connsiteX2" fmla="*/ 4666674 w 4666674"/>
              <a:gd name="connsiteY2" fmla="*/ 2861790 h 3548635"/>
              <a:gd name="connsiteX3" fmla="*/ 1848301 w 4666674"/>
              <a:gd name="connsiteY3" fmla="*/ 0 h 3548635"/>
              <a:gd name="connsiteX4" fmla="*/ 0 w 4666674"/>
              <a:gd name="connsiteY4" fmla="*/ 1873560 h 3548635"/>
              <a:gd name="connsiteX5" fmla="*/ 0 w 4666674"/>
              <a:gd name="connsiteY5" fmla="*/ 3548635 h 354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66674" h="3548635">
                <a:moveTo>
                  <a:pt x="0" y="3548635"/>
                </a:moveTo>
                <a:lnTo>
                  <a:pt x="3985057" y="3548635"/>
                </a:lnTo>
                <a:lnTo>
                  <a:pt x="4666674" y="2861790"/>
                </a:lnTo>
                <a:lnTo>
                  <a:pt x="1848301" y="0"/>
                </a:lnTo>
                <a:lnTo>
                  <a:pt x="0" y="1873560"/>
                </a:lnTo>
                <a:lnTo>
                  <a:pt x="0" y="354863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23" name="Freeform: Shape 122">
            <a:extLst>
              <a:ext uri="{FF2B5EF4-FFF2-40B4-BE49-F238E27FC236}">
                <a16:creationId xmlns:a16="http://schemas.microsoft.com/office/drawing/2014/main" id="{7A485651-3183-4A0F-8513-140F1F593540}"/>
              </a:ext>
            </a:extLst>
          </p:cNvPr>
          <p:cNvSpPr/>
          <p:nvPr/>
        </p:nvSpPr>
        <p:spPr>
          <a:xfrm flipV="1">
            <a:off x="4555891" y="0"/>
            <a:ext cx="3948371" cy="2295997"/>
          </a:xfrm>
          <a:custGeom>
            <a:avLst/>
            <a:gdLst>
              <a:gd name="connsiteX0" fmla="*/ 0 w 3948371"/>
              <a:gd name="connsiteY0" fmla="*/ 2295997 h 2295997"/>
              <a:gd name="connsiteX1" fmla="*/ 3302055 w 3948371"/>
              <a:gd name="connsiteY1" fmla="*/ 2295997 h 2295997"/>
              <a:gd name="connsiteX2" fmla="*/ 3948371 w 3948371"/>
              <a:gd name="connsiteY2" fmla="*/ 1654169 h 2295997"/>
              <a:gd name="connsiteX3" fmla="*/ 2294203 w 3948371"/>
              <a:gd name="connsiteY3" fmla="*/ 0 h 2295997"/>
              <a:gd name="connsiteX4" fmla="*/ 0 w 3948371"/>
              <a:gd name="connsiteY4" fmla="*/ 2295997 h 2295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8371" h="2295997">
                <a:moveTo>
                  <a:pt x="0" y="2295997"/>
                </a:moveTo>
                <a:lnTo>
                  <a:pt x="3302055" y="2295997"/>
                </a:lnTo>
                <a:lnTo>
                  <a:pt x="3948371" y="1654169"/>
                </a:lnTo>
                <a:lnTo>
                  <a:pt x="2294203" y="0"/>
                </a:lnTo>
                <a:lnTo>
                  <a:pt x="0" y="229599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30" name="Oval 129">
            <a:extLst>
              <a:ext uri="{FF2B5EF4-FFF2-40B4-BE49-F238E27FC236}">
                <a16:creationId xmlns:a16="http://schemas.microsoft.com/office/drawing/2014/main" id="{9B5ADA26-CB7F-40C2-84F8-BBBD1E658412}"/>
              </a:ext>
            </a:extLst>
          </p:cNvPr>
          <p:cNvSpPr/>
          <p:nvPr/>
        </p:nvSpPr>
        <p:spPr>
          <a:xfrm rot="18797837" flipH="1">
            <a:off x="3436109" y="373506"/>
            <a:ext cx="3891345" cy="1588190"/>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0" name="Freeform: Shape 109">
            <a:extLst>
              <a:ext uri="{FF2B5EF4-FFF2-40B4-BE49-F238E27FC236}">
                <a16:creationId xmlns:a16="http://schemas.microsoft.com/office/drawing/2014/main" id="{07CA37F3-1477-4A8A-9E9A-72375724E372}"/>
              </a:ext>
            </a:extLst>
          </p:cNvPr>
          <p:cNvSpPr/>
          <p:nvPr/>
        </p:nvSpPr>
        <p:spPr>
          <a:xfrm flipV="1">
            <a:off x="3768915" y="1"/>
            <a:ext cx="3106133" cy="3106133"/>
          </a:xfrm>
          <a:custGeom>
            <a:avLst/>
            <a:gdLst>
              <a:gd name="connsiteX0" fmla="*/ 0 w 3106133"/>
              <a:gd name="connsiteY0" fmla="*/ 3106133 h 3106133"/>
              <a:gd name="connsiteX1" fmla="*/ 3106133 w 3106133"/>
              <a:gd name="connsiteY1" fmla="*/ 3106133 h 3106133"/>
              <a:gd name="connsiteX2" fmla="*/ 0 w 3106133"/>
              <a:gd name="connsiteY2" fmla="*/ 0 h 3106133"/>
              <a:gd name="connsiteX3" fmla="*/ 0 w 3106133"/>
              <a:gd name="connsiteY3" fmla="*/ 3106133 h 3106133"/>
            </a:gdLst>
            <a:ahLst/>
            <a:cxnLst>
              <a:cxn ang="0">
                <a:pos x="connsiteX0" y="connsiteY0"/>
              </a:cxn>
              <a:cxn ang="0">
                <a:pos x="connsiteX1" y="connsiteY1"/>
              </a:cxn>
              <a:cxn ang="0">
                <a:pos x="connsiteX2" y="connsiteY2"/>
              </a:cxn>
              <a:cxn ang="0">
                <a:pos x="connsiteX3" y="connsiteY3"/>
              </a:cxn>
            </a:cxnLst>
            <a:rect l="l" t="t" r="r" b="b"/>
            <a:pathLst>
              <a:path w="3106133" h="3106133">
                <a:moveTo>
                  <a:pt x="0" y="3106133"/>
                </a:moveTo>
                <a:lnTo>
                  <a:pt x="3106133" y="3106133"/>
                </a:lnTo>
                <a:lnTo>
                  <a:pt x="0" y="0"/>
                </a:lnTo>
                <a:lnTo>
                  <a:pt x="0" y="310613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27" name="Freeform: Shape 126">
            <a:extLst>
              <a:ext uri="{FF2B5EF4-FFF2-40B4-BE49-F238E27FC236}">
                <a16:creationId xmlns:a16="http://schemas.microsoft.com/office/drawing/2014/main" id="{1E83F1DD-668A-4890-BE71-F9C6BDC35A1D}"/>
              </a:ext>
            </a:extLst>
          </p:cNvPr>
          <p:cNvSpPr/>
          <p:nvPr/>
        </p:nvSpPr>
        <p:spPr>
          <a:xfrm flipV="1">
            <a:off x="3820205" y="-1"/>
            <a:ext cx="3070279" cy="1536866"/>
          </a:xfrm>
          <a:custGeom>
            <a:avLst/>
            <a:gdLst>
              <a:gd name="connsiteX0" fmla="*/ 0 w 3070279"/>
              <a:gd name="connsiteY0" fmla="*/ 1536866 h 1536866"/>
              <a:gd name="connsiteX1" fmla="*/ 3070279 w 3070279"/>
              <a:gd name="connsiteY1" fmla="*/ 1536866 h 1536866"/>
              <a:gd name="connsiteX2" fmla="*/ 1536866 w 3070279"/>
              <a:gd name="connsiteY2" fmla="*/ 0 h 1536866"/>
              <a:gd name="connsiteX3" fmla="*/ 0 w 3070279"/>
              <a:gd name="connsiteY3" fmla="*/ 1536866 h 1536866"/>
            </a:gdLst>
            <a:ahLst/>
            <a:cxnLst>
              <a:cxn ang="0">
                <a:pos x="connsiteX0" y="connsiteY0"/>
              </a:cxn>
              <a:cxn ang="0">
                <a:pos x="connsiteX1" y="connsiteY1"/>
              </a:cxn>
              <a:cxn ang="0">
                <a:pos x="connsiteX2" y="connsiteY2"/>
              </a:cxn>
              <a:cxn ang="0">
                <a:pos x="connsiteX3" y="connsiteY3"/>
              </a:cxn>
            </a:cxnLst>
            <a:rect l="l" t="t" r="r" b="b"/>
            <a:pathLst>
              <a:path w="3070279" h="1536866">
                <a:moveTo>
                  <a:pt x="0" y="1536866"/>
                </a:moveTo>
                <a:lnTo>
                  <a:pt x="3070279" y="1536866"/>
                </a:lnTo>
                <a:lnTo>
                  <a:pt x="1536866" y="0"/>
                </a:lnTo>
                <a:lnTo>
                  <a:pt x="0" y="153686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86" name="Freeform 9">
            <a:extLst>
              <a:ext uri="{FF2B5EF4-FFF2-40B4-BE49-F238E27FC236}">
                <a16:creationId xmlns:a16="http://schemas.microsoft.com/office/drawing/2014/main" id="{72A6F3C6-1FE0-44FD-AD91-E2E09C8757E3}"/>
              </a:ext>
            </a:extLst>
          </p:cNvPr>
          <p:cNvSpPr>
            <a:spLocks/>
          </p:cNvSpPr>
          <p:nvPr/>
        </p:nvSpPr>
        <p:spPr bwMode="auto">
          <a:xfrm rot="16200000" flipH="1">
            <a:off x="8071314" y="-1486817"/>
            <a:ext cx="3312219" cy="5635952"/>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87" name="Freeform 9">
            <a:extLst>
              <a:ext uri="{FF2B5EF4-FFF2-40B4-BE49-F238E27FC236}">
                <a16:creationId xmlns:a16="http://schemas.microsoft.com/office/drawing/2014/main" id="{CF1577FC-042E-4C33-8A0D-183680EAAC07}"/>
              </a:ext>
            </a:extLst>
          </p:cNvPr>
          <p:cNvSpPr>
            <a:spLocks/>
          </p:cNvSpPr>
          <p:nvPr/>
        </p:nvSpPr>
        <p:spPr bwMode="auto">
          <a:xfrm rot="16200000" flipH="1">
            <a:off x="8620760" y="-980456"/>
            <a:ext cx="1933746" cy="3894659"/>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73" name="TextBox 72">
            <a:extLst>
              <a:ext uri="{FF2B5EF4-FFF2-40B4-BE49-F238E27FC236}">
                <a16:creationId xmlns:a16="http://schemas.microsoft.com/office/drawing/2014/main" id="{DCDE0A0C-7B61-437E-A38A-9B20BD428400}"/>
              </a:ext>
            </a:extLst>
          </p:cNvPr>
          <p:cNvSpPr txBox="1"/>
          <p:nvPr/>
        </p:nvSpPr>
        <p:spPr>
          <a:xfrm>
            <a:off x="232884" y="4107508"/>
            <a:ext cx="6775941" cy="1291736"/>
          </a:xfrm>
          <a:prstGeom prst="rect">
            <a:avLst/>
          </a:prstGeom>
          <a:noFill/>
        </p:spPr>
        <p:txBody>
          <a:bodyPr wrap="none" lIns="0" tIns="0" rIns="0" bIns="0" rtlCol="0" anchor="ctr">
            <a:noAutofit/>
          </a:bodyPr>
          <a:lstStyle/>
          <a:p>
            <a:r>
              <a:rPr lang="en-IN" sz="2800" b="1" i="0" dirty="0">
                <a:effectLst/>
              </a:rPr>
              <a:t>Is alienation a gendered phenomenon?</a:t>
            </a:r>
          </a:p>
          <a:p>
            <a:endParaRPr lang="en-IN" sz="2800" b="1" dirty="0"/>
          </a:p>
          <a:p>
            <a:r>
              <a:rPr lang="en-IN" sz="2800" i="0" dirty="0">
                <a:effectLst/>
              </a:rPr>
              <a:t>Are the determinants of </a:t>
            </a:r>
          </a:p>
          <a:p>
            <a:r>
              <a:rPr lang="en-IN" sz="2800" dirty="0"/>
              <a:t>regional </a:t>
            </a:r>
            <a:r>
              <a:rPr lang="en-IN" sz="2800" i="0" dirty="0">
                <a:effectLst/>
              </a:rPr>
              <a:t>alienation </a:t>
            </a:r>
            <a:r>
              <a:rPr lang="en-IN" sz="2800" dirty="0"/>
              <a:t>different</a:t>
            </a:r>
          </a:p>
          <a:p>
            <a:r>
              <a:rPr lang="en-IN" sz="2800" dirty="0"/>
              <a:t>for women and men? </a:t>
            </a:r>
            <a:endParaRPr lang="en-IN" sz="2800" i="0" dirty="0">
              <a:effectLst/>
            </a:endParaRPr>
          </a:p>
        </p:txBody>
      </p:sp>
      <p:pic>
        <p:nvPicPr>
          <p:cNvPr id="18" name="Picture 17"/>
          <p:cNvPicPr>
            <a:picLocks noChangeAspect="1"/>
          </p:cNvPicPr>
          <p:nvPr/>
        </p:nvPicPr>
        <p:blipFill rotWithShape="1">
          <a:blip r:embed="rId3" cstate="print">
            <a:extLst>
              <a:ext uri="{28A0092B-C50C-407E-A947-70E740481C1C}">
                <a14:useLocalDpi xmlns:a14="http://schemas.microsoft.com/office/drawing/2010/main" val="0"/>
              </a:ext>
            </a:extLst>
          </a:blip>
          <a:srcRect t="13192" b="16170"/>
          <a:stretch/>
        </p:blipFill>
        <p:spPr>
          <a:xfrm>
            <a:off x="10342884" y="6471560"/>
            <a:ext cx="1488623" cy="351292"/>
          </a:xfrm>
          <a:prstGeom prst="rect">
            <a:avLst/>
          </a:prstGeom>
        </p:spPr>
      </p:pic>
    </p:spTree>
    <p:extLst>
      <p:ext uri="{BB962C8B-B14F-4D97-AF65-F5344CB8AC3E}">
        <p14:creationId xmlns:p14="http://schemas.microsoft.com/office/powerpoint/2010/main" val="11903475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29" name="Rectangle 28"/>
          <p:cNvSpPr/>
          <p:nvPr/>
        </p:nvSpPr>
        <p:spPr>
          <a:xfrm>
            <a:off x="25454" y="6550223"/>
            <a:ext cx="6092825" cy="307777"/>
          </a:xfrm>
          <a:prstGeom prst="rect">
            <a:avLst/>
          </a:prstGeom>
        </p:spPr>
        <p:txBody>
          <a:bodyPr>
            <a:spAutoFit/>
          </a:bodyPr>
          <a:lstStyle/>
          <a:p>
            <a:r>
              <a:rPr lang="en-US" sz="1400" dirty="0">
                <a:solidFill>
                  <a:schemeClr val="bg1">
                    <a:lumMod val="50000"/>
                  </a:schemeClr>
                </a:solidFill>
              </a:rPr>
              <a:t>Viewpoint Alberta, April 2022 (n=854: 443 men; 411 women)</a:t>
            </a:r>
          </a:p>
        </p:txBody>
      </p:sp>
      <p:sp>
        <p:nvSpPr>
          <p:cNvPr id="31" name="TextBox 30">
            <a:extLst>
              <a:ext uri="{FF2B5EF4-FFF2-40B4-BE49-F238E27FC236}">
                <a16:creationId xmlns:a16="http://schemas.microsoft.com/office/drawing/2014/main" id="{B0C66116-AE58-4E7C-BEC6-00CE476F7576}"/>
              </a:ext>
            </a:extLst>
          </p:cNvPr>
          <p:cNvSpPr txBox="1"/>
          <p:nvPr/>
        </p:nvSpPr>
        <p:spPr>
          <a:xfrm>
            <a:off x="860031" y="758078"/>
            <a:ext cx="8352928" cy="1170747"/>
          </a:xfrm>
          <a:prstGeom prst="rect">
            <a:avLst/>
          </a:prstGeom>
          <a:noFill/>
        </p:spPr>
        <p:txBody>
          <a:bodyPr wrap="square" lIns="0" tIns="0" rIns="0" bIns="0" rtlCol="0" anchor="t">
            <a:noAutofit/>
          </a:bodyPr>
          <a:lstStyle/>
          <a:p>
            <a:r>
              <a:rPr lang="en-IN" sz="3200" b="1" dirty="0">
                <a:solidFill>
                  <a:schemeClr val="accent1"/>
                </a:solidFill>
              </a:rPr>
              <a:t>Autonomy Index</a:t>
            </a:r>
            <a:endParaRPr lang="en-IN" sz="3200" b="1" i="0" dirty="0">
              <a:solidFill>
                <a:schemeClr val="accent1"/>
              </a:solidFill>
              <a:effectLst/>
            </a:endParaRPr>
          </a:p>
        </p:txBody>
      </p:sp>
      <p:graphicFrame>
        <p:nvGraphicFramePr>
          <p:cNvPr id="28" name="Chart 27"/>
          <p:cNvGraphicFramePr>
            <a:graphicFrameLocks/>
          </p:cNvGraphicFramePr>
          <p:nvPr>
            <p:extLst>
              <p:ext uri="{D42A27DB-BD31-4B8C-83A1-F6EECF244321}">
                <p14:modId xmlns:p14="http://schemas.microsoft.com/office/powerpoint/2010/main" val="545480743"/>
              </p:ext>
            </p:extLst>
          </p:nvPr>
        </p:nvGraphicFramePr>
        <p:xfrm>
          <a:off x="693811" y="1628800"/>
          <a:ext cx="8530449" cy="432048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062623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29" name="Rectangle 28"/>
          <p:cNvSpPr/>
          <p:nvPr/>
        </p:nvSpPr>
        <p:spPr>
          <a:xfrm>
            <a:off x="25454" y="6550223"/>
            <a:ext cx="6092825" cy="307777"/>
          </a:xfrm>
          <a:prstGeom prst="rect">
            <a:avLst/>
          </a:prstGeom>
        </p:spPr>
        <p:txBody>
          <a:bodyPr>
            <a:spAutoFit/>
          </a:bodyPr>
          <a:lstStyle/>
          <a:p>
            <a:r>
              <a:rPr lang="en-US" sz="1400" dirty="0">
                <a:solidFill>
                  <a:schemeClr val="bg1">
                    <a:lumMod val="50000"/>
                  </a:schemeClr>
                </a:solidFill>
              </a:rPr>
              <a:t>Viewpoint Alberta, April 2022 (n=854: 443 men; 411 women)</a:t>
            </a:r>
          </a:p>
        </p:txBody>
      </p:sp>
      <p:graphicFrame>
        <p:nvGraphicFramePr>
          <p:cNvPr id="27" name="Chart 26"/>
          <p:cNvGraphicFramePr>
            <a:graphicFrameLocks/>
          </p:cNvGraphicFramePr>
          <p:nvPr>
            <p:extLst>
              <p:ext uri="{D42A27DB-BD31-4B8C-83A1-F6EECF244321}">
                <p14:modId xmlns:p14="http://schemas.microsoft.com/office/powerpoint/2010/main" val="4122256800"/>
              </p:ext>
            </p:extLst>
          </p:nvPr>
        </p:nvGraphicFramePr>
        <p:xfrm>
          <a:off x="860031" y="1628801"/>
          <a:ext cx="8264405" cy="4921422"/>
        </p:xfrm>
        <a:graphic>
          <a:graphicData uri="http://schemas.openxmlformats.org/drawingml/2006/chart">
            <c:chart xmlns:c="http://schemas.openxmlformats.org/drawingml/2006/chart" xmlns:r="http://schemas.openxmlformats.org/officeDocument/2006/relationships" r:id="rId3"/>
          </a:graphicData>
        </a:graphic>
      </p:graphicFrame>
      <p:sp>
        <p:nvSpPr>
          <p:cNvPr id="32" name="TextBox 31">
            <a:extLst>
              <a:ext uri="{FF2B5EF4-FFF2-40B4-BE49-F238E27FC236}">
                <a16:creationId xmlns:a16="http://schemas.microsoft.com/office/drawing/2014/main" id="{B0C66116-AE58-4E7C-BEC6-00CE476F7576}"/>
              </a:ext>
            </a:extLst>
          </p:cNvPr>
          <p:cNvSpPr txBox="1"/>
          <p:nvPr/>
        </p:nvSpPr>
        <p:spPr>
          <a:xfrm>
            <a:off x="860031" y="758078"/>
            <a:ext cx="8352928" cy="1170747"/>
          </a:xfrm>
          <a:prstGeom prst="rect">
            <a:avLst/>
          </a:prstGeom>
          <a:noFill/>
        </p:spPr>
        <p:txBody>
          <a:bodyPr wrap="square" lIns="0" tIns="0" rIns="0" bIns="0" rtlCol="0" anchor="t">
            <a:noAutofit/>
          </a:bodyPr>
          <a:lstStyle/>
          <a:p>
            <a:r>
              <a:rPr lang="en-IN" sz="3200" b="1" dirty="0">
                <a:solidFill>
                  <a:schemeClr val="accent1"/>
                </a:solidFill>
              </a:rPr>
              <a:t>Autonomy Index</a:t>
            </a:r>
            <a:endParaRPr lang="en-IN" sz="3200" b="1" i="0" dirty="0">
              <a:solidFill>
                <a:schemeClr val="accent1"/>
              </a:solidFill>
              <a:effectLst/>
            </a:endParaRPr>
          </a:p>
        </p:txBody>
      </p:sp>
    </p:spTree>
    <p:extLst>
      <p:ext uri="{BB962C8B-B14F-4D97-AF65-F5344CB8AC3E}">
        <p14:creationId xmlns:p14="http://schemas.microsoft.com/office/powerpoint/2010/main" val="361790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29" name="Rectangle 28"/>
          <p:cNvSpPr/>
          <p:nvPr/>
        </p:nvSpPr>
        <p:spPr>
          <a:xfrm>
            <a:off x="25454" y="6550223"/>
            <a:ext cx="6092825" cy="307777"/>
          </a:xfrm>
          <a:prstGeom prst="rect">
            <a:avLst/>
          </a:prstGeom>
        </p:spPr>
        <p:txBody>
          <a:bodyPr>
            <a:spAutoFit/>
          </a:bodyPr>
          <a:lstStyle/>
          <a:p>
            <a:r>
              <a:rPr lang="en-US" sz="1400" dirty="0">
                <a:solidFill>
                  <a:schemeClr val="bg1">
                    <a:lumMod val="50000"/>
                  </a:schemeClr>
                </a:solidFill>
              </a:rPr>
              <a:t>Viewpoint Alberta, April 2022 (n=854: 443 men; 411 women)</a:t>
            </a:r>
          </a:p>
        </p:txBody>
      </p:sp>
      <p:graphicFrame>
        <p:nvGraphicFramePr>
          <p:cNvPr id="28" name="Chart 27"/>
          <p:cNvGraphicFramePr>
            <a:graphicFrameLocks/>
          </p:cNvGraphicFramePr>
          <p:nvPr>
            <p:extLst>
              <p:ext uri="{D42A27DB-BD31-4B8C-83A1-F6EECF244321}">
                <p14:modId xmlns:p14="http://schemas.microsoft.com/office/powerpoint/2010/main" val="40967827"/>
              </p:ext>
            </p:extLst>
          </p:nvPr>
        </p:nvGraphicFramePr>
        <p:xfrm>
          <a:off x="757809" y="1643416"/>
          <a:ext cx="8338360" cy="4305864"/>
        </p:xfrm>
        <a:graphic>
          <a:graphicData uri="http://schemas.openxmlformats.org/drawingml/2006/chart">
            <c:chart xmlns:c="http://schemas.openxmlformats.org/drawingml/2006/chart" xmlns:r="http://schemas.openxmlformats.org/officeDocument/2006/relationships" r:id="rId3"/>
          </a:graphicData>
        </a:graphic>
      </p:graphicFrame>
      <p:sp>
        <p:nvSpPr>
          <p:cNvPr id="32" name="TextBox 31">
            <a:extLst>
              <a:ext uri="{FF2B5EF4-FFF2-40B4-BE49-F238E27FC236}">
                <a16:creationId xmlns:a16="http://schemas.microsoft.com/office/drawing/2014/main" id="{B0C66116-AE58-4E7C-BEC6-00CE476F7576}"/>
              </a:ext>
            </a:extLst>
          </p:cNvPr>
          <p:cNvSpPr txBox="1"/>
          <p:nvPr/>
        </p:nvSpPr>
        <p:spPr>
          <a:xfrm>
            <a:off x="860031" y="758078"/>
            <a:ext cx="8352928" cy="1170747"/>
          </a:xfrm>
          <a:prstGeom prst="rect">
            <a:avLst/>
          </a:prstGeom>
          <a:noFill/>
        </p:spPr>
        <p:txBody>
          <a:bodyPr wrap="square" lIns="0" tIns="0" rIns="0" bIns="0" rtlCol="0" anchor="t">
            <a:noAutofit/>
          </a:bodyPr>
          <a:lstStyle/>
          <a:p>
            <a:r>
              <a:rPr lang="en-IN" sz="3200" b="1" dirty="0">
                <a:solidFill>
                  <a:schemeClr val="accent1"/>
                </a:solidFill>
              </a:rPr>
              <a:t>Autonomy Index</a:t>
            </a:r>
            <a:endParaRPr lang="en-IN" sz="3200" b="1" i="0" dirty="0">
              <a:solidFill>
                <a:schemeClr val="accent1"/>
              </a:solidFill>
              <a:effectLst/>
            </a:endParaRPr>
          </a:p>
        </p:txBody>
      </p:sp>
    </p:spTree>
    <p:extLst>
      <p:ext uri="{BB962C8B-B14F-4D97-AF65-F5344CB8AC3E}">
        <p14:creationId xmlns:p14="http://schemas.microsoft.com/office/powerpoint/2010/main" val="12855736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29" name="Rectangle 28"/>
          <p:cNvSpPr/>
          <p:nvPr/>
        </p:nvSpPr>
        <p:spPr>
          <a:xfrm>
            <a:off x="25454" y="6550223"/>
            <a:ext cx="6092825" cy="307777"/>
          </a:xfrm>
          <a:prstGeom prst="rect">
            <a:avLst/>
          </a:prstGeom>
        </p:spPr>
        <p:txBody>
          <a:bodyPr>
            <a:spAutoFit/>
          </a:bodyPr>
          <a:lstStyle/>
          <a:p>
            <a:r>
              <a:rPr lang="en-US" sz="1400" dirty="0">
                <a:solidFill>
                  <a:schemeClr val="bg1">
                    <a:lumMod val="50000"/>
                  </a:schemeClr>
                </a:solidFill>
              </a:rPr>
              <a:t>Viewpoint Alberta, April 2022 (n=854: 443 men; 411 women)</a:t>
            </a:r>
          </a:p>
        </p:txBody>
      </p:sp>
      <p:graphicFrame>
        <p:nvGraphicFramePr>
          <p:cNvPr id="27" name="Chart 26"/>
          <p:cNvGraphicFramePr>
            <a:graphicFrameLocks/>
          </p:cNvGraphicFramePr>
          <p:nvPr>
            <p:extLst>
              <p:ext uri="{D42A27DB-BD31-4B8C-83A1-F6EECF244321}">
                <p14:modId xmlns:p14="http://schemas.microsoft.com/office/powerpoint/2010/main" val="1856189454"/>
              </p:ext>
            </p:extLst>
          </p:nvPr>
        </p:nvGraphicFramePr>
        <p:xfrm>
          <a:off x="860031" y="1412776"/>
          <a:ext cx="8291526" cy="5052388"/>
        </p:xfrm>
        <a:graphic>
          <a:graphicData uri="http://schemas.openxmlformats.org/drawingml/2006/chart">
            <c:chart xmlns:c="http://schemas.openxmlformats.org/drawingml/2006/chart" xmlns:r="http://schemas.openxmlformats.org/officeDocument/2006/relationships" r:id="rId3"/>
          </a:graphicData>
        </a:graphic>
      </p:graphicFrame>
      <p:sp>
        <p:nvSpPr>
          <p:cNvPr id="32" name="TextBox 31">
            <a:extLst>
              <a:ext uri="{FF2B5EF4-FFF2-40B4-BE49-F238E27FC236}">
                <a16:creationId xmlns:a16="http://schemas.microsoft.com/office/drawing/2014/main" id="{B0C66116-AE58-4E7C-BEC6-00CE476F7576}"/>
              </a:ext>
            </a:extLst>
          </p:cNvPr>
          <p:cNvSpPr txBox="1"/>
          <p:nvPr/>
        </p:nvSpPr>
        <p:spPr>
          <a:xfrm>
            <a:off x="860031" y="758078"/>
            <a:ext cx="8352928" cy="1170747"/>
          </a:xfrm>
          <a:prstGeom prst="rect">
            <a:avLst/>
          </a:prstGeom>
          <a:noFill/>
        </p:spPr>
        <p:txBody>
          <a:bodyPr wrap="square" lIns="0" tIns="0" rIns="0" bIns="0" rtlCol="0" anchor="t">
            <a:noAutofit/>
          </a:bodyPr>
          <a:lstStyle/>
          <a:p>
            <a:r>
              <a:rPr lang="en-IN" sz="3200" b="1" dirty="0">
                <a:solidFill>
                  <a:schemeClr val="accent1"/>
                </a:solidFill>
              </a:rPr>
              <a:t>Autonomy Index</a:t>
            </a:r>
            <a:endParaRPr lang="en-IN" sz="3200" b="1" i="0" dirty="0">
              <a:solidFill>
                <a:schemeClr val="accent1"/>
              </a:solidFill>
              <a:effectLst/>
            </a:endParaRPr>
          </a:p>
        </p:txBody>
      </p:sp>
    </p:spTree>
    <p:extLst>
      <p:ext uri="{BB962C8B-B14F-4D97-AF65-F5344CB8AC3E}">
        <p14:creationId xmlns:p14="http://schemas.microsoft.com/office/powerpoint/2010/main" val="12998122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29" name="Rectangle 28"/>
          <p:cNvSpPr/>
          <p:nvPr/>
        </p:nvSpPr>
        <p:spPr>
          <a:xfrm>
            <a:off x="25454" y="6550223"/>
            <a:ext cx="6092825" cy="307777"/>
          </a:xfrm>
          <a:prstGeom prst="rect">
            <a:avLst/>
          </a:prstGeom>
        </p:spPr>
        <p:txBody>
          <a:bodyPr>
            <a:spAutoFit/>
          </a:bodyPr>
          <a:lstStyle/>
          <a:p>
            <a:r>
              <a:rPr lang="en-US" sz="1400" dirty="0">
                <a:solidFill>
                  <a:schemeClr val="bg1">
                    <a:lumMod val="50000"/>
                  </a:schemeClr>
                </a:solidFill>
              </a:rPr>
              <a:t>Viewpoint Alberta, April 2022 (n=854: 443 men; 411 women)</a:t>
            </a:r>
          </a:p>
        </p:txBody>
      </p:sp>
      <p:graphicFrame>
        <p:nvGraphicFramePr>
          <p:cNvPr id="28" name="Chart 27"/>
          <p:cNvGraphicFramePr>
            <a:graphicFrameLocks/>
          </p:cNvGraphicFramePr>
          <p:nvPr>
            <p:extLst>
              <p:ext uri="{D42A27DB-BD31-4B8C-83A1-F6EECF244321}">
                <p14:modId xmlns:p14="http://schemas.microsoft.com/office/powerpoint/2010/main" val="200637568"/>
              </p:ext>
            </p:extLst>
          </p:nvPr>
        </p:nvGraphicFramePr>
        <p:xfrm>
          <a:off x="860031" y="1484784"/>
          <a:ext cx="8291526" cy="4711606"/>
        </p:xfrm>
        <a:graphic>
          <a:graphicData uri="http://schemas.openxmlformats.org/drawingml/2006/chart">
            <c:chart xmlns:c="http://schemas.openxmlformats.org/drawingml/2006/chart" xmlns:r="http://schemas.openxmlformats.org/officeDocument/2006/relationships" r:id="rId3"/>
          </a:graphicData>
        </a:graphic>
      </p:graphicFrame>
      <p:sp>
        <p:nvSpPr>
          <p:cNvPr id="32" name="TextBox 31">
            <a:extLst>
              <a:ext uri="{FF2B5EF4-FFF2-40B4-BE49-F238E27FC236}">
                <a16:creationId xmlns:a16="http://schemas.microsoft.com/office/drawing/2014/main" id="{B0C66116-AE58-4E7C-BEC6-00CE476F7576}"/>
              </a:ext>
            </a:extLst>
          </p:cNvPr>
          <p:cNvSpPr txBox="1"/>
          <p:nvPr/>
        </p:nvSpPr>
        <p:spPr>
          <a:xfrm>
            <a:off x="860031" y="758078"/>
            <a:ext cx="8352928" cy="1170747"/>
          </a:xfrm>
          <a:prstGeom prst="rect">
            <a:avLst/>
          </a:prstGeom>
          <a:noFill/>
        </p:spPr>
        <p:txBody>
          <a:bodyPr wrap="square" lIns="0" tIns="0" rIns="0" bIns="0" rtlCol="0" anchor="t">
            <a:noAutofit/>
          </a:bodyPr>
          <a:lstStyle/>
          <a:p>
            <a:r>
              <a:rPr lang="en-IN" sz="3200" b="1" dirty="0">
                <a:solidFill>
                  <a:schemeClr val="accent1"/>
                </a:solidFill>
              </a:rPr>
              <a:t>Autonomy Index</a:t>
            </a:r>
            <a:endParaRPr lang="en-IN" sz="3200" b="1" i="0" dirty="0">
              <a:solidFill>
                <a:schemeClr val="accent1"/>
              </a:solidFill>
              <a:effectLst/>
            </a:endParaRPr>
          </a:p>
        </p:txBody>
      </p:sp>
    </p:spTree>
    <p:extLst>
      <p:ext uri="{BB962C8B-B14F-4D97-AF65-F5344CB8AC3E}">
        <p14:creationId xmlns:p14="http://schemas.microsoft.com/office/powerpoint/2010/main" val="25391042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31" name="TextBox 30">
            <a:extLst>
              <a:ext uri="{FF2B5EF4-FFF2-40B4-BE49-F238E27FC236}">
                <a16:creationId xmlns:a16="http://schemas.microsoft.com/office/drawing/2014/main" id="{B0C66116-AE58-4E7C-BEC6-00CE476F7576}"/>
              </a:ext>
            </a:extLst>
          </p:cNvPr>
          <p:cNvSpPr txBox="1"/>
          <p:nvPr/>
        </p:nvSpPr>
        <p:spPr>
          <a:xfrm>
            <a:off x="472148" y="2994741"/>
            <a:ext cx="8352928" cy="1170747"/>
          </a:xfrm>
          <a:prstGeom prst="rect">
            <a:avLst/>
          </a:prstGeom>
          <a:noFill/>
        </p:spPr>
        <p:txBody>
          <a:bodyPr wrap="square" lIns="0" tIns="0" rIns="0" bIns="0" rtlCol="0" anchor="t">
            <a:noAutofit/>
          </a:bodyPr>
          <a:lstStyle/>
          <a:p>
            <a:r>
              <a:rPr lang="en-IN" sz="3200" b="1" dirty="0">
                <a:solidFill>
                  <a:schemeClr val="accent1"/>
                </a:solidFill>
              </a:rPr>
              <a:t>Whole Dataset</a:t>
            </a:r>
            <a:endParaRPr lang="en-IN" sz="3200" b="1" i="0" dirty="0">
              <a:solidFill>
                <a:schemeClr val="accent1"/>
              </a:solidFill>
              <a:effectLst/>
            </a:endParaRPr>
          </a:p>
        </p:txBody>
      </p:sp>
      <p:pic>
        <p:nvPicPr>
          <p:cNvPr id="4" name="Picture 3"/>
          <p:cNvPicPr>
            <a:picLocks noChangeAspect="1"/>
          </p:cNvPicPr>
          <p:nvPr/>
        </p:nvPicPr>
        <p:blipFill>
          <a:blip r:embed="rId3"/>
          <a:stretch>
            <a:fillRect/>
          </a:stretch>
        </p:blipFill>
        <p:spPr>
          <a:xfrm>
            <a:off x="4752202" y="504787"/>
            <a:ext cx="5685036" cy="6150653"/>
          </a:xfrm>
          <a:prstGeom prst="rect">
            <a:avLst/>
          </a:prstGeom>
        </p:spPr>
      </p:pic>
    </p:spTree>
    <p:extLst>
      <p:ext uri="{BB962C8B-B14F-4D97-AF65-F5344CB8AC3E}">
        <p14:creationId xmlns:p14="http://schemas.microsoft.com/office/powerpoint/2010/main" val="11359943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3"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31" name="TextBox 30">
            <a:extLst>
              <a:ext uri="{FF2B5EF4-FFF2-40B4-BE49-F238E27FC236}">
                <a16:creationId xmlns:a16="http://schemas.microsoft.com/office/drawing/2014/main" id="{B0C66116-AE58-4E7C-BEC6-00CE476F7576}"/>
              </a:ext>
            </a:extLst>
          </p:cNvPr>
          <p:cNvSpPr txBox="1"/>
          <p:nvPr/>
        </p:nvSpPr>
        <p:spPr>
          <a:xfrm>
            <a:off x="472148" y="2994741"/>
            <a:ext cx="8352928" cy="1170747"/>
          </a:xfrm>
          <a:prstGeom prst="rect">
            <a:avLst/>
          </a:prstGeom>
          <a:noFill/>
        </p:spPr>
        <p:txBody>
          <a:bodyPr wrap="square" lIns="0" tIns="0" rIns="0" bIns="0" rtlCol="0" anchor="t">
            <a:noAutofit/>
          </a:bodyPr>
          <a:lstStyle/>
          <a:p>
            <a:r>
              <a:rPr lang="en-IN" sz="3200" b="1" dirty="0">
                <a:solidFill>
                  <a:schemeClr val="accent1"/>
                </a:solidFill>
              </a:rPr>
              <a:t>Men</a:t>
            </a:r>
            <a:endParaRPr lang="en-IN" sz="3200" b="1" i="0" dirty="0">
              <a:solidFill>
                <a:schemeClr val="accent1"/>
              </a:solidFill>
              <a:effectLst/>
            </a:endParaRPr>
          </a:p>
        </p:txBody>
      </p:sp>
      <p:pic>
        <p:nvPicPr>
          <p:cNvPr id="2" name="Picture 1"/>
          <p:cNvPicPr>
            <a:picLocks noChangeAspect="1"/>
          </p:cNvPicPr>
          <p:nvPr/>
        </p:nvPicPr>
        <p:blipFill>
          <a:blip r:embed="rId4"/>
          <a:stretch>
            <a:fillRect/>
          </a:stretch>
        </p:blipFill>
        <p:spPr>
          <a:xfrm>
            <a:off x="3620080" y="315481"/>
            <a:ext cx="5826120" cy="6425515"/>
          </a:xfrm>
          <a:prstGeom prst="rect">
            <a:avLst/>
          </a:prstGeom>
        </p:spPr>
      </p:pic>
    </p:spTree>
    <p:extLst>
      <p:ext uri="{BB962C8B-B14F-4D97-AF65-F5344CB8AC3E}">
        <p14:creationId xmlns:p14="http://schemas.microsoft.com/office/powerpoint/2010/main" val="2594976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3"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31" name="TextBox 30">
            <a:extLst>
              <a:ext uri="{FF2B5EF4-FFF2-40B4-BE49-F238E27FC236}">
                <a16:creationId xmlns:a16="http://schemas.microsoft.com/office/drawing/2014/main" id="{B0C66116-AE58-4E7C-BEC6-00CE476F7576}"/>
              </a:ext>
            </a:extLst>
          </p:cNvPr>
          <p:cNvSpPr txBox="1"/>
          <p:nvPr/>
        </p:nvSpPr>
        <p:spPr>
          <a:xfrm>
            <a:off x="472148" y="2994741"/>
            <a:ext cx="8352928" cy="1170747"/>
          </a:xfrm>
          <a:prstGeom prst="rect">
            <a:avLst/>
          </a:prstGeom>
          <a:noFill/>
        </p:spPr>
        <p:txBody>
          <a:bodyPr wrap="square" lIns="0" tIns="0" rIns="0" bIns="0" rtlCol="0" anchor="t">
            <a:noAutofit/>
          </a:bodyPr>
          <a:lstStyle/>
          <a:p>
            <a:r>
              <a:rPr lang="en-IN" sz="3200" b="1" dirty="0">
                <a:solidFill>
                  <a:schemeClr val="accent1"/>
                </a:solidFill>
              </a:rPr>
              <a:t>Women</a:t>
            </a:r>
            <a:endParaRPr lang="en-IN" sz="3200" b="1" i="0" dirty="0">
              <a:solidFill>
                <a:schemeClr val="accent1"/>
              </a:solidFill>
              <a:effectLst/>
            </a:endParaRPr>
          </a:p>
        </p:txBody>
      </p:sp>
      <p:pic>
        <p:nvPicPr>
          <p:cNvPr id="4" name="Picture 3"/>
          <p:cNvPicPr>
            <a:picLocks noChangeAspect="1"/>
          </p:cNvPicPr>
          <p:nvPr/>
        </p:nvPicPr>
        <p:blipFill>
          <a:blip r:embed="rId4"/>
          <a:stretch>
            <a:fillRect/>
          </a:stretch>
        </p:blipFill>
        <p:spPr>
          <a:xfrm>
            <a:off x="3150494" y="414806"/>
            <a:ext cx="6855516" cy="6330616"/>
          </a:xfrm>
          <a:prstGeom prst="rect">
            <a:avLst/>
          </a:prstGeom>
        </p:spPr>
      </p:pic>
    </p:spTree>
    <p:extLst>
      <p:ext uri="{BB962C8B-B14F-4D97-AF65-F5344CB8AC3E}">
        <p14:creationId xmlns:p14="http://schemas.microsoft.com/office/powerpoint/2010/main" val="24633564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33" name="TextBox 32">
            <a:extLst>
              <a:ext uri="{FF2B5EF4-FFF2-40B4-BE49-F238E27FC236}">
                <a16:creationId xmlns:a16="http://schemas.microsoft.com/office/drawing/2014/main" id="{B0C66116-AE58-4E7C-BEC6-00CE476F7576}"/>
              </a:ext>
            </a:extLst>
          </p:cNvPr>
          <p:cNvSpPr txBox="1"/>
          <p:nvPr/>
        </p:nvSpPr>
        <p:spPr>
          <a:xfrm>
            <a:off x="993820" y="2348879"/>
            <a:ext cx="9155308" cy="2036870"/>
          </a:xfrm>
          <a:prstGeom prst="rect">
            <a:avLst/>
          </a:prstGeom>
          <a:noFill/>
        </p:spPr>
        <p:txBody>
          <a:bodyPr wrap="none" lIns="0" tIns="0" rIns="0" bIns="0" rtlCol="0" anchor="t">
            <a:noAutofit/>
          </a:bodyPr>
          <a:lstStyle/>
          <a:p>
            <a:pPr marL="571500" indent="-571500">
              <a:buFont typeface="Arial" panose="020B0604020202020204" pitchFamily="34" charset="0"/>
              <a:buChar char="•"/>
            </a:pPr>
            <a:r>
              <a:rPr lang="en-IN" b="1" dirty="0">
                <a:solidFill>
                  <a:schemeClr val="accent1"/>
                </a:solidFill>
              </a:rPr>
              <a:t>Alienation is fairly ubiquitous in Alberta.</a:t>
            </a:r>
            <a:endParaRPr lang="en-IN" dirty="0">
              <a:solidFill>
                <a:schemeClr val="accent1"/>
              </a:solidFill>
            </a:endParaRPr>
          </a:p>
          <a:p>
            <a:pPr marL="1180993" lvl="1" indent="-571500">
              <a:buFont typeface="Arial" panose="020B0604020202020204" pitchFamily="34" charset="0"/>
              <a:buChar char="•"/>
            </a:pPr>
            <a:r>
              <a:rPr lang="en-IN" dirty="0">
                <a:solidFill>
                  <a:schemeClr val="accent1"/>
                </a:solidFill>
              </a:rPr>
              <a:t>Socio-demographics don’t determine much.</a:t>
            </a:r>
          </a:p>
          <a:p>
            <a:pPr marL="571500" indent="-571500">
              <a:buFont typeface="Arial" panose="020B0604020202020204" pitchFamily="34" charset="0"/>
              <a:buChar char="•"/>
            </a:pPr>
            <a:r>
              <a:rPr lang="en-IN" b="1" dirty="0">
                <a:solidFill>
                  <a:schemeClr val="accent1"/>
                </a:solidFill>
              </a:rPr>
              <a:t>The gender gap is small.</a:t>
            </a:r>
          </a:p>
          <a:p>
            <a:pPr marL="1180993" lvl="1" indent="-571500">
              <a:buFont typeface="Arial" panose="020B0604020202020204" pitchFamily="34" charset="0"/>
              <a:buChar char="•"/>
            </a:pPr>
            <a:r>
              <a:rPr lang="en-IN" dirty="0">
                <a:solidFill>
                  <a:schemeClr val="accent1"/>
                </a:solidFill>
              </a:rPr>
              <a:t>Men are more likely to support autonomy than women.</a:t>
            </a:r>
          </a:p>
          <a:p>
            <a:pPr marL="571500" indent="-571500">
              <a:buFont typeface="Arial" panose="020B0604020202020204" pitchFamily="34" charset="0"/>
              <a:buChar char="•"/>
            </a:pPr>
            <a:r>
              <a:rPr lang="en-IN" b="1" dirty="0">
                <a:solidFill>
                  <a:schemeClr val="accent1"/>
                </a:solidFill>
              </a:rPr>
              <a:t>Men and women appear to process alienation similarly.</a:t>
            </a:r>
          </a:p>
          <a:p>
            <a:pPr marL="1180993" lvl="1" indent="-571500">
              <a:buFont typeface="Arial" panose="020B0604020202020204" pitchFamily="34" charset="0"/>
              <a:buChar char="•"/>
            </a:pPr>
            <a:r>
              <a:rPr lang="en-IN" dirty="0">
                <a:solidFill>
                  <a:schemeClr val="accent1"/>
                </a:solidFill>
              </a:rPr>
              <a:t>Partisanship plays a greater role in women’s support for autonomy.</a:t>
            </a:r>
          </a:p>
          <a:p>
            <a:pPr marL="571500" indent="-571500">
              <a:buFont typeface="Arial" panose="020B0604020202020204" pitchFamily="34" charset="0"/>
              <a:buChar char="•"/>
            </a:pPr>
            <a:endParaRPr lang="en-IN" sz="3200" i="0" dirty="0">
              <a:solidFill>
                <a:schemeClr val="tx1">
                  <a:lumMod val="85000"/>
                  <a:lumOff val="15000"/>
                </a:schemeClr>
              </a:solidFill>
              <a:effectLst/>
            </a:endParaRPr>
          </a:p>
        </p:txBody>
      </p:sp>
      <p:sp>
        <p:nvSpPr>
          <p:cNvPr id="34" name="TextBox 33">
            <a:extLst>
              <a:ext uri="{FF2B5EF4-FFF2-40B4-BE49-F238E27FC236}">
                <a16:creationId xmlns:a16="http://schemas.microsoft.com/office/drawing/2014/main" id="{DCDE0A0C-7B61-437E-A38A-9B20BD428400}"/>
              </a:ext>
            </a:extLst>
          </p:cNvPr>
          <p:cNvSpPr txBox="1"/>
          <p:nvPr/>
        </p:nvSpPr>
        <p:spPr>
          <a:xfrm>
            <a:off x="833944" y="1523628"/>
            <a:ext cx="6992863" cy="736408"/>
          </a:xfrm>
          <a:prstGeom prst="rect">
            <a:avLst/>
          </a:prstGeom>
          <a:noFill/>
        </p:spPr>
        <p:txBody>
          <a:bodyPr wrap="none" lIns="0" tIns="0" rIns="0" bIns="0" rtlCol="0" anchor="ctr">
            <a:noAutofit/>
          </a:bodyPr>
          <a:lstStyle/>
          <a:p>
            <a:r>
              <a:rPr lang="en-IN" sz="4400" b="1" i="0" dirty="0">
                <a:solidFill>
                  <a:schemeClr val="accent2"/>
                </a:solidFill>
                <a:effectLst/>
              </a:rPr>
              <a:t>Takeaways</a:t>
            </a:r>
          </a:p>
        </p:txBody>
      </p:sp>
    </p:spTree>
    <p:extLst>
      <p:ext uri="{BB962C8B-B14F-4D97-AF65-F5344CB8AC3E}">
        <p14:creationId xmlns:p14="http://schemas.microsoft.com/office/powerpoint/2010/main" val="4448903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33" name="TextBox 32">
            <a:extLst>
              <a:ext uri="{FF2B5EF4-FFF2-40B4-BE49-F238E27FC236}">
                <a16:creationId xmlns:a16="http://schemas.microsoft.com/office/drawing/2014/main" id="{B0C66116-AE58-4E7C-BEC6-00CE476F7576}"/>
              </a:ext>
            </a:extLst>
          </p:cNvPr>
          <p:cNvSpPr txBox="1"/>
          <p:nvPr/>
        </p:nvSpPr>
        <p:spPr>
          <a:xfrm>
            <a:off x="993820" y="2348879"/>
            <a:ext cx="9155308" cy="2036870"/>
          </a:xfrm>
          <a:prstGeom prst="rect">
            <a:avLst/>
          </a:prstGeom>
          <a:noFill/>
        </p:spPr>
        <p:txBody>
          <a:bodyPr wrap="none" lIns="0" tIns="0" rIns="0" bIns="0" rtlCol="0" anchor="t">
            <a:noAutofit/>
          </a:bodyPr>
          <a:lstStyle/>
          <a:p>
            <a:pPr marL="571500" indent="-571500">
              <a:buFont typeface="Arial" panose="020B0604020202020204" pitchFamily="34" charset="0"/>
              <a:buChar char="•"/>
            </a:pPr>
            <a:r>
              <a:rPr lang="en-IN" b="1" dirty="0">
                <a:solidFill>
                  <a:schemeClr val="accent1"/>
                </a:solidFill>
              </a:rPr>
              <a:t>Larger sample</a:t>
            </a:r>
          </a:p>
          <a:p>
            <a:pPr marL="571500" indent="-571500">
              <a:buFont typeface="Arial" panose="020B0604020202020204" pitchFamily="34" charset="0"/>
              <a:buChar char="•"/>
            </a:pPr>
            <a:r>
              <a:rPr lang="en-IN" b="1" dirty="0">
                <a:solidFill>
                  <a:schemeClr val="accent1"/>
                </a:solidFill>
              </a:rPr>
              <a:t>Focus groups</a:t>
            </a:r>
            <a:endParaRPr lang="en-IN" dirty="0">
              <a:solidFill>
                <a:schemeClr val="accent1"/>
              </a:solidFill>
            </a:endParaRPr>
          </a:p>
          <a:p>
            <a:pPr marL="571500" indent="-571500">
              <a:buFont typeface="Arial" panose="020B0604020202020204" pitchFamily="34" charset="0"/>
              <a:buChar char="•"/>
            </a:pPr>
            <a:r>
              <a:rPr lang="en-IN" b="1" dirty="0">
                <a:solidFill>
                  <a:schemeClr val="accent1"/>
                </a:solidFill>
              </a:rPr>
              <a:t>Coffee senates</a:t>
            </a:r>
          </a:p>
          <a:p>
            <a:pPr marL="571500" indent="-571500">
              <a:buFont typeface="Arial" panose="020B0604020202020204" pitchFamily="34" charset="0"/>
              <a:buChar char="•"/>
            </a:pPr>
            <a:endParaRPr lang="en-IN" sz="3200" i="0" dirty="0">
              <a:solidFill>
                <a:schemeClr val="tx1">
                  <a:lumMod val="85000"/>
                  <a:lumOff val="15000"/>
                </a:schemeClr>
              </a:solidFill>
              <a:effectLst/>
            </a:endParaRPr>
          </a:p>
        </p:txBody>
      </p:sp>
      <p:sp>
        <p:nvSpPr>
          <p:cNvPr id="34" name="TextBox 33">
            <a:extLst>
              <a:ext uri="{FF2B5EF4-FFF2-40B4-BE49-F238E27FC236}">
                <a16:creationId xmlns:a16="http://schemas.microsoft.com/office/drawing/2014/main" id="{DCDE0A0C-7B61-437E-A38A-9B20BD428400}"/>
              </a:ext>
            </a:extLst>
          </p:cNvPr>
          <p:cNvSpPr txBox="1"/>
          <p:nvPr/>
        </p:nvSpPr>
        <p:spPr>
          <a:xfrm>
            <a:off x="833944" y="1523628"/>
            <a:ext cx="6992863" cy="736408"/>
          </a:xfrm>
          <a:prstGeom prst="rect">
            <a:avLst/>
          </a:prstGeom>
          <a:noFill/>
        </p:spPr>
        <p:txBody>
          <a:bodyPr wrap="none" lIns="0" tIns="0" rIns="0" bIns="0" rtlCol="0" anchor="ctr">
            <a:noAutofit/>
          </a:bodyPr>
          <a:lstStyle/>
          <a:p>
            <a:r>
              <a:rPr lang="en-IN" sz="4400" b="1" i="0" dirty="0">
                <a:solidFill>
                  <a:schemeClr val="accent2"/>
                </a:solidFill>
                <a:effectLst/>
              </a:rPr>
              <a:t>Next Steps</a:t>
            </a:r>
          </a:p>
        </p:txBody>
      </p:sp>
      <p:pic>
        <p:nvPicPr>
          <p:cNvPr id="27" name="Picture 26"/>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t="13192" b="16170"/>
          <a:stretch/>
        </p:blipFill>
        <p:spPr>
          <a:xfrm>
            <a:off x="833944" y="3655698"/>
            <a:ext cx="3470120" cy="818894"/>
          </a:xfrm>
          <a:prstGeom prst="rect">
            <a:avLst/>
          </a:prstGeom>
        </p:spPr>
      </p:pic>
    </p:spTree>
    <p:extLst>
      <p:ext uri="{BB962C8B-B14F-4D97-AF65-F5344CB8AC3E}">
        <p14:creationId xmlns:p14="http://schemas.microsoft.com/office/powerpoint/2010/main" val="29988984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CDD98DC-25D3-4167-AA48-9B1C511181D1}"/>
              </a:ext>
            </a:extLst>
          </p:cNvPr>
          <p:cNvGrpSpPr/>
          <p:nvPr/>
        </p:nvGrpSpPr>
        <p:grpSpPr>
          <a:xfrm flipH="1">
            <a:off x="-362607" y="-1035496"/>
            <a:ext cx="8777960" cy="7533396"/>
            <a:chOff x="3767440" y="-1035496"/>
            <a:chExt cx="8777960" cy="7533396"/>
          </a:xfrm>
        </p:grpSpPr>
        <p:sp>
          <p:nvSpPr>
            <p:cNvPr id="107" name="Freeform: Shape 106">
              <a:extLst>
                <a:ext uri="{FF2B5EF4-FFF2-40B4-BE49-F238E27FC236}">
                  <a16:creationId xmlns:a16="http://schemas.microsoft.com/office/drawing/2014/main" id="{E3B2B47B-E0C3-4B37-95B9-B6A55B8EA821}"/>
                </a:ext>
              </a:extLst>
            </p:cNvPr>
            <p:cNvSpPr/>
            <p:nvPr/>
          </p:nvSpPr>
          <p:spPr>
            <a:xfrm rot="5400000">
              <a:off x="5877458" y="186533"/>
              <a:ext cx="6497898" cy="6124835"/>
            </a:xfrm>
            <a:custGeom>
              <a:avLst/>
              <a:gdLst>
                <a:gd name="connsiteX0" fmla="*/ 0 w 6497898"/>
                <a:gd name="connsiteY0" fmla="*/ 5751772 h 6124835"/>
                <a:gd name="connsiteX1" fmla="*/ 0 w 6497898"/>
                <a:gd name="connsiteY1" fmla="*/ 0 h 6124835"/>
                <a:gd name="connsiteX2" fmla="*/ 6497898 w 6497898"/>
                <a:gd name="connsiteY2" fmla="*/ 0 h 6124835"/>
                <a:gd name="connsiteX3" fmla="*/ 373063 w 6497898"/>
                <a:gd name="connsiteY3" fmla="*/ 6124835 h 6124835"/>
                <a:gd name="connsiteX4" fmla="*/ 0 w 6497898"/>
                <a:gd name="connsiteY4" fmla="*/ 5751772 h 61248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7898" h="6124835">
                  <a:moveTo>
                    <a:pt x="0" y="5751772"/>
                  </a:moveTo>
                  <a:lnTo>
                    <a:pt x="0" y="0"/>
                  </a:lnTo>
                  <a:lnTo>
                    <a:pt x="6497898" y="0"/>
                  </a:lnTo>
                  <a:lnTo>
                    <a:pt x="373063" y="6124835"/>
                  </a:lnTo>
                  <a:lnTo>
                    <a:pt x="0" y="575177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78" name="Freeform 12">
              <a:extLst>
                <a:ext uri="{FF2B5EF4-FFF2-40B4-BE49-F238E27FC236}">
                  <a16:creationId xmlns:a16="http://schemas.microsoft.com/office/drawing/2014/main" id="{0AB3DFCC-A7EE-4F21-B12B-82335F2C31BB}"/>
                </a:ext>
              </a:extLst>
            </p:cNvPr>
            <p:cNvSpPr>
              <a:spLocks/>
            </p:cNvSpPr>
            <p:nvPr/>
          </p:nvSpPr>
          <p:spPr bwMode="auto">
            <a:xfrm rot="16200000" flipH="1">
              <a:off x="7425861" y="2314171"/>
              <a:ext cx="1137726" cy="1124136"/>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79" name="Freeform 13">
              <a:extLst>
                <a:ext uri="{FF2B5EF4-FFF2-40B4-BE49-F238E27FC236}">
                  <a16:creationId xmlns:a16="http://schemas.microsoft.com/office/drawing/2014/main" id="{5C45E69B-29AF-454B-A091-692E878FC0C0}"/>
                </a:ext>
              </a:extLst>
            </p:cNvPr>
            <p:cNvSpPr>
              <a:spLocks/>
            </p:cNvSpPr>
            <p:nvPr/>
          </p:nvSpPr>
          <p:spPr bwMode="auto">
            <a:xfrm rot="16200000" flipH="1">
              <a:off x="7544293" y="3735545"/>
              <a:ext cx="900862" cy="900862"/>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0" name="Freeform 15">
              <a:extLst>
                <a:ext uri="{FF2B5EF4-FFF2-40B4-BE49-F238E27FC236}">
                  <a16:creationId xmlns:a16="http://schemas.microsoft.com/office/drawing/2014/main" id="{FC7B3E35-99F5-4063-9C63-F90021C73057}"/>
                </a:ext>
              </a:extLst>
            </p:cNvPr>
            <p:cNvSpPr>
              <a:spLocks/>
            </p:cNvSpPr>
            <p:nvPr/>
          </p:nvSpPr>
          <p:spPr bwMode="auto">
            <a:xfrm rot="16200000" flipH="1">
              <a:off x="7424295" y="2920783"/>
              <a:ext cx="1140857" cy="1140857"/>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6" name="Freeform 11">
              <a:extLst>
                <a:ext uri="{FF2B5EF4-FFF2-40B4-BE49-F238E27FC236}">
                  <a16:creationId xmlns:a16="http://schemas.microsoft.com/office/drawing/2014/main" id="{866A07CB-1B10-4B44-BEFD-4721EAA8F418}"/>
                </a:ext>
              </a:extLst>
            </p:cNvPr>
            <p:cNvSpPr>
              <a:spLocks/>
            </p:cNvSpPr>
            <p:nvPr/>
          </p:nvSpPr>
          <p:spPr bwMode="auto">
            <a:xfrm rot="16200000" flipH="1">
              <a:off x="6239446" y="4076809"/>
              <a:ext cx="1162611" cy="1160586"/>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5" name="Freeform 11">
              <a:extLst>
                <a:ext uri="{FF2B5EF4-FFF2-40B4-BE49-F238E27FC236}">
                  <a16:creationId xmlns:a16="http://schemas.microsoft.com/office/drawing/2014/main" id="{887336F9-52D3-4712-AC47-ED3CE8E2CC90}"/>
                </a:ext>
              </a:extLst>
            </p:cNvPr>
            <p:cNvSpPr>
              <a:spLocks/>
            </p:cNvSpPr>
            <p:nvPr/>
          </p:nvSpPr>
          <p:spPr bwMode="auto">
            <a:xfrm rot="16200000" flipH="1">
              <a:off x="5719658" y="611357"/>
              <a:ext cx="1114428" cy="1112487"/>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3" name="Freeform 11">
              <a:extLst>
                <a:ext uri="{FF2B5EF4-FFF2-40B4-BE49-F238E27FC236}">
                  <a16:creationId xmlns:a16="http://schemas.microsoft.com/office/drawing/2014/main" id="{FE637F47-AD52-427C-829A-1D1209C841C6}"/>
                </a:ext>
              </a:extLst>
            </p:cNvPr>
            <p:cNvSpPr>
              <a:spLocks/>
            </p:cNvSpPr>
            <p:nvPr/>
          </p:nvSpPr>
          <p:spPr bwMode="auto">
            <a:xfrm rot="16200000" flipH="1">
              <a:off x="6270837" y="2296055"/>
              <a:ext cx="1162611" cy="1160586"/>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2" name="Oval 81">
              <a:extLst>
                <a:ext uri="{FF2B5EF4-FFF2-40B4-BE49-F238E27FC236}">
                  <a16:creationId xmlns:a16="http://schemas.microsoft.com/office/drawing/2014/main" id="{B18E51B3-867C-464D-88B4-51BB68C88E55}"/>
                </a:ext>
              </a:extLst>
            </p:cNvPr>
            <p:cNvSpPr/>
            <p:nvPr/>
          </p:nvSpPr>
          <p:spPr>
            <a:xfrm rot="18797837" flipH="1">
              <a:off x="4753870" y="770945"/>
              <a:ext cx="5201072" cy="1588190"/>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9" name="Freeform: Shape 118">
              <a:extLst>
                <a:ext uri="{FF2B5EF4-FFF2-40B4-BE49-F238E27FC236}">
                  <a16:creationId xmlns:a16="http://schemas.microsoft.com/office/drawing/2014/main" id="{6BEB3E05-C471-4FCE-98A3-09188238529D}"/>
                </a:ext>
              </a:extLst>
            </p:cNvPr>
            <p:cNvSpPr/>
            <p:nvPr/>
          </p:nvSpPr>
          <p:spPr>
            <a:xfrm flipV="1">
              <a:off x="3767440" y="0"/>
              <a:ext cx="4666674" cy="3548635"/>
            </a:xfrm>
            <a:custGeom>
              <a:avLst/>
              <a:gdLst>
                <a:gd name="connsiteX0" fmla="*/ 0 w 4666674"/>
                <a:gd name="connsiteY0" fmla="*/ 3548635 h 3548635"/>
                <a:gd name="connsiteX1" fmla="*/ 3985057 w 4666674"/>
                <a:gd name="connsiteY1" fmla="*/ 3548635 h 3548635"/>
                <a:gd name="connsiteX2" fmla="*/ 4666674 w 4666674"/>
                <a:gd name="connsiteY2" fmla="*/ 2861790 h 3548635"/>
                <a:gd name="connsiteX3" fmla="*/ 1848301 w 4666674"/>
                <a:gd name="connsiteY3" fmla="*/ 0 h 3548635"/>
                <a:gd name="connsiteX4" fmla="*/ 0 w 4666674"/>
                <a:gd name="connsiteY4" fmla="*/ 1873560 h 3548635"/>
                <a:gd name="connsiteX5" fmla="*/ 0 w 4666674"/>
                <a:gd name="connsiteY5" fmla="*/ 3548635 h 354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66674" h="3548635">
                  <a:moveTo>
                    <a:pt x="0" y="3548635"/>
                  </a:moveTo>
                  <a:lnTo>
                    <a:pt x="3985057" y="3548635"/>
                  </a:lnTo>
                  <a:lnTo>
                    <a:pt x="4666674" y="2861790"/>
                  </a:lnTo>
                  <a:lnTo>
                    <a:pt x="1848301" y="0"/>
                  </a:lnTo>
                  <a:lnTo>
                    <a:pt x="0" y="1873560"/>
                  </a:lnTo>
                  <a:lnTo>
                    <a:pt x="0" y="354863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23" name="Freeform: Shape 122">
              <a:extLst>
                <a:ext uri="{FF2B5EF4-FFF2-40B4-BE49-F238E27FC236}">
                  <a16:creationId xmlns:a16="http://schemas.microsoft.com/office/drawing/2014/main" id="{7A485651-3183-4A0F-8513-140F1F593540}"/>
                </a:ext>
              </a:extLst>
            </p:cNvPr>
            <p:cNvSpPr/>
            <p:nvPr/>
          </p:nvSpPr>
          <p:spPr>
            <a:xfrm flipV="1">
              <a:off x="4555891" y="0"/>
              <a:ext cx="3948371" cy="2295997"/>
            </a:xfrm>
            <a:custGeom>
              <a:avLst/>
              <a:gdLst>
                <a:gd name="connsiteX0" fmla="*/ 0 w 3948371"/>
                <a:gd name="connsiteY0" fmla="*/ 2295997 h 2295997"/>
                <a:gd name="connsiteX1" fmla="*/ 3302055 w 3948371"/>
                <a:gd name="connsiteY1" fmla="*/ 2295997 h 2295997"/>
                <a:gd name="connsiteX2" fmla="*/ 3948371 w 3948371"/>
                <a:gd name="connsiteY2" fmla="*/ 1654169 h 2295997"/>
                <a:gd name="connsiteX3" fmla="*/ 2294203 w 3948371"/>
                <a:gd name="connsiteY3" fmla="*/ 0 h 2295997"/>
                <a:gd name="connsiteX4" fmla="*/ 0 w 3948371"/>
                <a:gd name="connsiteY4" fmla="*/ 2295997 h 2295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8371" h="2295997">
                  <a:moveTo>
                    <a:pt x="0" y="2295997"/>
                  </a:moveTo>
                  <a:lnTo>
                    <a:pt x="3302055" y="2295997"/>
                  </a:lnTo>
                  <a:lnTo>
                    <a:pt x="3948371" y="1654169"/>
                  </a:lnTo>
                  <a:lnTo>
                    <a:pt x="2294203" y="0"/>
                  </a:lnTo>
                  <a:lnTo>
                    <a:pt x="0" y="229599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30" name="Oval 129">
              <a:extLst>
                <a:ext uri="{FF2B5EF4-FFF2-40B4-BE49-F238E27FC236}">
                  <a16:creationId xmlns:a16="http://schemas.microsoft.com/office/drawing/2014/main" id="{9B5ADA26-CB7F-40C2-84F8-BBBD1E658412}"/>
                </a:ext>
              </a:extLst>
            </p:cNvPr>
            <p:cNvSpPr/>
            <p:nvPr/>
          </p:nvSpPr>
          <p:spPr>
            <a:xfrm rot="18797837" flipH="1">
              <a:off x="3447362" y="450388"/>
              <a:ext cx="3891345" cy="1588190"/>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0" name="Freeform: Shape 109">
              <a:extLst>
                <a:ext uri="{FF2B5EF4-FFF2-40B4-BE49-F238E27FC236}">
                  <a16:creationId xmlns:a16="http://schemas.microsoft.com/office/drawing/2014/main" id="{07CA37F3-1477-4A8A-9E9A-72375724E372}"/>
                </a:ext>
              </a:extLst>
            </p:cNvPr>
            <p:cNvSpPr/>
            <p:nvPr/>
          </p:nvSpPr>
          <p:spPr>
            <a:xfrm flipV="1">
              <a:off x="3768915" y="1"/>
              <a:ext cx="3106133" cy="3106133"/>
            </a:xfrm>
            <a:custGeom>
              <a:avLst/>
              <a:gdLst>
                <a:gd name="connsiteX0" fmla="*/ 0 w 3106133"/>
                <a:gd name="connsiteY0" fmla="*/ 3106133 h 3106133"/>
                <a:gd name="connsiteX1" fmla="*/ 3106133 w 3106133"/>
                <a:gd name="connsiteY1" fmla="*/ 3106133 h 3106133"/>
                <a:gd name="connsiteX2" fmla="*/ 0 w 3106133"/>
                <a:gd name="connsiteY2" fmla="*/ 0 h 3106133"/>
                <a:gd name="connsiteX3" fmla="*/ 0 w 3106133"/>
                <a:gd name="connsiteY3" fmla="*/ 3106133 h 3106133"/>
              </a:gdLst>
              <a:ahLst/>
              <a:cxnLst>
                <a:cxn ang="0">
                  <a:pos x="connsiteX0" y="connsiteY0"/>
                </a:cxn>
                <a:cxn ang="0">
                  <a:pos x="connsiteX1" y="connsiteY1"/>
                </a:cxn>
                <a:cxn ang="0">
                  <a:pos x="connsiteX2" y="connsiteY2"/>
                </a:cxn>
                <a:cxn ang="0">
                  <a:pos x="connsiteX3" y="connsiteY3"/>
                </a:cxn>
              </a:cxnLst>
              <a:rect l="l" t="t" r="r" b="b"/>
              <a:pathLst>
                <a:path w="3106133" h="3106133">
                  <a:moveTo>
                    <a:pt x="0" y="3106133"/>
                  </a:moveTo>
                  <a:lnTo>
                    <a:pt x="3106133" y="3106133"/>
                  </a:lnTo>
                  <a:lnTo>
                    <a:pt x="0" y="0"/>
                  </a:lnTo>
                  <a:lnTo>
                    <a:pt x="0" y="310613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27" name="Freeform: Shape 126">
              <a:extLst>
                <a:ext uri="{FF2B5EF4-FFF2-40B4-BE49-F238E27FC236}">
                  <a16:creationId xmlns:a16="http://schemas.microsoft.com/office/drawing/2014/main" id="{1E83F1DD-668A-4890-BE71-F9C6BDC35A1D}"/>
                </a:ext>
              </a:extLst>
            </p:cNvPr>
            <p:cNvSpPr/>
            <p:nvPr/>
          </p:nvSpPr>
          <p:spPr>
            <a:xfrm flipV="1">
              <a:off x="3820205" y="-1"/>
              <a:ext cx="3070279" cy="1536866"/>
            </a:xfrm>
            <a:custGeom>
              <a:avLst/>
              <a:gdLst>
                <a:gd name="connsiteX0" fmla="*/ 0 w 3070279"/>
                <a:gd name="connsiteY0" fmla="*/ 1536866 h 1536866"/>
                <a:gd name="connsiteX1" fmla="*/ 3070279 w 3070279"/>
                <a:gd name="connsiteY1" fmla="*/ 1536866 h 1536866"/>
                <a:gd name="connsiteX2" fmla="*/ 1536866 w 3070279"/>
                <a:gd name="connsiteY2" fmla="*/ 0 h 1536866"/>
                <a:gd name="connsiteX3" fmla="*/ 0 w 3070279"/>
                <a:gd name="connsiteY3" fmla="*/ 1536866 h 1536866"/>
              </a:gdLst>
              <a:ahLst/>
              <a:cxnLst>
                <a:cxn ang="0">
                  <a:pos x="connsiteX0" y="connsiteY0"/>
                </a:cxn>
                <a:cxn ang="0">
                  <a:pos x="connsiteX1" y="connsiteY1"/>
                </a:cxn>
                <a:cxn ang="0">
                  <a:pos x="connsiteX2" y="connsiteY2"/>
                </a:cxn>
                <a:cxn ang="0">
                  <a:pos x="connsiteX3" y="connsiteY3"/>
                </a:cxn>
              </a:cxnLst>
              <a:rect l="l" t="t" r="r" b="b"/>
              <a:pathLst>
                <a:path w="3070279" h="1536866">
                  <a:moveTo>
                    <a:pt x="0" y="1536866"/>
                  </a:moveTo>
                  <a:lnTo>
                    <a:pt x="3070279" y="1536866"/>
                  </a:lnTo>
                  <a:lnTo>
                    <a:pt x="1536866" y="0"/>
                  </a:lnTo>
                  <a:lnTo>
                    <a:pt x="0" y="153686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86" name="Freeform 9">
              <a:extLst>
                <a:ext uri="{FF2B5EF4-FFF2-40B4-BE49-F238E27FC236}">
                  <a16:creationId xmlns:a16="http://schemas.microsoft.com/office/drawing/2014/main" id="{72A6F3C6-1FE0-44FD-AD91-E2E09C8757E3}"/>
                </a:ext>
              </a:extLst>
            </p:cNvPr>
            <p:cNvSpPr>
              <a:spLocks/>
            </p:cNvSpPr>
            <p:nvPr/>
          </p:nvSpPr>
          <p:spPr bwMode="auto">
            <a:xfrm rot="16200000" flipH="1">
              <a:off x="8071314" y="-1486817"/>
              <a:ext cx="3312219" cy="5635952"/>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87" name="Freeform 9">
              <a:extLst>
                <a:ext uri="{FF2B5EF4-FFF2-40B4-BE49-F238E27FC236}">
                  <a16:creationId xmlns:a16="http://schemas.microsoft.com/office/drawing/2014/main" id="{CF1577FC-042E-4C33-8A0D-183680EAAC07}"/>
                </a:ext>
              </a:extLst>
            </p:cNvPr>
            <p:cNvSpPr>
              <a:spLocks/>
            </p:cNvSpPr>
            <p:nvPr/>
          </p:nvSpPr>
          <p:spPr bwMode="auto">
            <a:xfrm rot="16200000" flipH="1">
              <a:off x="8620760" y="-980456"/>
              <a:ext cx="1933746" cy="3894659"/>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4" name="Picture 23"/>
          <p:cNvPicPr>
            <a:picLocks noChangeAspect="1"/>
          </p:cNvPicPr>
          <p:nvPr/>
        </p:nvPicPr>
        <p:blipFill rotWithShape="1">
          <a:blip r:embed="rId3" cstate="print">
            <a:extLst>
              <a:ext uri="{28A0092B-C50C-407E-A947-70E740481C1C}">
                <a14:useLocalDpi xmlns:a14="http://schemas.microsoft.com/office/drawing/2010/main" val="0"/>
              </a:ext>
            </a:extLst>
          </a:blip>
          <a:srcRect t="13192" b="16170"/>
          <a:stretch/>
        </p:blipFill>
        <p:spPr>
          <a:xfrm>
            <a:off x="10342884" y="6471560"/>
            <a:ext cx="1488623" cy="351292"/>
          </a:xfrm>
          <a:prstGeom prst="rect">
            <a:avLst/>
          </a:prstGeom>
        </p:spPr>
      </p:pic>
      <p:pic>
        <p:nvPicPr>
          <p:cNvPr id="25" name="Picture 2" descr="https://lh5.googleusercontent.com/SfugHiWXQZWh5dncDNCiL0i-TBjbJlSyfNOcKvX5jbD65lGPoNVr773F5FDBZXfzkWfjRgrjBG0GQepKoLWeA7BuoTJqI4arlQb7riR7WVI7sAT8igISzwNTeOOKwro9Mxarb5qVUL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335728">
            <a:off x="244022" y="500023"/>
            <a:ext cx="4541935" cy="331267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6" name="Picture 2" descr="Experiment that proved to be a success - PressRead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188956">
            <a:off x="4752756" y="634860"/>
            <a:ext cx="5238750" cy="256222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6" name="Picture 4" descr="Alberta has been cheated': Wexit supporters on what drives them -  Macleans.c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01738">
            <a:off x="5945848" y="3246288"/>
            <a:ext cx="5512335" cy="302838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22376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additive="base">
                                        <p:cTn id="13" dur="500" fill="hold"/>
                                        <p:tgtEl>
                                          <p:spTgt spid="1026"/>
                                        </p:tgtEl>
                                        <p:attrNameLst>
                                          <p:attrName>ppt_x</p:attrName>
                                        </p:attrNameLst>
                                      </p:cBhvr>
                                      <p:tavLst>
                                        <p:tav tm="0">
                                          <p:val>
                                            <p:strVal val="#ppt_x"/>
                                          </p:val>
                                        </p:tav>
                                        <p:tav tm="100000">
                                          <p:val>
                                            <p:strVal val="#ppt_x"/>
                                          </p:val>
                                        </p:tav>
                                      </p:tavLst>
                                    </p:anim>
                                    <p:anim calcmode="lin" valueType="num">
                                      <p:cBhvr additive="base">
                                        <p:cTn id="14"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27" name="TextBox 26">
            <a:extLst>
              <a:ext uri="{FF2B5EF4-FFF2-40B4-BE49-F238E27FC236}">
                <a16:creationId xmlns:a16="http://schemas.microsoft.com/office/drawing/2014/main" id="{B0C66116-AE58-4E7C-BEC6-00CE476F7576}"/>
              </a:ext>
            </a:extLst>
          </p:cNvPr>
          <p:cNvSpPr txBox="1"/>
          <p:nvPr/>
        </p:nvSpPr>
        <p:spPr>
          <a:xfrm>
            <a:off x="955308" y="4147601"/>
            <a:ext cx="8352928" cy="1170747"/>
          </a:xfrm>
          <a:prstGeom prst="rect">
            <a:avLst/>
          </a:prstGeom>
          <a:noFill/>
        </p:spPr>
        <p:txBody>
          <a:bodyPr wrap="none" lIns="0" tIns="0" rIns="0" bIns="0" rtlCol="0" anchor="t">
            <a:noAutofit/>
          </a:bodyPr>
          <a:lstStyle/>
          <a:p>
            <a:pPr marL="571500" indent="-571500">
              <a:buFont typeface="Arial" panose="020B0604020202020204" pitchFamily="34" charset="0"/>
              <a:buChar char="•"/>
            </a:pPr>
            <a:r>
              <a:rPr lang="en-IN" b="1" dirty="0">
                <a:solidFill>
                  <a:schemeClr val="accent1"/>
                </a:solidFill>
              </a:rPr>
              <a:t>C-Dem: </a:t>
            </a:r>
            <a:r>
              <a:rPr lang="en-IN" dirty="0">
                <a:solidFill>
                  <a:schemeClr val="accent1"/>
                </a:solidFill>
              </a:rPr>
              <a:t>CES 2021 PES (n= 15,972; AB: 1,785)</a:t>
            </a:r>
          </a:p>
          <a:p>
            <a:pPr marL="571500" indent="-571500">
              <a:buFont typeface="Arial" panose="020B0604020202020204" pitchFamily="34" charset="0"/>
              <a:buChar char="•"/>
            </a:pPr>
            <a:r>
              <a:rPr lang="en-IN" b="1" dirty="0">
                <a:solidFill>
                  <a:schemeClr val="accent1"/>
                </a:solidFill>
              </a:rPr>
              <a:t>Viewpoint Alberta: </a:t>
            </a:r>
            <a:r>
              <a:rPr lang="en-IN" dirty="0">
                <a:solidFill>
                  <a:schemeClr val="accent1"/>
                </a:solidFill>
              </a:rPr>
              <a:t>April 2022 (n=2151, online)</a:t>
            </a:r>
            <a:endParaRPr lang="en-IN" b="1" dirty="0">
              <a:solidFill>
                <a:schemeClr val="accent1"/>
              </a:solidFill>
            </a:endParaRPr>
          </a:p>
          <a:p>
            <a:pPr marL="571500" indent="-571500">
              <a:buFont typeface="Arial" panose="020B0604020202020204" pitchFamily="34" charset="0"/>
              <a:buChar char="•"/>
            </a:pPr>
            <a:endParaRPr lang="en-IN" sz="3200" i="0" dirty="0">
              <a:solidFill>
                <a:schemeClr val="tx1">
                  <a:lumMod val="85000"/>
                  <a:lumOff val="15000"/>
                </a:schemeClr>
              </a:solidFill>
              <a:effectLst/>
            </a:endParaRPr>
          </a:p>
        </p:txBody>
      </p:sp>
      <p:sp>
        <p:nvSpPr>
          <p:cNvPr id="28" name="TextBox 27">
            <a:extLst>
              <a:ext uri="{FF2B5EF4-FFF2-40B4-BE49-F238E27FC236}">
                <a16:creationId xmlns:a16="http://schemas.microsoft.com/office/drawing/2014/main" id="{DCDE0A0C-7B61-437E-A38A-9B20BD428400}"/>
              </a:ext>
            </a:extLst>
          </p:cNvPr>
          <p:cNvSpPr txBox="1"/>
          <p:nvPr/>
        </p:nvSpPr>
        <p:spPr>
          <a:xfrm>
            <a:off x="952942" y="3195384"/>
            <a:ext cx="6992863" cy="1291736"/>
          </a:xfrm>
          <a:prstGeom prst="rect">
            <a:avLst/>
          </a:prstGeom>
          <a:noFill/>
        </p:spPr>
        <p:txBody>
          <a:bodyPr wrap="none" lIns="0" tIns="0" rIns="0" bIns="0" rtlCol="0" anchor="ctr">
            <a:noAutofit/>
          </a:bodyPr>
          <a:lstStyle/>
          <a:p>
            <a:r>
              <a:rPr lang="en-IN" sz="4400" b="1" i="0" dirty="0">
                <a:solidFill>
                  <a:schemeClr val="accent2"/>
                </a:solidFill>
                <a:effectLst/>
              </a:rPr>
              <a:t>Data</a:t>
            </a:r>
          </a:p>
        </p:txBody>
      </p:sp>
      <p:sp>
        <p:nvSpPr>
          <p:cNvPr id="33" name="TextBox 32">
            <a:extLst>
              <a:ext uri="{FF2B5EF4-FFF2-40B4-BE49-F238E27FC236}">
                <a16:creationId xmlns:a16="http://schemas.microsoft.com/office/drawing/2014/main" id="{B0C66116-AE58-4E7C-BEC6-00CE476F7576}"/>
              </a:ext>
            </a:extLst>
          </p:cNvPr>
          <p:cNvSpPr txBox="1"/>
          <p:nvPr/>
        </p:nvSpPr>
        <p:spPr>
          <a:xfrm>
            <a:off x="827536" y="2287841"/>
            <a:ext cx="8608440" cy="1170747"/>
          </a:xfrm>
          <a:prstGeom prst="rect">
            <a:avLst/>
          </a:prstGeom>
          <a:noFill/>
        </p:spPr>
        <p:txBody>
          <a:bodyPr wrap="none" lIns="0" tIns="0" rIns="0" bIns="0" rtlCol="0" anchor="t">
            <a:noAutofit/>
          </a:bodyPr>
          <a:lstStyle/>
          <a:p>
            <a:pPr marL="571500" indent="-571500">
              <a:buFont typeface="Arial" panose="020B0604020202020204" pitchFamily="34" charset="0"/>
              <a:buChar char="•"/>
            </a:pPr>
            <a:r>
              <a:rPr lang="en-IN" b="1" dirty="0">
                <a:solidFill>
                  <a:schemeClr val="accent1"/>
                </a:solidFill>
              </a:rPr>
              <a:t>Fairness: </a:t>
            </a:r>
            <a:r>
              <a:rPr lang="en-IN" dirty="0">
                <a:solidFill>
                  <a:schemeClr val="accent1"/>
                </a:solidFill>
              </a:rPr>
              <a:t>treatment of the province within Confederation</a:t>
            </a:r>
            <a:r>
              <a:rPr lang="en-IN" b="1" dirty="0">
                <a:solidFill>
                  <a:schemeClr val="accent1"/>
                </a:solidFill>
              </a:rPr>
              <a:t> </a:t>
            </a:r>
            <a:endParaRPr lang="en-IN" dirty="0">
              <a:solidFill>
                <a:schemeClr val="accent1"/>
              </a:solidFill>
            </a:endParaRPr>
          </a:p>
          <a:p>
            <a:pPr marL="571500" indent="-571500">
              <a:buFont typeface="Arial" panose="020B0604020202020204" pitchFamily="34" charset="0"/>
              <a:buChar char="•"/>
            </a:pPr>
            <a:r>
              <a:rPr lang="en-IN" b="1" dirty="0">
                <a:solidFill>
                  <a:schemeClr val="accent1"/>
                </a:solidFill>
              </a:rPr>
              <a:t>Autonomy: </a:t>
            </a:r>
            <a:r>
              <a:rPr lang="en-IN" dirty="0">
                <a:solidFill>
                  <a:schemeClr val="accent1"/>
                </a:solidFill>
              </a:rPr>
              <a:t>more authority to the provincial government</a:t>
            </a:r>
            <a:endParaRPr lang="en-IN" b="1" dirty="0">
              <a:solidFill>
                <a:schemeClr val="accent1"/>
              </a:solidFill>
            </a:endParaRPr>
          </a:p>
          <a:p>
            <a:pPr marL="571500" indent="-571500">
              <a:buFont typeface="Arial" panose="020B0604020202020204" pitchFamily="34" charset="0"/>
              <a:buChar char="•"/>
            </a:pPr>
            <a:endParaRPr lang="en-IN" sz="3200" i="0" dirty="0">
              <a:solidFill>
                <a:schemeClr val="tx1">
                  <a:lumMod val="85000"/>
                  <a:lumOff val="15000"/>
                </a:schemeClr>
              </a:solidFill>
              <a:effectLst/>
            </a:endParaRPr>
          </a:p>
        </p:txBody>
      </p:sp>
      <p:sp>
        <p:nvSpPr>
          <p:cNvPr id="34" name="TextBox 33">
            <a:extLst>
              <a:ext uri="{FF2B5EF4-FFF2-40B4-BE49-F238E27FC236}">
                <a16:creationId xmlns:a16="http://schemas.microsoft.com/office/drawing/2014/main" id="{DCDE0A0C-7B61-437E-A38A-9B20BD428400}"/>
              </a:ext>
            </a:extLst>
          </p:cNvPr>
          <p:cNvSpPr txBox="1"/>
          <p:nvPr/>
        </p:nvSpPr>
        <p:spPr>
          <a:xfrm>
            <a:off x="833944" y="1523628"/>
            <a:ext cx="7996772" cy="736408"/>
          </a:xfrm>
          <a:prstGeom prst="rect">
            <a:avLst/>
          </a:prstGeom>
          <a:noFill/>
        </p:spPr>
        <p:txBody>
          <a:bodyPr wrap="none" lIns="0" tIns="0" rIns="0" bIns="0" rtlCol="0" anchor="ctr">
            <a:noAutofit/>
          </a:bodyPr>
          <a:lstStyle/>
          <a:p>
            <a:r>
              <a:rPr lang="en-IN" sz="4400" b="1" i="0" dirty="0">
                <a:solidFill>
                  <a:schemeClr val="accent2"/>
                </a:solidFill>
                <a:effectLst/>
              </a:rPr>
              <a:t>Two Dimensions of Alienation</a:t>
            </a:r>
          </a:p>
        </p:txBody>
      </p:sp>
    </p:spTree>
    <p:extLst>
      <p:ext uri="{BB962C8B-B14F-4D97-AF65-F5344CB8AC3E}">
        <p14:creationId xmlns:p14="http://schemas.microsoft.com/office/powerpoint/2010/main" val="1670260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29" name="Rectangle 28"/>
          <p:cNvSpPr/>
          <p:nvPr/>
        </p:nvSpPr>
        <p:spPr>
          <a:xfrm>
            <a:off x="115220" y="6521226"/>
            <a:ext cx="6092825" cy="307777"/>
          </a:xfrm>
          <a:prstGeom prst="rect">
            <a:avLst/>
          </a:prstGeom>
        </p:spPr>
        <p:txBody>
          <a:bodyPr>
            <a:spAutoFit/>
          </a:bodyPr>
          <a:lstStyle/>
          <a:p>
            <a:r>
              <a:rPr lang="en-US" sz="1400" dirty="0">
                <a:solidFill>
                  <a:schemeClr val="bg1">
                    <a:lumMod val="50000"/>
                  </a:schemeClr>
                </a:solidFill>
              </a:rPr>
              <a:t>pes21_prov_treatment, CES PES, Fall 2021</a:t>
            </a:r>
          </a:p>
        </p:txBody>
      </p:sp>
      <p:graphicFrame>
        <p:nvGraphicFramePr>
          <p:cNvPr id="32" name="Chart 31"/>
          <p:cNvGraphicFramePr>
            <a:graphicFrameLocks/>
          </p:cNvGraphicFramePr>
          <p:nvPr>
            <p:extLst>
              <p:ext uri="{D42A27DB-BD31-4B8C-83A1-F6EECF244321}">
                <p14:modId xmlns:p14="http://schemas.microsoft.com/office/powerpoint/2010/main" val="87781112"/>
              </p:ext>
            </p:extLst>
          </p:nvPr>
        </p:nvGraphicFramePr>
        <p:xfrm>
          <a:off x="621804" y="2057400"/>
          <a:ext cx="8715962" cy="3531840"/>
        </p:xfrm>
        <a:graphic>
          <a:graphicData uri="http://schemas.openxmlformats.org/drawingml/2006/chart">
            <c:chart xmlns:c="http://schemas.openxmlformats.org/drawingml/2006/chart" xmlns:r="http://schemas.openxmlformats.org/officeDocument/2006/relationships" r:id="rId3"/>
          </a:graphicData>
        </a:graphic>
      </p:graphicFrame>
      <p:sp>
        <p:nvSpPr>
          <p:cNvPr id="33" name="TextBox 32">
            <a:extLst>
              <a:ext uri="{FF2B5EF4-FFF2-40B4-BE49-F238E27FC236}">
                <a16:creationId xmlns:a16="http://schemas.microsoft.com/office/drawing/2014/main" id="{B0C66116-AE58-4E7C-BEC6-00CE476F7576}"/>
              </a:ext>
            </a:extLst>
          </p:cNvPr>
          <p:cNvSpPr txBox="1"/>
          <p:nvPr/>
        </p:nvSpPr>
        <p:spPr>
          <a:xfrm>
            <a:off x="405780" y="620688"/>
            <a:ext cx="8352928" cy="1170747"/>
          </a:xfrm>
          <a:prstGeom prst="rect">
            <a:avLst/>
          </a:prstGeom>
          <a:noFill/>
        </p:spPr>
        <p:txBody>
          <a:bodyPr wrap="square" lIns="0" tIns="0" rIns="0" bIns="0" rtlCol="0" anchor="t">
            <a:noAutofit/>
          </a:bodyPr>
          <a:lstStyle/>
          <a:p>
            <a:r>
              <a:rPr lang="en-IN" i="0" dirty="0">
                <a:solidFill>
                  <a:schemeClr val="tx1">
                    <a:lumMod val="85000"/>
                    <a:lumOff val="15000"/>
                  </a:schemeClr>
                </a:solidFill>
                <a:effectLst/>
              </a:rPr>
              <a:t>In general, the federal government treats your province </a:t>
            </a:r>
            <a:r>
              <a:rPr lang="en-IN" i="1" dirty="0">
                <a:solidFill>
                  <a:schemeClr val="tx1">
                    <a:lumMod val="85000"/>
                    <a:lumOff val="15000"/>
                  </a:schemeClr>
                </a:solidFill>
                <a:effectLst/>
              </a:rPr>
              <a:t>worse</a:t>
            </a:r>
            <a:r>
              <a:rPr lang="en-IN" dirty="0">
                <a:solidFill>
                  <a:schemeClr val="tx1">
                    <a:lumMod val="85000"/>
                    <a:lumOff val="15000"/>
                  </a:schemeClr>
                </a:solidFill>
                <a:effectLst/>
              </a:rPr>
              <a:t> than other provinces.</a:t>
            </a:r>
            <a:endParaRPr lang="en-IN" i="0" dirty="0">
              <a:solidFill>
                <a:schemeClr val="tx1">
                  <a:lumMod val="85000"/>
                  <a:lumOff val="15000"/>
                </a:schemeClr>
              </a:solidFill>
              <a:effectLst/>
            </a:endParaRPr>
          </a:p>
        </p:txBody>
      </p:sp>
    </p:spTree>
    <p:extLst>
      <p:ext uri="{BB962C8B-B14F-4D97-AF65-F5344CB8AC3E}">
        <p14:creationId xmlns:p14="http://schemas.microsoft.com/office/powerpoint/2010/main" val="26956178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29" name="Rectangle 28"/>
          <p:cNvSpPr/>
          <p:nvPr/>
        </p:nvSpPr>
        <p:spPr>
          <a:xfrm>
            <a:off x="115220" y="6521226"/>
            <a:ext cx="6092825" cy="307777"/>
          </a:xfrm>
          <a:prstGeom prst="rect">
            <a:avLst/>
          </a:prstGeom>
        </p:spPr>
        <p:txBody>
          <a:bodyPr>
            <a:spAutoFit/>
          </a:bodyPr>
          <a:lstStyle/>
          <a:p>
            <a:r>
              <a:rPr lang="en-US" sz="1400" dirty="0">
                <a:solidFill>
                  <a:schemeClr val="bg1">
                    <a:lumMod val="50000"/>
                  </a:schemeClr>
                </a:solidFill>
              </a:rPr>
              <a:t>pes21_prov_treatment, CES PES, Fall 2021</a:t>
            </a:r>
          </a:p>
        </p:txBody>
      </p:sp>
      <p:sp>
        <p:nvSpPr>
          <p:cNvPr id="31" name="TextBox 30">
            <a:extLst>
              <a:ext uri="{FF2B5EF4-FFF2-40B4-BE49-F238E27FC236}">
                <a16:creationId xmlns:a16="http://schemas.microsoft.com/office/drawing/2014/main" id="{B0C66116-AE58-4E7C-BEC6-00CE476F7576}"/>
              </a:ext>
            </a:extLst>
          </p:cNvPr>
          <p:cNvSpPr txBox="1"/>
          <p:nvPr/>
        </p:nvSpPr>
        <p:spPr>
          <a:xfrm>
            <a:off x="405780" y="620688"/>
            <a:ext cx="8352928" cy="1170747"/>
          </a:xfrm>
          <a:prstGeom prst="rect">
            <a:avLst/>
          </a:prstGeom>
          <a:noFill/>
        </p:spPr>
        <p:txBody>
          <a:bodyPr wrap="square" lIns="0" tIns="0" rIns="0" bIns="0" rtlCol="0" anchor="t">
            <a:noAutofit/>
          </a:bodyPr>
          <a:lstStyle/>
          <a:p>
            <a:r>
              <a:rPr lang="en-IN" i="0" dirty="0">
                <a:solidFill>
                  <a:schemeClr val="tx1">
                    <a:lumMod val="85000"/>
                    <a:lumOff val="15000"/>
                  </a:schemeClr>
                </a:solidFill>
                <a:effectLst/>
              </a:rPr>
              <a:t>In general, the federal government treats your province </a:t>
            </a:r>
            <a:r>
              <a:rPr lang="en-IN" i="1" dirty="0">
                <a:solidFill>
                  <a:schemeClr val="tx1">
                    <a:lumMod val="85000"/>
                    <a:lumOff val="15000"/>
                  </a:schemeClr>
                </a:solidFill>
                <a:effectLst/>
              </a:rPr>
              <a:t>worse</a:t>
            </a:r>
            <a:r>
              <a:rPr lang="en-IN" dirty="0">
                <a:solidFill>
                  <a:schemeClr val="tx1">
                    <a:lumMod val="85000"/>
                    <a:lumOff val="15000"/>
                  </a:schemeClr>
                </a:solidFill>
                <a:effectLst/>
              </a:rPr>
              <a:t> than other provinces.</a:t>
            </a:r>
            <a:endParaRPr lang="en-IN" i="0" dirty="0">
              <a:solidFill>
                <a:schemeClr val="tx1">
                  <a:lumMod val="85000"/>
                  <a:lumOff val="15000"/>
                </a:schemeClr>
              </a:solidFill>
              <a:effectLst/>
            </a:endParaRPr>
          </a:p>
        </p:txBody>
      </p:sp>
      <p:graphicFrame>
        <p:nvGraphicFramePr>
          <p:cNvPr id="27" name="Chart 26"/>
          <p:cNvGraphicFramePr>
            <a:graphicFrameLocks/>
          </p:cNvGraphicFramePr>
          <p:nvPr>
            <p:extLst>
              <p:ext uri="{D42A27DB-BD31-4B8C-83A1-F6EECF244321}">
                <p14:modId xmlns:p14="http://schemas.microsoft.com/office/powerpoint/2010/main" val="3023436748"/>
              </p:ext>
            </p:extLst>
          </p:nvPr>
        </p:nvGraphicFramePr>
        <p:xfrm>
          <a:off x="438853" y="2348879"/>
          <a:ext cx="8898914" cy="3718818"/>
        </p:xfrm>
        <a:graphic>
          <a:graphicData uri="http://schemas.openxmlformats.org/drawingml/2006/chart">
            <c:chart xmlns:c="http://schemas.openxmlformats.org/drawingml/2006/chart" xmlns:r="http://schemas.openxmlformats.org/officeDocument/2006/relationships" r:id="rId3"/>
          </a:graphicData>
        </a:graphic>
      </p:graphicFrame>
      <p:sp>
        <p:nvSpPr>
          <p:cNvPr id="28" name="TextBox 27">
            <a:extLst>
              <a:ext uri="{FF2B5EF4-FFF2-40B4-BE49-F238E27FC236}">
                <a16:creationId xmlns:a16="http://schemas.microsoft.com/office/drawing/2014/main" id="{B0C66116-AE58-4E7C-BEC6-00CE476F7576}"/>
              </a:ext>
            </a:extLst>
          </p:cNvPr>
          <p:cNvSpPr txBox="1"/>
          <p:nvPr/>
        </p:nvSpPr>
        <p:spPr>
          <a:xfrm>
            <a:off x="952710" y="1964397"/>
            <a:ext cx="8352928" cy="1170747"/>
          </a:xfrm>
          <a:prstGeom prst="rect">
            <a:avLst/>
          </a:prstGeom>
          <a:noFill/>
        </p:spPr>
        <p:txBody>
          <a:bodyPr wrap="square" lIns="0" tIns="0" rIns="0" bIns="0" rtlCol="0" anchor="t">
            <a:noAutofit/>
          </a:bodyPr>
          <a:lstStyle/>
          <a:p>
            <a:pPr algn="ctr"/>
            <a:r>
              <a:rPr lang="en-IN" sz="2000" i="1" dirty="0">
                <a:solidFill>
                  <a:schemeClr val="tx1">
                    <a:lumMod val="85000"/>
                    <a:lumOff val="15000"/>
                  </a:schemeClr>
                </a:solidFill>
              </a:rPr>
              <a:t>Gender Gap (Men – Women)</a:t>
            </a:r>
            <a:endParaRPr lang="en-IN" sz="2000" i="1" dirty="0">
              <a:solidFill>
                <a:schemeClr val="tx1">
                  <a:lumMod val="85000"/>
                  <a:lumOff val="15000"/>
                </a:schemeClr>
              </a:solidFill>
              <a:effectLst/>
            </a:endParaRPr>
          </a:p>
        </p:txBody>
      </p:sp>
    </p:spTree>
    <p:extLst>
      <p:ext uri="{BB962C8B-B14F-4D97-AF65-F5344CB8AC3E}">
        <p14:creationId xmlns:p14="http://schemas.microsoft.com/office/powerpoint/2010/main" val="931743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29" name="Rectangle 28"/>
          <p:cNvSpPr/>
          <p:nvPr/>
        </p:nvSpPr>
        <p:spPr>
          <a:xfrm>
            <a:off x="115220" y="6521226"/>
            <a:ext cx="6092825" cy="307777"/>
          </a:xfrm>
          <a:prstGeom prst="rect">
            <a:avLst/>
          </a:prstGeom>
        </p:spPr>
        <p:txBody>
          <a:bodyPr>
            <a:spAutoFit/>
          </a:bodyPr>
          <a:lstStyle/>
          <a:p>
            <a:r>
              <a:rPr lang="en-US" sz="1400" dirty="0">
                <a:solidFill>
                  <a:schemeClr val="bg1">
                    <a:lumMod val="50000"/>
                  </a:schemeClr>
                </a:solidFill>
              </a:rPr>
              <a:t>pes21_provfed, CES PES, Fall 2021</a:t>
            </a:r>
          </a:p>
        </p:txBody>
      </p:sp>
      <p:sp>
        <p:nvSpPr>
          <p:cNvPr id="31" name="TextBox 30">
            <a:extLst>
              <a:ext uri="{FF2B5EF4-FFF2-40B4-BE49-F238E27FC236}">
                <a16:creationId xmlns:a16="http://schemas.microsoft.com/office/drawing/2014/main" id="{B0C66116-AE58-4E7C-BEC6-00CE476F7576}"/>
              </a:ext>
            </a:extLst>
          </p:cNvPr>
          <p:cNvSpPr txBox="1"/>
          <p:nvPr/>
        </p:nvSpPr>
        <p:spPr>
          <a:xfrm>
            <a:off x="405780" y="620688"/>
            <a:ext cx="8352928" cy="1170747"/>
          </a:xfrm>
          <a:prstGeom prst="rect">
            <a:avLst/>
          </a:prstGeom>
          <a:noFill/>
        </p:spPr>
        <p:txBody>
          <a:bodyPr wrap="square" lIns="0" tIns="0" rIns="0" bIns="0" rtlCol="0" anchor="t">
            <a:noAutofit/>
          </a:bodyPr>
          <a:lstStyle/>
          <a:p>
            <a:r>
              <a:rPr lang="en-IN" dirty="0">
                <a:solidFill>
                  <a:schemeClr val="tx1">
                    <a:lumMod val="85000"/>
                    <a:lumOff val="15000"/>
                  </a:schemeClr>
                </a:solidFill>
              </a:rPr>
              <a:t>Prefer “more power to provincial governments.”</a:t>
            </a:r>
            <a:r>
              <a:rPr lang="en-IN" i="0" dirty="0">
                <a:solidFill>
                  <a:schemeClr val="tx1">
                    <a:lumMod val="85000"/>
                    <a:lumOff val="15000"/>
                  </a:schemeClr>
                </a:solidFill>
                <a:effectLst/>
              </a:rPr>
              <a:t> </a:t>
            </a:r>
          </a:p>
        </p:txBody>
      </p:sp>
      <p:graphicFrame>
        <p:nvGraphicFramePr>
          <p:cNvPr id="27" name="Chart 26"/>
          <p:cNvGraphicFramePr>
            <a:graphicFrameLocks/>
          </p:cNvGraphicFramePr>
          <p:nvPr>
            <p:extLst>
              <p:ext uri="{D42A27DB-BD31-4B8C-83A1-F6EECF244321}">
                <p14:modId xmlns:p14="http://schemas.microsoft.com/office/powerpoint/2010/main" val="3699032260"/>
              </p:ext>
            </p:extLst>
          </p:nvPr>
        </p:nvGraphicFramePr>
        <p:xfrm>
          <a:off x="357544" y="1727453"/>
          <a:ext cx="8939288" cy="353184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367876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E0A2E5D-8682-4131-BE42-419A80010A42}"/>
              </a:ext>
            </a:extLst>
          </p:cNvPr>
          <p:cNvGrpSpPr/>
          <p:nvPr/>
        </p:nvGrpSpPr>
        <p:grpSpPr>
          <a:xfrm rot="10800000" flipV="1">
            <a:off x="7678588" y="2348880"/>
            <a:ext cx="7015004" cy="7130968"/>
            <a:chOff x="-686095" y="0"/>
            <a:chExt cx="7015004" cy="7130968"/>
          </a:xfrm>
        </p:grpSpPr>
        <p:sp>
          <p:nvSpPr>
            <p:cNvPr id="6" name="Freeform 5">
              <a:extLst>
                <a:ext uri="{FF2B5EF4-FFF2-40B4-BE49-F238E27FC236}">
                  <a16:creationId xmlns:a16="http://schemas.microsoft.com/office/drawing/2014/main" id="{7D413D8A-148A-41B3-BB99-782316702A1B}"/>
                </a:ext>
              </a:extLst>
            </p:cNvPr>
            <p:cNvSpPr>
              <a:spLocks/>
            </p:cNvSpPr>
            <p:nvPr/>
          </p:nvSpPr>
          <p:spPr bwMode="auto">
            <a:xfrm>
              <a:off x="0" y="2678586"/>
              <a:ext cx="6328909" cy="4186672"/>
            </a:xfrm>
            <a:custGeom>
              <a:avLst/>
              <a:gdLst>
                <a:gd name="T0" fmla="*/ 1764 w 4012"/>
                <a:gd name="T1" fmla="*/ 950 h 2654"/>
                <a:gd name="T2" fmla="*/ 814 w 4012"/>
                <a:gd name="T3" fmla="*/ 0 h 2654"/>
                <a:gd name="T4" fmla="*/ 0 w 4012"/>
                <a:gd name="T5" fmla="*/ 815 h 2654"/>
                <a:gd name="T6" fmla="*/ 0 w 4012"/>
                <a:gd name="T7" fmla="*/ 2654 h 2654"/>
                <a:gd name="T8" fmla="*/ 4012 w 4012"/>
                <a:gd name="T9" fmla="*/ 2654 h 2654"/>
                <a:gd name="T10" fmla="*/ 2058 w 4012"/>
                <a:gd name="T11" fmla="*/ 655 h 2654"/>
                <a:gd name="T12" fmla="*/ 1764 w 4012"/>
                <a:gd name="T13" fmla="*/ 950 h 2654"/>
              </a:gdLst>
              <a:ahLst/>
              <a:cxnLst>
                <a:cxn ang="0">
                  <a:pos x="T0" y="T1"/>
                </a:cxn>
                <a:cxn ang="0">
                  <a:pos x="T2" y="T3"/>
                </a:cxn>
                <a:cxn ang="0">
                  <a:pos x="T4" y="T5"/>
                </a:cxn>
                <a:cxn ang="0">
                  <a:pos x="T6" y="T7"/>
                </a:cxn>
                <a:cxn ang="0">
                  <a:pos x="T8" y="T9"/>
                </a:cxn>
                <a:cxn ang="0">
                  <a:pos x="T10" y="T11"/>
                </a:cxn>
                <a:cxn ang="0">
                  <a:pos x="T12" y="T13"/>
                </a:cxn>
              </a:cxnLst>
              <a:rect l="0" t="0" r="r" b="b"/>
              <a:pathLst>
                <a:path w="4012" h="2654">
                  <a:moveTo>
                    <a:pt x="1764" y="950"/>
                  </a:moveTo>
                  <a:lnTo>
                    <a:pt x="814" y="0"/>
                  </a:lnTo>
                  <a:lnTo>
                    <a:pt x="0" y="815"/>
                  </a:lnTo>
                  <a:lnTo>
                    <a:pt x="0" y="2654"/>
                  </a:lnTo>
                  <a:lnTo>
                    <a:pt x="4012" y="2654"/>
                  </a:lnTo>
                  <a:lnTo>
                    <a:pt x="2058" y="655"/>
                  </a:lnTo>
                  <a:lnTo>
                    <a:pt x="1764" y="95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a:extLst>
                <a:ext uri="{FF2B5EF4-FFF2-40B4-BE49-F238E27FC236}">
                  <a16:creationId xmlns:a16="http://schemas.microsoft.com/office/drawing/2014/main" id="{63B7C96D-BA9A-4D15-8D97-F45CE72E7BAB}"/>
                </a:ext>
              </a:extLst>
            </p:cNvPr>
            <p:cNvSpPr>
              <a:spLocks/>
            </p:cNvSpPr>
            <p:nvPr/>
          </p:nvSpPr>
          <p:spPr bwMode="auto">
            <a:xfrm>
              <a:off x="0" y="481136"/>
              <a:ext cx="2023926" cy="3366374"/>
            </a:xfrm>
            <a:custGeom>
              <a:avLst/>
              <a:gdLst>
                <a:gd name="T0" fmla="*/ 0 w 1283"/>
                <a:gd name="T1" fmla="*/ 1702 h 2134"/>
                <a:gd name="T2" fmla="*/ 429 w 1283"/>
                <a:gd name="T3" fmla="*/ 2134 h 2134"/>
                <a:gd name="T4" fmla="*/ 1283 w 1283"/>
                <a:gd name="T5" fmla="*/ 1281 h 2134"/>
                <a:gd name="T6" fmla="*/ 0 w 1283"/>
                <a:gd name="T7" fmla="*/ 0 h 2134"/>
                <a:gd name="T8" fmla="*/ 0 w 1283"/>
                <a:gd name="T9" fmla="*/ 1702 h 2134"/>
              </a:gdLst>
              <a:ahLst/>
              <a:cxnLst>
                <a:cxn ang="0">
                  <a:pos x="T0" y="T1"/>
                </a:cxn>
                <a:cxn ang="0">
                  <a:pos x="T2" y="T3"/>
                </a:cxn>
                <a:cxn ang="0">
                  <a:pos x="T4" y="T5"/>
                </a:cxn>
                <a:cxn ang="0">
                  <a:pos x="T6" y="T7"/>
                </a:cxn>
                <a:cxn ang="0">
                  <a:pos x="T8" y="T9"/>
                </a:cxn>
              </a:cxnLst>
              <a:rect l="0" t="0" r="r" b="b"/>
              <a:pathLst>
                <a:path w="1283" h="2134">
                  <a:moveTo>
                    <a:pt x="0" y="1702"/>
                  </a:moveTo>
                  <a:lnTo>
                    <a:pt x="429" y="2134"/>
                  </a:lnTo>
                  <a:lnTo>
                    <a:pt x="1283" y="1281"/>
                  </a:lnTo>
                  <a:lnTo>
                    <a:pt x="0" y="0"/>
                  </a:lnTo>
                  <a:lnTo>
                    <a:pt x="0" y="1702"/>
                  </a:lnTo>
                  <a:close/>
                </a:path>
              </a:pathLst>
            </a:custGeom>
            <a:solidFill>
              <a:srgbClr val="6DBEB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a:extLst>
                <a:ext uri="{FF2B5EF4-FFF2-40B4-BE49-F238E27FC236}">
                  <a16:creationId xmlns:a16="http://schemas.microsoft.com/office/drawing/2014/main" id="{B2794E4A-498C-4BD8-9340-1369855CFDB1}"/>
                </a:ext>
              </a:extLst>
            </p:cNvPr>
            <p:cNvSpPr>
              <a:spLocks/>
            </p:cNvSpPr>
            <p:nvPr/>
          </p:nvSpPr>
          <p:spPr bwMode="auto">
            <a:xfrm>
              <a:off x="1940688" y="2883145"/>
              <a:ext cx="924412" cy="913370"/>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13">
              <a:extLst>
                <a:ext uri="{FF2B5EF4-FFF2-40B4-BE49-F238E27FC236}">
                  <a16:creationId xmlns:a16="http://schemas.microsoft.com/office/drawing/2014/main" id="{6ACADB5D-ED54-47C1-998E-704486004440}"/>
                </a:ext>
              </a:extLst>
            </p:cNvPr>
            <p:cNvSpPr>
              <a:spLocks/>
            </p:cNvSpPr>
            <p:nvPr/>
          </p:nvSpPr>
          <p:spPr bwMode="auto">
            <a:xfrm>
              <a:off x="2874882" y="2973851"/>
              <a:ext cx="731958" cy="731958"/>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4">
              <a:extLst>
                <a:ext uri="{FF2B5EF4-FFF2-40B4-BE49-F238E27FC236}">
                  <a16:creationId xmlns:a16="http://schemas.microsoft.com/office/drawing/2014/main" id="{DEC1489C-3C15-4B94-AF45-E3D2AC0E23F2}"/>
                </a:ext>
              </a:extLst>
            </p:cNvPr>
            <p:cNvSpPr>
              <a:spLocks/>
            </p:cNvSpPr>
            <p:nvPr/>
          </p:nvSpPr>
          <p:spPr bwMode="auto">
            <a:xfrm>
              <a:off x="3606840" y="2973851"/>
              <a:ext cx="736691" cy="731958"/>
            </a:xfrm>
            <a:custGeom>
              <a:avLst/>
              <a:gdLst>
                <a:gd name="T0" fmla="*/ 467 w 467"/>
                <a:gd name="T1" fmla="*/ 231 h 464"/>
                <a:gd name="T2" fmla="*/ 233 w 467"/>
                <a:gd name="T3" fmla="*/ 464 h 464"/>
                <a:gd name="T4" fmla="*/ 0 w 467"/>
                <a:gd name="T5" fmla="*/ 231 h 464"/>
                <a:gd name="T6" fmla="*/ 233 w 467"/>
                <a:gd name="T7" fmla="*/ 0 h 464"/>
                <a:gd name="T8" fmla="*/ 467 w 467"/>
                <a:gd name="T9" fmla="*/ 231 h 464"/>
              </a:gdLst>
              <a:ahLst/>
              <a:cxnLst>
                <a:cxn ang="0">
                  <a:pos x="T0" y="T1"/>
                </a:cxn>
                <a:cxn ang="0">
                  <a:pos x="T2" y="T3"/>
                </a:cxn>
                <a:cxn ang="0">
                  <a:pos x="T4" y="T5"/>
                </a:cxn>
                <a:cxn ang="0">
                  <a:pos x="T6" y="T7"/>
                </a:cxn>
                <a:cxn ang="0">
                  <a:pos x="T8" y="T9"/>
                </a:cxn>
              </a:cxnLst>
              <a:rect l="0" t="0" r="r" b="b"/>
              <a:pathLst>
                <a:path w="467" h="464">
                  <a:moveTo>
                    <a:pt x="467" y="231"/>
                  </a:moveTo>
                  <a:lnTo>
                    <a:pt x="233" y="464"/>
                  </a:lnTo>
                  <a:lnTo>
                    <a:pt x="0" y="231"/>
                  </a:lnTo>
                  <a:lnTo>
                    <a:pt x="233" y="0"/>
                  </a:lnTo>
                  <a:lnTo>
                    <a:pt x="467" y="231"/>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5">
              <a:extLst>
                <a:ext uri="{FF2B5EF4-FFF2-40B4-BE49-F238E27FC236}">
                  <a16:creationId xmlns:a16="http://schemas.microsoft.com/office/drawing/2014/main" id="{4059167B-FEA8-44AA-84A4-118690B87BA4}"/>
                </a:ext>
              </a:extLst>
            </p:cNvPr>
            <p:cNvSpPr>
              <a:spLocks/>
            </p:cNvSpPr>
            <p:nvPr/>
          </p:nvSpPr>
          <p:spPr bwMode="auto">
            <a:xfrm>
              <a:off x="3609206" y="2241540"/>
              <a:ext cx="731958" cy="731958"/>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Oval 21">
              <a:extLst>
                <a:ext uri="{FF2B5EF4-FFF2-40B4-BE49-F238E27FC236}">
                  <a16:creationId xmlns:a16="http://schemas.microsoft.com/office/drawing/2014/main" id="{EACA5478-B40A-4AA0-A43C-B021D2741491}"/>
                </a:ext>
              </a:extLst>
            </p:cNvPr>
            <p:cNvSpPr/>
            <p:nvPr/>
          </p:nvSpPr>
          <p:spPr>
            <a:xfrm rot="19002163">
              <a:off x="-686095" y="2268033"/>
              <a:ext cx="4225915" cy="1290418"/>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Freeform 6">
              <a:extLst>
                <a:ext uri="{FF2B5EF4-FFF2-40B4-BE49-F238E27FC236}">
                  <a16:creationId xmlns:a16="http://schemas.microsoft.com/office/drawing/2014/main" id="{AAB4F302-250F-4F4F-9838-2F2E5C336209}"/>
                </a:ext>
              </a:extLst>
            </p:cNvPr>
            <p:cNvSpPr>
              <a:spLocks/>
            </p:cNvSpPr>
            <p:nvPr/>
          </p:nvSpPr>
          <p:spPr bwMode="auto">
            <a:xfrm>
              <a:off x="36576" y="0"/>
              <a:ext cx="3001973" cy="3791712"/>
            </a:xfrm>
            <a:custGeom>
              <a:avLst/>
              <a:gdLst>
                <a:gd name="T0" fmla="*/ 938 w 1903"/>
                <a:gd name="T1" fmla="*/ 0 h 2439"/>
                <a:gd name="T2" fmla="*/ 0 w 1903"/>
                <a:gd name="T3" fmla="*/ 0 h 2439"/>
                <a:gd name="T4" fmla="*/ 0 w 1903"/>
                <a:gd name="T5" fmla="*/ 2007 h 2439"/>
                <a:gd name="T6" fmla="*/ 429 w 1903"/>
                <a:gd name="T7" fmla="*/ 2439 h 2439"/>
                <a:gd name="T8" fmla="*/ 1903 w 1903"/>
                <a:gd name="T9" fmla="*/ 966 h 2439"/>
                <a:gd name="T10" fmla="*/ 938 w 1903"/>
                <a:gd name="T11" fmla="*/ 0 h 2439"/>
              </a:gdLst>
              <a:ahLst/>
              <a:cxnLst>
                <a:cxn ang="0">
                  <a:pos x="T0" y="T1"/>
                </a:cxn>
                <a:cxn ang="0">
                  <a:pos x="T2" y="T3"/>
                </a:cxn>
                <a:cxn ang="0">
                  <a:pos x="T4" y="T5"/>
                </a:cxn>
                <a:cxn ang="0">
                  <a:pos x="T6" y="T7"/>
                </a:cxn>
                <a:cxn ang="0">
                  <a:pos x="T8" y="T9"/>
                </a:cxn>
                <a:cxn ang="0">
                  <a:pos x="T10" y="T11"/>
                </a:cxn>
              </a:cxnLst>
              <a:rect l="0" t="0" r="r" b="b"/>
              <a:pathLst>
                <a:path w="1903" h="2439">
                  <a:moveTo>
                    <a:pt x="938" y="0"/>
                  </a:moveTo>
                  <a:lnTo>
                    <a:pt x="0" y="0"/>
                  </a:lnTo>
                  <a:lnTo>
                    <a:pt x="0" y="2007"/>
                  </a:lnTo>
                  <a:lnTo>
                    <a:pt x="429" y="2439"/>
                  </a:lnTo>
                  <a:lnTo>
                    <a:pt x="1903" y="966"/>
                  </a:lnTo>
                  <a:lnTo>
                    <a:pt x="938"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a:extLst>
                <a:ext uri="{FF2B5EF4-FFF2-40B4-BE49-F238E27FC236}">
                  <a16:creationId xmlns:a16="http://schemas.microsoft.com/office/drawing/2014/main" id="{8896996A-76F7-4173-A701-D11FD0486545}"/>
                </a:ext>
              </a:extLst>
            </p:cNvPr>
            <p:cNvSpPr>
              <a:spLocks/>
            </p:cNvSpPr>
            <p:nvPr/>
          </p:nvSpPr>
          <p:spPr bwMode="auto">
            <a:xfrm>
              <a:off x="0" y="484291"/>
              <a:ext cx="2020771" cy="3363219"/>
            </a:xfrm>
            <a:custGeom>
              <a:avLst/>
              <a:gdLst>
                <a:gd name="T0" fmla="*/ 0 w 1281"/>
                <a:gd name="T1" fmla="*/ 1700 h 2132"/>
                <a:gd name="T2" fmla="*/ 429 w 1281"/>
                <a:gd name="T3" fmla="*/ 2132 h 2132"/>
                <a:gd name="T4" fmla="*/ 1281 w 1281"/>
                <a:gd name="T5" fmla="*/ 1280 h 2132"/>
                <a:gd name="T6" fmla="*/ 0 w 1281"/>
                <a:gd name="T7" fmla="*/ 0 h 2132"/>
                <a:gd name="T8" fmla="*/ 0 w 1281"/>
                <a:gd name="T9" fmla="*/ 1700 h 2132"/>
              </a:gdLst>
              <a:ahLst/>
              <a:cxnLst>
                <a:cxn ang="0">
                  <a:pos x="T0" y="T1"/>
                </a:cxn>
                <a:cxn ang="0">
                  <a:pos x="T2" y="T3"/>
                </a:cxn>
                <a:cxn ang="0">
                  <a:pos x="T4" y="T5"/>
                </a:cxn>
                <a:cxn ang="0">
                  <a:pos x="T6" y="T7"/>
                </a:cxn>
                <a:cxn ang="0">
                  <a:pos x="T8" y="T9"/>
                </a:cxn>
              </a:cxnLst>
              <a:rect l="0" t="0" r="r" b="b"/>
              <a:pathLst>
                <a:path w="1281" h="2132">
                  <a:moveTo>
                    <a:pt x="0" y="1700"/>
                  </a:moveTo>
                  <a:lnTo>
                    <a:pt x="429" y="2132"/>
                  </a:lnTo>
                  <a:lnTo>
                    <a:pt x="1281" y="1280"/>
                  </a:lnTo>
                  <a:lnTo>
                    <a:pt x="0" y="0"/>
                  </a:lnTo>
                  <a:lnTo>
                    <a:pt x="0" y="170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9">
              <a:extLst>
                <a:ext uri="{FF2B5EF4-FFF2-40B4-BE49-F238E27FC236}">
                  <a16:creationId xmlns:a16="http://schemas.microsoft.com/office/drawing/2014/main" id="{587B95F7-4C4B-4470-9594-9AA7F1AE0C95}"/>
                </a:ext>
              </a:extLst>
            </p:cNvPr>
            <p:cNvSpPr>
              <a:spLocks/>
            </p:cNvSpPr>
            <p:nvPr/>
          </p:nvSpPr>
          <p:spPr bwMode="auto">
            <a:xfrm>
              <a:off x="-230314" y="2551710"/>
              <a:ext cx="2691206" cy="4579258"/>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10" name="Freeform 9">
              <a:extLst>
                <a:ext uri="{FF2B5EF4-FFF2-40B4-BE49-F238E27FC236}">
                  <a16:creationId xmlns:a16="http://schemas.microsoft.com/office/drawing/2014/main" id="{07C31F23-800C-4089-A4B4-F29C74750FF6}"/>
                </a:ext>
              </a:extLst>
            </p:cNvPr>
            <p:cNvSpPr>
              <a:spLocks/>
            </p:cNvSpPr>
            <p:nvPr/>
          </p:nvSpPr>
          <p:spPr bwMode="auto">
            <a:xfrm>
              <a:off x="0" y="3145536"/>
              <a:ext cx="1571185" cy="3164443"/>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15">
              <a:extLst>
                <a:ext uri="{FF2B5EF4-FFF2-40B4-BE49-F238E27FC236}">
                  <a16:creationId xmlns:a16="http://schemas.microsoft.com/office/drawing/2014/main" id="{4A6F1B4A-2F8D-4E17-B69E-98E0BAC829D5}"/>
                </a:ext>
              </a:extLst>
            </p:cNvPr>
            <p:cNvSpPr>
              <a:spLocks/>
            </p:cNvSpPr>
            <p:nvPr/>
          </p:nvSpPr>
          <p:spPr bwMode="auto">
            <a:xfrm>
              <a:off x="2441197" y="2876352"/>
              <a:ext cx="926956" cy="926956"/>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15">
              <a:extLst>
                <a:ext uri="{FF2B5EF4-FFF2-40B4-BE49-F238E27FC236}">
                  <a16:creationId xmlns:a16="http://schemas.microsoft.com/office/drawing/2014/main" id="{D02FCA1B-2586-4128-91F1-39C55410F9C3}"/>
                </a:ext>
              </a:extLst>
            </p:cNvPr>
            <p:cNvSpPr>
              <a:spLocks/>
            </p:cNvSpPr>
            <p:nvPr/>
          </p:nvSpPr>
          <p:spPr bwMode="auto">
            <a:xfrm>
              <a:off x="3933040" y="2965843"/>
              <a:ext cx="747974" cy="747974"/>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11">
              <a:extLst>
                <a:ext uri="{FF2B5EF4-FFF2-40B4-BE49-F238E27FC236}">
                  <a16:creationId xmlns:a16="http://schemas.microsoft.com/office/drawing/2014/main" id="{37B02800-6702-40C9-BC93-1B2BE4E4646F}"/>
                </a:ext>
              </a:extLst>
            </p:cNvPr>
            <p:cNvSpPr>
              <a:spLocks/>
            </p:cNvSpPr>
            <p:nvPr/>
          </p:nvSpPr>
          <p:spPr bwMode="auto">
            <a:xfrm>
              <a:off x="651198" y="1585784"/>
              <a:ext cx="905482" cy="903905"/>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FF4C650E-4832-4AD9-8D18-4C9462ACA48C}"/>
                </a:ext>
              </a:extLst>
            </p:cNvPr>
            <p:cNvSpPr/>
            <p:nvPr/>
          </p:nvSpPr>
          <p:spPr>
            <a:xfrm rot="19002163">
              <a:off x="-565233" y="676893"/>
              <a:ext cx="3631083" cy="1108684"/>
            </a:xfrm>
            <a:prstGeom prst="ellipse">
              <a:avLst/>
            </a:prstGeom>
            <a:gradFill flip="none" rotWithShape="1">
              <a:gsLst>
                <a:gs pos="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178FEBC5-EFE8-460F-BC12-59A8D540E3F0}"/>
                </a:ext>
              </a:extLst>
            </p:cNvPr>
            <p:cNvSpPr/>
            <p:nvPr/>
          </p:nvSpPr>
          <p:spPr>
            <a:xfrm flipH="1">
              <a:off x="-1" y="0"/>
              <a:ext cx="2679014" cy="2679014"/>
            </a:xfrm>
            <a:custGeom>
              <a:avLst/>
              <a:gdLst>
                <a:gd name="connsiteX0" fmla="*/ 2679014 w 2679014"/>
                <a:gd name="connsiteY0" fmla="*/ 0 h 2679014"/>
                <a:gd name="connsiteX1" fmla="*/ 0 w 2679014"/>
                <a:gd name="connsiteY1" fmla="*/ 0 h 2679014"/>
                <a:gd name="connsiteX2" fmla="*/ 2679014 w 2679014"/>
                <a:gd name="connsiteY2" fmla="*/ 2679014 h 2679014"/>
                <a:gd name="connsiteX3" fmla="*/ 2679014 w 2679014"/>
                <a:gd name="connsiteY3" fmla="*/ 0 h 2679014"/>
              </a:gdLst>
              <a:ahLst/>
              <a:cxnLst>
                <a:cxn ang="0">
                  <a:pos x="connsiteX0" y="connsiteY0"/>
                </a:cxn>
                <a:cxn ang="0">
                  <a:pos x="connsiteX1" y="connsiteY1"/>
                </a:cxn>
                <a:cxn ang="0">
                  <a:pos x="connsiteX2" y="connsiteY2"/>
                </a:cxn>
                <a:cxn ang="0">
                  <a:pos x="connsiteX3" y="connsiteY3"/>
                </a:cxn>
              </a:cxnLst>
              <a:rect l="l" t="t" r="r" b="b"/>
              <a:pathLst>
                <a:path w="2679014" h="2679014">
                  <a:moveTo>
                    <a:pt x="2679014" y="0"/>
                  </a:moveTo>
                  <a:lnTo>
                    <a:pt x="0" y="0"/>
                  </a:lnTo>
                  <a:lnTo>
                    <a:pt x="2679014" y="2679014"/>
                  </a:lnTo>
                  <a:lnTo>
                    <a:pt x="267901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Freeform 17">
              <a:extLst>
                <a:ext uri="{FF2B5EF4-FFF2-40B4-BE49-F238E27FC236}">
                  <a16:creationId xmlns:a16="http://schemas.microsoft.com/office/drawing/2014/main" id="{42D2EBAE-CF16-4BAC-9A3F-1B6CD72A62DE}"/>
                </a:ext>
              </a:extLst>
            </p:cNvPr>
            <p:cNvSpPr>
              <a:spLocks/>
            </p:cNvSpPr>
            <p:nvPr/>
          </p:nvSpPr>
          <p:spPr bwMode="auto">
            <a:xfrm>
              <a:off x="0" y="0"/>
              <a:ext cx="1403970" cy="2691206"/>
            </a:xfrm>
            <a:custGeom>
              <a:avLst/>
              <a:gdLst>
                <a:gd name="T0" fmla="*/ 0 w 890"/>
                <a:gd name="T1" fmla="*/ 0 h 1706"/>
                <a:gd name="T2" fmla="*/ 0 w 890"/>
                <a:gd name="T3" fmla="*/ 1706 h 1706"/>
                <a:gd name="T4" fmla="*/ 890 w 890"/>
                <a:gd name="T5" fmla="*/ 818 h 1706"/>
                <a:gd name="T6" fmla="*/ 72 w 890"/>
                <a:gd name="T7" fmla="*/ 0 h 1706"/>
                <a:gd name="T8" fmla="*/ 0 w 890"/>
                <a:gd name="T9" fmla="*/ 0 h 1706"/>
              </a:gdLst>
              <a:ahLst/>
              <a:cxnLst>
                <a:cxn ang="0">
                  <a:pos x="T0" y="T1"/>
                </a:cxn>
                <a:cxn ang="0">
                  <a:pos x="T2" y="T3"/>
                </a:cxn>
                <a:cxn ang="0">
                  <a:pos x="T4" y="T5"/>
                </a:cxn>
                <a:cxn ang="0">
                  <a:pos x="T6" y="T7"/>
                </a:cxn>
                <a:cxn ang="0">
                  <a:pos x="T8" y="T9"/>
                </a:cxn>
              </a:cxnLst>
              <a:rect l="0" t="0" r="r" b="b"/>
              <a:pathLst>
                <a:path w="890" h="1706">
                  <a:moveTo>
                    <a:pt x="0" y="0"/>
                  </a:moveTo>
                  <a:lnTo>
                    <a:pt x="0" y="1706"/>
                  </a:lnTo>
                  <a:lnTo>
                    <a:pt x="890" y="818"/>
                  </a:lnTo>
                  <a:lnTo>
                    <a:pt x="72"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572456" y="139835"/>
            <a:ext cx="1488623" cy="351292"/>
          </a:xfrm>
          <a:prstGeom prst="rect">
            <a:avLst/>
          </a:prstGeom>
        </p:spPr>
      </p:pic>
      <p:sp>
        <p:nvSpPr>
          <p:cNvPr id="28" name="TextBox 27">
            <a:extLst>
              <a:ext uri="{FF2B5EF4-FFF2-40B4-BE49-F238E27FC236}">
                <a16:creationId xmlns:a16="http://schemas.microsoft.com/office/drawing/2014/main" id="{B0C66116-AE58-4E7C-BEC6-00CE476F7576}"/>
              </a:ext>
            </a:extLst>
          </p:cNvPr>
          <p:cNvSpPr txBox="1"/>
          <p:nvPr/>
        </p:nvSpPr>
        <p:spPr>
          <a:xfrm>
            <a:off x="952710" y="1964397"/>
            <a:ext cx="8352928" cy="1170747"/>
          </a:xfrm>
          <a:prstGeom prst="rect">
            <a:avLst/>
          </a:prstGeom>
          <a:noFill/>
        </p:spPr>
        <p:txBody>
          <a:bodyPr wrap="square" lIns="0" tIns="0" rIns="0" bIns="0" rtlCol="0" anchor="t">
            <a:noAutofit/>
          </a:bodyPr>
          <a:lstStyle/>
          <a:p>
            <a:pPr algn="ctr"/>
            <a:r>
              <a:rPr lang="en-IN" sz="2000" i="1" dirty="0">
                <a:solidFill>
                  <a:schemeClr val="tx1">
                    <a:lumMod val="85000"/>
                    <a:lumOff val="15000"/>
                  </a:schemeClr>
                </a:solidFill>
              </a:rPr>
              <a:t>Gender Gap (Men – Women)</a:t>
            </a:r>
            <a:endParaRPr lang="en-IN" sz="2000" i="1" dirty="0">
              <a:solidFill>
                <a:schemeClr val="tx1">
                  <a:lumMod val="85000"/>
                  <a:lumOff val="15000"/>
                </a:schemeClr>
              </a:solidFill>
              <a:effectLst/>
            </a:endParaRPr>
          </a:p>
        </p:txBody>
      </p:sp>
      <p:graphicFrame>
        <p:nvGraphicFramePr>
          <p:cNvPr id="32" name="Chart 31"/>
          <p:cNvGraphicFramePr>
            <a:graphicFrameLocks/>
          </p:cNvGraphicFramePr>
          <p:nvPr>
            <p:extLst>
              <p:ext uri="{D42A27DB-BD31-4B8C-83A1-F6EECF244321}">
                <p14:modId xmlns:p14="http://schemas.microsoft.com/office/powerpoint/2010/main" val="4145270232"/>
              </p:ext>
            </p:extLst>
          </p:nvPr>
        </p:nvGraphicFramePr>
        <p:xfrm>
          <a:off x="455074" y="2441918"/>
          <a:ext cx="8898914" cy="3718818"/>
        </p:xfrm>
        <a:graphic>
          <a:graphicData uri="http://schemas.openxmlformats.org/drawingml/2006/chart">
            <c:chart xmlns:c="http://schemas.openxmlformats.org/drawingml/2006/chart" xmlns:r="http://schemas.openxmlformats.org/officeDocument/2006/relationships" r:id="rId3"/>
          </a:graphicData>
        </a:graphic>
      </p:graphicFrame>
      <p:sp>
        <p:nvSpPr>
          <p:cNvPr id="33" name="TextBox 32">
            <a:extLst>
              <a:ext uri="{FF2B5EF4-FFF2-40B4-BE49-F238E27FC236}">
                <a16:creationId xmlns:a16="http://schemas.microsoft.com/office/drawing/2014/main" id="{B0C66116-AE58-4E7C-BEC6-00CE476F7576}"/>
              </a:ext>
            </a:extLst>
          </p:cNvPr>
          <p:cNvSpPr txBox="1"/>
          <p:nvPr/>
        </p:nvSpPr>
        <p:spPr>
          <a:xfrm>
            <a:off x="405780" y="620688"/>
            <a:ext cx="8352928" cy="1170747"/>
          </a:xfrm>
          <a:prstGeom prst="rect">
            <a:avLst/>
          </a:prstGeom>
          <a:noFill/>
        </p:spPr>
        <p:txBody>
          <a:bodyPr wrap="square" lIns="0" tIns="0" rIns="0" bIns="0" rtlCol="0" anchor="t">
            <a:noAutofit/>
          </a:bodyPr>
          <a:lstStyle/>
          <a:p>
            <a:r>
              <a:rPr lang="en-IN" dirty="0">
                <a:solidFill>
                  <a:schemeClr val="tx1">
                    <a:lumMod val="85000"/>
                    <a:lumOff val="15000"/>
                  </a:schemeClr>
                </a:solidFill>
              </a:rPr>
              <a:t>Prefer “more power to provincial governments.”</a:t>
            </a:r>
            <a:r>
              <a:rPr lang="en-IN" i="0" dirty="0">
                <a:solidFill>
                  <a:schemeClr val="tx1">
                    <a:lumMod val="85000"/>
                    <a:lumOff val="15000"/>
                  </a:schemeClr>
                </a:solidFill>
                <a:effectLst/>
              </a:rPr>
              <a:t> </a:t>
            </a:r>
          </a:p>
        </p:txBody>
      </p:sp>
      <p:sp>
        <p:nvSpPr>
          <p:cNvPr id="34" name="Rectangle 33"/>
          <p:cNvSpPr/>
          <p:nvPr/>
        </p:nvSpPr>
        <p:spPr>
          <a:xfrm>
            <a:off x="115220" y="6521226"/>
            <a:ext cx="6092825" cy="307777"/>
          </a:xfrm>
          <a:prstGeom prst="rect">
            <a:avLst/>
          </a:prstGeom>
        </p:spPr>
        <p:txBody>
          <a:bodyPr>
            <a:spAutoFit/>
          </a:bodyPr>
          <a:lstStyle/>
          <a:p>
            <a:r>
              <a:rPr lang="en-US" sz="1400" dirty="0">
                <a:solidFill>
                  <a:schemeClr val="bg1">
                    <a:lumMod val="50000"/>
                  </a:schemeClr>
                </a:solidFill>
              </a:rPr>
              <a:t>pes21_provfed, CES PES, Fall 2021</a:t>
            </a:r>
          </a:p>
        </p:txBody>
      </p:sp>
    </p:spTree>
    <p:extLst>
      <p:ext uri="{BB962C8B-B14F-4D97-AF65-F5344CB8AC3E}">
        <p14:creationId xmlns:p14="http://schemas.microsoft.com/office/powerpoint/2010/main" val="2459191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DCDE0A0C-7B61-437E-A38A-9B20BD428400}"/>
              </a:ext>
            </a:extLst>
          </p:cNvPr>
          <p:cNvSpPr txBox="1"/>
          <p:nvPr/>
        </p:nvSpPr>
        <p:spPr>
          <a:xfrm>
            <a:off x="6506085" y="3358502"/>
            <a:ext cx="4307328" cy="1291736"/>
          </a:xfrm>
          <a:prstGeom prst="rect">
            <a:avLst/>
          </a:prstGeom>
          <a:noFill/>
        </p:spPr>
        <p:txBody>
          <a:bodyPr wrap="none" lIns="0" tIns="0" rIns="0" bIns="0" rtlCol="0" anchor="ctr">
            <a:noAutofit/>
          </a:bodyPr>
          <a:lstStyle/>
          <a:p>
            <a:r>
              <a:rPr lang="en-IN" sz="4400" b="1" dirty="0">
                <a:solidFill>
                  <a:schemeClr val="accent2"/>
                </a:solidFill>
              </a:rPr>
              <a:t>Alienation in Alberta</a:t>
            </a:r>
            <a:endParaRPr lang="en-IN" sz="4400" b="1" i="0" dirty="0">
              <a:solidFill>
                <a:schemeClr val="accent2"/>
              </a:solidFill>
              <a:effectLst/>
            </a:endParaRPr>
          </a:p>
        </p:txBody>
      </p:sp>
      <p:grpSp>
        <p:nvGrpSpPr>
          <p:cNvPr id="2" name="Group 1">
            <a:extLst>
              <a:ext uri="{FF2B5EF4-FFF2-40B4-BE49-F238E27FC236}">
                <a16:creationId xmlns:a16="http://schemas.microsoft.com/office/drawing/2014/main" id="{DCDD98DC-25D3-4167-AA48-9B1C511181D1}"/>
              </a:ext>
            </a:extLst>
          </p:cNvPr>
          <p:cNvGrpSpPr/>
          <p:nvPr/>
        </p:nvGrpSpPr>
        <p:grpSpPr>
          <a:xfrm flipH="1">
            <a:off x="-362607" y="-1035496"/>
            <a:ext cx="8777960" cy="7533396"/>
            <a:chOff x="3767440" y="-1035496"/>
            <a:chExt cx="8777960" cy="7533396"/>
          </a:xfrm>
        </p:grpSpPr>
        <p:sp>
          <p:nvSpPr>
            <p:cNvPr id="107" name="Freeform: Shape 106">
              <a:extLst>
                <a:ext uri="{FF2B5EF4-FFF2-40B4-BE49-F238E27FC236}">
                  <a16:creationId xmlns:a16="http://schemas.microsoft.com/office/drawing/2014/main" id="{E3B2B47B-E0C3-4B37-95B9-B6A55B8EA821}"/>
                </a:ext>
              </a:extLst>
            </p:cNvPr>
            <p:cNvSpPr/>
            <p:nvPr/>
          </p:nvSpPr>
          <p:spPr>
            <a:xfrm rot="5400000">
              <a:off x="5877458" y="186533"/>
              <a:ext cx="6497898" cy="6124835"/>
            </a:xfrm>
            <a:custGeom>
              <a:avLst/>
              <a:gdLst>
                <a:gd name="connsiteX0" fmla="*/ 0 w 6497898"/>
                <a:gd name="connsiteY0" fmla="*/ 5751772 h 6124835"/>
                <a:gd name="connsiteX1" fmla="*/ 0 w 6497898"/>
                <a:gd name="connsiteY1" fmla="*/ 0 h 6124835"/>
                <a:gd name="connsiteX2" fmla="*/ 6497898 w 6497898"/>
                <a:gd name="connsiteY2" fmla="*/ 0 h 6124835"/>
                <a:gd name="connsiteX3" fmla="*/ 373063 w 6497898"/>
                <a:gd name="connsiteY3" fmla="*/ 6124835 h 6124835"/>
                <a:gd name="connsiteX4" fmla="*/ 0 w 6497898"/>
                <a:gd name="connsiteY4" fmla="*/ 5751772 h 61248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7898" h="6124835">
                  <a:moveTo>
                    <a:pt x="0" y="5751772"/>
                  </a:moveTo>
                  <a:lnTo>
                    <a:pt x="0" y="0"/>
                  </a:lnTo>
                  <a:lnTo>
                    <a:pt x="6497898" y="0"/>
                  </a:lnTo>
                  <a:lnTo>
                    <a:pt x="373063" y="6124835"/>
                  </a:lnTo>
                  <a:lnTo>
                    <a:pt x="0" y="575177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78" name="Freeform 12">
              <a:extLst>
                <a:ext uri="{FF2B5EF4-FFF2-40B4-BE49-F238E27FC236}">
                  <a16:creationId xmlns:a16="http://schemas.microsoft.com/office/drawing/2014/main" id="{0AB3DFCC-A7EE-4F21-B12B-82335F2C31BB}"/>
                </a:ext>
              </a:extLst>
            </p:cNvPr>
            <p:cNvSpPr>
              <a:spLocks/>
            </p:cNvSpPr>
            <p:nvPr/>
          </p:nvSpPr>
          <p:spPr bwMode="auto">
            <a:xfrm rot="16200000" flipH="1">
              <a:off x="7425861" y="2314171"/>
              <a:ext cx="1137726" cy="1124136"/>
            </a:xfrm>
            <a:custGeom>
              <a:avLst/>
              <a:gdLst>
                <a:gd name="T0" fmla="*/ 586 w 586"/>
                <a:gd name="T1" fmla="*/ 286 h 579"/>
                <a:gd name="T2" fmla="*/ 287 w 586"/>
                <a:gd name="T3" fmla="*/ 579 h 579"/>
                <a:gd name="T4" fmla="*/ 0 w 586"/>
                <a:gd name="T5" fmla="*/ 292 h 579"/>
                <a:gd name="T6" fmla="*/ 292 w 586"/>
                <a:gd name="T7" fmla="*/ 0 h 579"/>
                <a:gd name="T8" fmla="*/ 586 w 586"/>
                <a:gd name="T9" fmla="*/ 286 h 579"/>
              </a:gdLst>
              <a:ahLst/>
              <a:cxnLst>
                <a:cxn ang="0">
                  <a:pos x="T0" y="T1"/>
                </a:cxn>
                <a:cxn ang="0">
                  <a:pos x="T2" y="T3"/>
                </a:cxn>
                <a:cxn ang="0">
                  <a:pos x="T4" y="T5"/>
                </a:cxn>
                <a:cxn ang="0">
                  <a:pos x="T6" y="T7"/>
                </a:cxn>
                <a:cxn ang="0">
                  <a:pos x="T8" y="T9"/>
                </a:cxn>
              </a:cxnLst>
              <a:rect l="0" t="0" r="r" b="b"/>
              <a:pathLst>
                <a:path w="586" h="579">
                  <a:moveTo>
                    <a:pt x="586" y="286"/>
                  </a:moveTo>
                  <a:lnTo>
                    <a:pt x="287" y="579"/>
                  </a:lnTo>
                  <a:lnTo>
                    <a:pt x="0" y="292"/>
                  </a:lnTo>
                  <a:lnTo>
                    <a:pt x="292" y="0"/>
                  </a:lnTo>
                  <a:lnTo>
                    <a:pt x="586" y="28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79" name="Freeform 13">
              <a:extLst>
                <a:ext uri="{FF2B5EF4-FFF2-40B4-BE49-F238E27FC236}">
                  <a16:creationId xmlns:a16="http://schemas.microsoft.com/office/drawing/2014/main" id="{5C45E69B-29AF-454B-A091-692E878FC0C0}"/>
                </a:ext>
              </a:extLst>
            </p:cNvPr>
            <p:cNvSpPr>
              <a:spLocks/>
            </p:cNvSpPr>
            <p:nvPr/>
          </p:nvSpPr>
          <p:spPr bwMode="auto">
            <a:xfrm rot="16200000" flipH="1">
              <a:off x="7544293" y="3735545"/>
              <a:ext cx="900862" cy="900862"/>
            </a:xfrm>
            <a:custGeom>
              <a:avLst/>
              <a:gdLst>
                <a:gd name="T0" fmla="*/ 464 w 464"/>
                <a:gd name="T1" fmla="*/ 231 h 464"/>
                <a:gd name="T2" fmla="*/ 233 w 464"/>
                <a:gd name="T3" fmla="*/ 464 h 464"/>
                <a:gd name="T4" fmla="*/ 0 w 464"/>
                <a:gd name="T5" fmla="*/ 231 h 464"/>
                <a:gd name="T6" fmla="*/ 233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3" y="464"/>
                  </a:lnTo>
                  <a:lnTo>
                    <a:pt x="0" y="231"/>
                  </a:lnTo>
                  <a:lnTo>
                    <a:pt x="233" y="0"/>
                  </a:lnTo>
                  <a:lnTo>
                    <a:pt x="464" y="231"/>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0" name="Freeform 15">
              <a:extLst>
                <a:ext uri="{FF2B5EF4-FFF2-40B4-BE49-F238E27FC236}">
                  <a16:creationId xmlns:a16="http://schemas.microsoft.com/office/drawing/2014/main" id="{FC7B3E35-99F5-4063-9C63-F90021C73057}"/>
                </a:ext>
              </a:extLst>
            </p:cNvPr>
            <p:cNvSpPr>
              <a:spLocks/>
            </p:cNvSpPr>
            <p:nvPr/>
          </p:nvSpPr>
          <p:spPr bwMode="auto">
            <a:xfrm rot="16200000" flipH="1">
              <a:off x="7424295" y="2920783"/>
              <a:ext cx="1140857" cy="1140857"/>
            </a:xfrm>
            <a:custGeom>
              <a:avLst/>
              <a:gdLst>
                <a:gd name="T0" fmla="*/ 464 w 464"/>
                <a:gd name="T1" fmla="*/ 231 h 464"/>
                <a:gd name="T2" fmla="*/ 231 w 464"/>
                <a:gd name="T3" fmla="*/ 464 h 464"/>
                <a:gd name="T4" fmla="*/ 0 w 464"/>
                <a:gd name="T5" fmla="*/ 231 h 464"/>
                <a:gd name="T6" fmla="*/ 231 w 464"/>
                <a:gd name="T7" fmla="*/ 0 h 464"/>
                <a:gd name="T8" fmla="*/ 464 w 464"/>
                <a:gd name="T9" fmla="*/ 231 h 464"/>
              </a:gdLst>
              <a:ahLst/>
              <a:cxnLst>
                <a:cxn ang="0">
                  <a:pos x="T0" y="T1"/>
                </a:cxn>
                <a:cxn ang="0">
                  <a:pos x="T2" y="T3"/>
                </a:cxn>
                <a:cxn ang="0">
                  <a:pos x="T4" y="T5"/>
                </a:cxn>
                <a:cxn ang="0">
                  <a:pos x="T6" y="T7"/>
                </a:cxn>
                <a:cxn ang="0">
                  <a:pos x="T8" y="T9"/>
                </a:cxn>
              </a:cxnLst>
              <a:rect l="0" t="0" r="r" b="b"/>
              <a:pathLst>
                <a:path w="464" h="464">
                  <a:moveTo>
                    <a:pt x="464" y="231"/>
                  </a:moveTo>
                  <a:lnTo>
                    <a:pt x="231" y="464"/>
                  </a:lnTo>
                  <a:lnTo>
                    <a:pt x="0" y="231"/>
                  </a:lnTo>
                  <a:lnTo>
                    <a:pt x="231" y="0"/>
                  </a:lnTo>
                  <a:lnTo>
                    <a:pt x="464" y="231"/>
                  </a:lnTo>
                  <a:close/>
                </a:path>
              </a:pathLst>
            </a:custGeom>
            <a:no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96" name="Freeform 11">
              <a:extLst>
                <a:ext uri="{FF2B5EF4-FFF2-40B4-BE49-F238E27FC236}">
                  <a16:creationId xmlns:a16="http://schemas.microsoft.com/office/drawing/2014/main" id="{866A07CB-1B10-4B44-BEFD-4721EAA8F418}"/>
                </a:ext>
              </a:extLst>
            </p:cNvPr>
            <p:cNvSpPr>
              <a:spLocks/>
            </p:cNvSpPr>
            <p:nvPr/>
          </p:nvSpPr>
          <p:spPr bwMode="auto">
            <a:xfrm rot="16200000" flipH="1">
              <a:off x="6239446" y="4076809"/>
              <a:ext cx="1162611" cy="1160586"/>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5" name="Freeform 11">
              <a:extLst>
                <a:ext uri="{FF2B5EF4-FFF2-40B4-BE49-F238E27FC236}">
                  <a16:creationId xmlns:a16="http://schemas.microsoft.com/office/drawing/2014/main" id="{887336F9-52D3-4712-AC47-ED3CE8E2CC90}"/>
                </a:ext>
              </a:extLst>
            </p:cNvPr>
            <p:cNvSpPr>
              <a:spLocks/>
            </p:cNvSpPr>
            <p:nvPr/>
          </p:nvSpPr>
          <p:spPr bwMode="auto">
            <a:xfrm rot="16200000" flipH="1">
              <a:off x="5719658" y="611357"/>
              <a:ext cx="1114428" cy="1112487"/>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3" name="Freeform 11">
              <a:extLst>
                <a:ext uri="{FF2B5EF4-FFF2-40B4-BE49-F238E27FC236}">
                  <a16:creationId xmlns:a16="http://schemas.microsoft.com/office/drawing/2014/main" id="{FE637F47-AD52-427C-829A-1D1209C841C6}"/>
                </a:ext>
              </a:extLst>
            </p:cNvPr>
            <p:cNvSpPr>
              <a:spLocks/>
            </p:cNvSpPr>
            <p:nvPr/>
          </p:nvSpPr>
          <p:spPr bwMode="auto">
            <a:xfrm rot="16200000" flipH="1">
              <a:off x="6270837" y="2296055"/>
              <a:ext cx="1162611" cy="1160586"/>
            </a:xfrm>
            <a:custGeom>
              <a:avLst/>
              <a:gdLst>
                <a:gd name="T0" fmla="*/ 574 w 574"/>
                <a:gd name="T1" fmla="*/ 286 h 573"/>
                <a:gd name="T2" fmla="*/ 287 w 574"/>
                <a:gd name="T3" fmla="*/ 573 h 573"/>
                <a:gd name="T4" fmla="*/ 0 w 574"/>
                <a:gd name="T5" fmla="*/ 286 h 573"/>
                <a:gd name="T6" fmla="*/ 287 w 574"/>
                <a:gd name="T7" fmla="*/ 0 h 573"/>
                <a:gd name="T8" fmla="*/ 574 w 574"/>
                <a:gd name="T9" fmla="*/ 286 h 573"/>
              </a:gdLst>
              <a:ahLst/>
              <a:cxnLst>
                <a:cxn ang="0">
                  <a:pos x="T0" y="T1"/>
                </a:cxn>
                <a:cxn ang="0">
                  <a:pos x="T2" y="T3"/>
                </a:cxn>
                <a:cxn ang="0">
                  <a:pos x="T4" y="T5"/>
                </a:cxn>
                <a:cxn ang="0">
                  <a:pos x="T6" y="T7"/>
                </a:cxn>
                <a:cxn ang="0">
                  <a:pos x="T8" y="T9"/>
                </a:cxn>
              </a:cxnLst>
              <a:rect l="0" t="0" r="r" b="b"/>
              <a:pathLst>
                <a:path w="574" h="573">
                  <a:moveTo>
                    <a:pt x="574" y="286"/>
                  </a:moveTo>
                  <a:lnTo>
                    <a:pt x="287" y="573"/>
                  </a:lnTo>
                  <a:lnTo>
                    <a:pt x="0" y="286"/>
                  </a:lnTo>
                  <a:lnTo>
                    <a:pt x="287" y="0"/>
                  </a:lnTo>
                  <a:lnTo>
                    <a:pt x="574" y="28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2" name="Oval 81">
              <a:extLst>
                <a:ext uri="{FF2B5EF4-FFF2-40B4-BE49-F238E27FC236}">
                  <a16:creationId xmlns:a16="http://schemas.microsoft.com/office/drawing/2014/main" id="{B18E51B3-867C-464D-88B4-51BB68C88E55}"/>
                </a:ext>
              </a:extLst>
            </p:cNvPr>
            <p:cNvSpPr/>
            <p:nvPr/>
          </p:nvSpPr>
          <p:spPr>
            <a:xfrm rot="18797837" flipH="1">
              <a:off x="4753870" y="770945"/>
              <a:ext cx="5201072" cy="1588190"/>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9" name="Freeform: Shape 118">
              <a:extLst>
                <a:ext uri="{FF2B5EF4-FFF2-40B4-BE49-F238E27FC236}">
                  <a16:creationId xmlns:a16="http://schemas.microsoft.com/office/drawing/2014/main" id="{6BEB3E05-C471-4FCE-98A3-09188238529D}"/>
                </a:ext>
              </a:extLst>
            </p:cNvPr>
            <p:cNvSpPr/>
            <p:nvPr/>
          </p:nvSpPr>
          <p:spPr>
            <a:xfrm flipV="1">
              <a:off x="3767440" y="0"/>
              <a:ext cx="4666674" cy="3548635"/>
            </a:xfrm>
            <a:custGeom>
              <a:avLst/>
              <a:gdLst>
                <a:gd name="connsiteX0" fmla="*/ 0 w 4666674"/>
                <a:gd name="connsiteY0" fmla="*/ 3548635 h 3548635"/>
                <a:gd name="connsiteX1" fmla="*/ 3985057 w 4666674"/>
                <a:gd name="connsiteY1" fmla="*/ 3548635 h 3548635"/>
                <a:gd name="connsiteX2" fmla="*/ 4666674 w 4666674"/>
                <a:gd name="connsiteY2" fmla="*/ 2861790 h 3548635"/>
                <a:gd name="connsiteX3" fmla="*/ 1848301 w 4666674"/>
                <a:gd name="connsiteY3" fmla="*/ 0 h 3548635"/>
                <a:gd name="connsiteX4" fmla="*/ 0 w 4666674"/>
                <a:gd name="connsiteY4" fmla="*/ 1873560 h 3548635"/>
                <a:gd name="connsiteX5" fmla="*/ 0 w 4666674"/>
                <a:gd name="connsiteY5" fmla="*/ 3548635 h 354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66674" h="3548635">
                  <a:moveTo>
                    <a:pt x="0" y="3548635"/>
                  </a:moveTo>
                  <a:lnTo>
                    <a:pt x="3985057" y="3548635"/>
                  </a:lnTo>
                  <a:lnTo>
                    <a:pt x="4666674" y="2861790"/>
                  </a:lnTo>
                  <a:lnTo>
                    <a:pt x="1848301" y="0"/>
                  </a:lnTo>
                  <a:lnTo>
                    <a:pt x="0" y="1873560"/>
                  </a:lnTo>
                  <a:lnTo>
                    <a:pt x="0" y="354863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23" name="Freeform: Shape 122">
              <a:extLst>
                <a:ext uri="{FF2B5EF4-FFF2-40B4-BE49-F238E27FC236}">
                  <a16:creationId xmlns:a16="http://schemas.microsoft.com/office/drawing/2014/main" id="{7A485651-3183-4A0F-8513-140F1F593540}"/>
                </a:ext>
              </a:extLst>
            </p:cNvPr>
            <p:cNvSpPr/>
            <p:nvPr/>
          </p:nvSpPr>
          <p:spPr>
            <a:xfrm flipV="1">
              <a:off x="4555891" y="0"/>
              <a:ext cx="3948371" cy="2295997"/>
            </a:xfrm>
            <a:custGeom>
              <a:avLst/>
              <a:gdLst>
                <a:gd name="connsiteX0" fmla="*/ 0 w 3948371"/>
                <a:gd name="connsiteY0" fmla="*/ 2295997 h 2295997"/>
                <a:gd name="connsiteX1" fmla="*/ 3302055 w 3948371"/>
                <a:gd name="connsiteY1" fmla="*/ 2295997 h 2295997"/>
                <a:gd name="connsiteX2" fmla="*/ 3948371 w 3948371"/>
                <a:gd name="connsiteY2" fmla="*/ 1654169 h 2295997"/>
                <a:gd name="connsiteX3" fmla="*/ 2294203 w 3948371"/>
                <a:gd name="connsiteY3" fmla="*/ 0 h 2295997"/>
                <a:gd name="connsiteX4" fmla="*/ 0 w 3948371"/>
                <a:gd name="connsiteY4" fmla="*/ 2295997 h 2295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8371" h="2295997">
                  <a:moveTo>
                    <a:pt x="0" y="2295997"/>
                  </a:moveTo>
                  <a:lnTo>
                    <a:pt x="3302055" y="2295997"/>
                  </a:lnTo>
                  <a:lnTo>
                    <a:pt x="3948371" y="1654169"/>
                  </a:lnTo>
                  <a:lnTo>
                    <a:pt x="2294203" y="0"/>
                  </a:lnTo>
                  <a:lnTo>
                    <a:pt x="0" y="229599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30" name="Oval 129">
              <a:extLst>
                <a:ext uri="{FF2B5EF4-FFF2-40B4-BE49-F238E27FC236}">
                  <a16:creationId xmlns:a16="http://schemas.microsoft.com/office/drawing/2014/main" id="{9B5ADA26-CB7F-40C2-84F8-BBBD1E658412}"/>
                </a:ext>
              </a:extLst>
            </p:cNvPr>
            <p:cNvSpPr/>
            <p:nvPr/>
          </p:nvSpPr>
          <p:spPr>
            <a:xfrm rot="18797837" flipH="1">
              <a:off x="3447362" y="450388"/>
              <a:ext cx="3891345" cy="1588190"/>
            </a:xfrm>
            <a:prstGeom prst="ellipse">
              <a:avLst/>
            </a:prstGeom>
            <a:gradFill flip="none" rotWithShape="1">
              <a:gsLst>
                <a:gs pos="1000">
                  <a:schemeClr val="tx1">
                    <a:lumMod val="95000"/>
                    <a:lumOff val="5000"/>
                    <a:alpha val="45000"/>
                  </a:schemeClr>
                </a:gs>
                <a:gs pos="100000">
                  <a:schemeClr val="tx1">
                    <a:alpha val="0"/>
                  </a:scheme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0" name="Freeform: Shape 109">
              <a:extLst>
                <a:ext uri="{FF2B5EF4-FFF2-40B4-BE49-F238E27FC236}">
                  <a16:creationId xmlns:a16="http://schemas.microsoft.com/office/drawing/2014/main" id="{07CA37F3-1477-4A8A-9E9A-72375724E372}"/>
                </a:ext>
              </a:extLst>
            </p:cNvPr>
            <p:cNvSpPr/>
            <p:nvPr/>
          </p:nvSpPr>
          <p:spPr>
            <a:xfrm flipV="1">
              <a:off x="3768915" y="1"/>
              <a:ext cx="3106133" cy="3106133"/>
            </a:xfrm>
            <a:custGeom>
              <a:avLst/>
              <a:gdLst>
                <a:gd name="connsiteX0" fmla="*/ 0 w 3106133"/>
                <a:gd name="connsiteY0" fmla="*/ 3106133 h 3106133"/>
                <a:gd name="connsiteX1" fmla="*/ 3106133 w 3106133"/>
                <a:gd name="connsiteY1" fmla="*/ 3106133 h 3106133"/>
                <a:gd name="connsiteX2" fmla="*/ 0 w 3106133"/>
                <a:gd name="connsiteY2" fmla="*/ 0 h 3106133"/>
                <a:gd name="connsiteX3" fmla="*/ 0 w 3106133"/>
                <a:gd name="connsiteY3" fmla="*/ 3106133 h 3106133"/>
              </a:gdLst>
              <a:ahLst/>
              <a:cxnLst>
                <a:cxn ang="0">
                  <a:pos x="connsiteX0" y="connsiteY0"/>
                </a:cxn>
                <a:cxn ang="0">
                  <a:pos x="connsiteX1" y="connsiteY1"/>
                </a:cxn>
                <a:cxn ang="0">
                  <a:pos x="connsiteX2" y="connsiteY2"/>
                </a:cxn>
                <a:cxn ang="0">
                  <a:pos x="connsiteX3" y="connsiteY3"/>
                </a:cxn>
              </a:cxnLst>
              <a:rect l="l" t="t" r="r" b="b"/>
              <a:pathLst>
                <a:path w="3106133" h="3106133">
                  <a:moveTo>
                    <a:pt x="0" y="3106133"/>
                  </a:moveTo>
                  <a:lnTo>
                    <a:pt x="3106133" y="3106133"/>
                  </a:lnTo>
                  <a:lnTo>
                    <a:pt x="0" y="0"/>
                  </a:lnTo>
                  <a:lnTo>
                    <a:pt x="0" y="310613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27" name="Freeform: Shape 126">
              <a:extLst>
                <a:ext uri="{FF2B5EF4-FFF2-40B4-BE49-F238E27FC236}">
                  <a16:creationId xmlns:a16="http://schemas.microsoft.com/office/drawing/2014/main" id="{1E83F1DD-668A-4890-BE71-F9C6BDC35A1D}"/>
                </a:ext>
              </a:extLst>
            </p:cNvPr>
            <p:cNvSpPr/>
            <p:nvPr/>
          </p:nvSpPr>
          <p:spPr>
            <a:xfrm flipV="1">
              <a:off x="3820205" y="-1"/>
              <a:ext cx="3070279" cy="1536866"/>
            </a:xfrm>
            <a:custGeom>
              <a:avLst/>
              <a:gdLst>
                <a:gd name="connsiteX0" fmla="*/ 0 w 3070279"/>
                <a:gd name="connsiteY0" fmla="*/ 1536866 h 1536866"/>
                <a:gd name="connsiteX1" fmla="*/ 3070279 w 3070279"/>
                <a:gd name="connsiteY1" fmla="*/ 1536866 h 1536866"/>
                <a:gd name="connsiteX2" fmla="*/ 1536866 w 3070279"/>
                <a:gd name="connsiteY2" fmla="*/ 0 h 1536866"/>
                <a:gd name="connsiteX3" fmla="*/ 0 w 3070279"/>
                <a:gd name="connsiteY3" fmla="*/ 1536866 h 1536866"/>
              </a:gdLst>
              <a:ahLst/>
              <a:cxnLst>
                <a:cxn ang="0">
                  <a:pos x="connsiteX0" y="connsiteY0"/>
                </a:cxn>
                <a:cxn ang="0">
                  <a:pos x="connsiteX1" y="connsiteY1"/>
                </a:cxn>
                <a:cxn ang="0">
                  <a:pos x="connsiteX2" y="connsiteY2"/>
                </a:cxn>
                <a:cxn ang="0">
                  <a:pos x="connsiteX3" y="connsiteY3"/>
                </a:cxn>
              </a:cxnLst>
              <a:rect l="l" t="t" r="r" b="b"/>
              <a:pathLst>
                <a:path w="3070279" h="1536866">
                  <a:moveTo>
                    <a:pt x="0" y="1536866"/>
                  </a:moveTo>
                  <a:lnTo>
                    <a:pt x="3070279" y="1536866"/>
                  </a:lnTo>
                  <a:lnTo>
                    <a:pt x="1536866" y="0"/>
                  </a:lnTo>
                  <a:lnTo>
                    <a:pt x="0" y="153686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86" name="Freeform 9">
              <a:extLst>
                <a:ext uri="{FF2B5EF4-FFF2-40B4-BE49-F238E27FC236}">
                  <a16:creationId xmlns:a16="http://schemas.microsoft.com/office/drawing/2014/main" id="{72A6F3C6-1FE0-44FD-AD91-E2E09C8757E3}"/>
                </a:ext>
              </a:extLst>
            </p:cNvPr>
            <p:cNvSpPr>
              <a:spLocks/>
            </p:cNvSpPr>
            <p:nvPr/>
          </p:nvSpPr>
          <p:spPr bwMode="auto">
            <a:xfrm rot="16200000" flipH="1">
              <a:off x="8071314" y="-1486817"/>
              <a:ext cx="3312219" cy="5635952"/>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tx1">
                <a:alpha val="45000"/>
              </a:schemeClr>
            </a:solidFill>
            <a:ln w="9525">
              <a:noFill/>
              <a:round/>
              <a:headEnd/>
              <a:tailEnd/>
            </a:ln>
            <a:effectLst>
              <a:softEdge rad="406400"/>
            </a:effectLst>
          </p:spPr>
          <p:txBody>
            <a:bodyPr vert="horz" wrap="square" lIns="91440" tIns="45720" rIns="91440" bIns="45720" numCol="1" anchor="t" anchorCtr="0" compatLnSpc="1">
              <a:prstTxWarp prst="textNoShape">
                <a:avLst/>
              </a:prstTxWarp>
            </a:bodyPr>
            <a:lstStyle/>
            <a:p>
              <a:endParaRPr lang="en-IN"/>
            </a:p>
          </p:txBody>
        </p:sp>
        <p:sp>
          <p:nvSpPr>
            <p:cNvPr id="87" name="Freeform 9">
              <a:extLst>
                <a:ext uri="{FF2B5EF4-FFF2-40B4-BE49-F238E27FC236}">
                  <a16:creationId xmlns:a16="http://schemas.microsoft.com/office/drawing/2014/main" id="{CF1577FC-042E-4C33-8A0D-183680EAAC07}"/>
                </a:ext>
              </a:extLst>
            </p:cNvPr>
            <p:cNvSpPr>
              <a:spLocks/>
            </p:cNvSpPr>
            <p:nvPr/>
          </p:nvSpPr>
          <p:spPr bwMode="auto">
            <a:xfrm rot="16200000" flipH="1">
              <a:off x="8620760" y="-980456"/>
              <a:ext cx="1933746" cy="3894659"/>
            </a:xfrm>
            <a:custGeom>
              <a:avLst/>
              <a:gdLst>
                <a:gd name="T0" fmla="*/ 0 w 996"/>
                <a:gd name="T1" fmla="*/ 0 h 1993"/>
                <a:gd name="T2" fmla="*/ 0 w 996"/>
                <a:gd name="T3" fmla="*/ 1993 h 1993"/>
                <a:gd name="T4" fmla="*/ 996 w 996"/>
                <a:gd name="T5" fmla="*/ 998 h 1993"/>
                <a:gd name="T6" fmla="*/ 0 w 996"/>
                <a:gd name="T7" fmla="*/ 0 h 1993"/>
              </a:gdLst>
              <a:ahLst/>
              <a:cxnLst>
                <a:cxn ang="0">
                  <a:pos x="T0" y="T1"/>
                </a:cxn>
                <a:cxn ang="0">
                  <a:pos x="T2" y="T3"/>
                </a:cxn>
                <a:cxn ang="0">
                  <a:pos x="T4" y="T5"/>
                </a:cxn>
                <a:cxn ang="0">
                  <a:pos x="T6" y="T7"/>
                </a:cxn>
              </a:cxnLst>
              <a:rect l="0" t="0" r="r" b="b"/>
              <a:pathLst>
                <a:path w="996" h="1993">
                  <a:moveTo>
                    <a:pt x="0" y="0"/>
                  </a:moveTo>
                  <a:lnTo>
                    <a:pt x="0" y="1993"/>
                  </a:lnTo>
                  <a:lnTo>
                    <a:pt x="996" y="99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pic>
        <p:nvPicPr>
          <p:cNvPr id="24" name="Picture 23"/>
          <p:cNvPicPr>
            <a:picLocks noChangeAspect="1"/>
          </p:cNvPicPr>
          <p:nvPr/>
        </p:nvPicPr>
        <p:blipFill rotWithShape="1">
          <a:blip r:embed="rId2" cstate="print">
            <a:extLst>
              <a:ext uri="{28A0092B-C50C-407E-A947-70E740481C1C}">
                <a14:useLocalDpi xmlns:a14="http://schemas.microsoft.com/office/drawing/2010/main" val="0"/>
              </a:ext>
            </a:extLst>
          </a:blip>
          <a:srcRect t="13192" b="16170"/>
          <a:stretch/>
        </p:blipFill>
        <p:spPr>
          <a:xfrm>
            <a:off x="10342884" y="6471560"/>
            <a:ext cx="1488623" cy="351292"/>
          </a:xfrm>
          <a:prstGeom prst="rect">
            <a:avLst/>
          </a:prstGeom>
        </p:spPr>
      </p:pic>
    </p:spTree>
    <p:extLst>
      <p:ext uri="{BB962C8B-B14F-4D97-AF65-F5344CB8AC3E}">
        <p14:creationId xmlns:p14="http://schemas.microsoft.com/office/powerpoint/2010/main" val="1205633680"/>
      </p:ext>
    </p:extLst>
  </p:cSld>
  <p:clrMapOvr>
    <a:masterClrMapping/>
  </p:clrMapOvr>
</p:sld>
</file>

<file path=ppt/theme/theme1.xml><?xml version="1.0" encoding="utf-8"?>
<a:theme xmlns:a="http://schemas.openxmlformats.org/drawingml/2006/main" name="Office Theme">
  <a:themeElements>
    <a:clrScheme name="Common Ground">
      <a:dk1>
        <a:sysClr val="windowText" lastClr="000000"/>
      </a:dk1>
      <a:lt1>
        <a:sysClr val="window" lastClr="FFFFFF"/>
      </a:lt1>
      <a:dk2>
        <a:srgbClr val="44546A"/>
      </a:dk2>
      <a:lt2>
        <a:srgbClr val="E7E6E6"/>
      </a:lt2>
      <a:accent1>
        <a:srgbClr val="1C7575"/>
      </a:accent1>
      <a:accent2>
        <a:srgbClr val="BF9000"/>
      </a:accent2>
      <a:accent3>
        <a:srgbClr val="A5A5A5"/>
      </a:accent3>
      <a:accent4>
        <a:srgbClr val="FFC000"/>
      </a:accent4>
      <a:accent5>
        <a:srgbClr val="4472C4"/>
      </a:accent5>
      <a:accent6>
        <a:srgbClr val="000000"/>
      </a:accent6>
      <a:hlink>
        <a:srgbClr val="0563C1"/>
      </a:hlink>
      <a:folHlink>
        <a:srgbClr val="7F7F7F"/>
      </a:folHlink>
    </a:clrScheme>
    <a:fontScheme name="Custom 2">
      <a:majorFont>
        <a:latin typeface="Calibr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3">
    <a:dk1>
      <a:sysClr val="windowText" lastClr="000000"/>
    </a:dk1>
    <a:lt1>
      <a:sysClr val="window" lastClr="FFFFFF"/>
    </a:lt1>
    <a:dk2>
      <a:srgbClr val="44546A"/>
    </a:dk2>
    <a:lt2>
      <a:srgbClr val="E7E6E6"/>
    </a:lt2>
    <a:accent1>
      <a:srgbClr val="FF0000"/>
    </a:accent1>
    <a:accent2>
      <a:srgbClr val="4472C4"/>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14294</TotalTime>
  <Words>1666</Words>
  <Application>Microsoft Office PowerPoint</Application>
  <PresentationFormat>Custom</PresentationFormat>
  <Paragraphs>144</Paragraphs>
  <Slides>29</Slides>
  <Notes>4</Notes>
  <HiddenSlides>6</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29</vt:i4>
      </vt:variant>
    </vt:vector>
  </HeadingPairs>
  <TitlesOfParts>
    <vt:vector size="33" baseType="lpstr">
      <vt:lpstr>Arial</vt:lpstr>
      <vt:lpstr>Calibri</vt:lpstr>
      <vt:lpstr>Segoe UI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Formal Presentation Title Slides for PowerPoint</dc:title>
  <dc:creator>Julian</dc:creator>
  <cp:lastModifiedBy>Oram</cp:lastModifiedBy>
  <cp:revision>265</cp:revision>
  <dcterms:created xsi:type="dcterms:W3CDTF">2013-09-12T13:05:01Z</dcterms:created>
  <dcterms:modified xsi:type="dcterms:W3CDTF">2022-06-17T15:43:04Z</dcterms:modified>
</cp:coreProperties>
</file>