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58" r:id="rId5"/>
    <p:sldId id="262" r:id="rId6"/>
    <p:sldId id="261" r:id="rId7"/>
    <p:sldId id="263" r:id="rId8"/>
    <p:sldId id="260" r:id="rId9"/>
    <p:sldId id="266" r:id="rId10"/>
    <p:sldId id="264" r:id="rId11"/>
    <p:sldId id="265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D11B2-D545-47E3-8738-40F6EA2A271F}" type="datetimeFigureOut">
              <a:rPr lang="en-CA" smtClean="0"/>
              <a:t>17/12/2015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4714A-C4A5-4481-9880-4474084D455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7602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714A-C4A5-4481-9880-4474084D4555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291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Impact Story is a not</a:t>
            </a:r>
            <a:r>
              <a:rPr lang="en-CA" baseline="0" dirty="0" smtClean="0"/>
              <a:t> for profit corporation and its product is a profile service that’s marketed to individual researchers with the tagline: “Your CV, but better.” </a:t>
            </a:r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4714A-C4A5-4481-9880-4474084D4555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9235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impactstory.org/HollyBi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tmetric.com/details/4746898?src=bookmarklet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lu.mx/pitt/g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Altmetrics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 smtClean="0"/>
              <a:t>Concepts and Practices</a:t>
            </a:r>
          </a:p>
          <a:p>
            <a:endParaRPr lang="en-CA" sz="1400" i="1" dirty="0" smtClean="0"/>
          </a:p>
          <a:p>
            <a:r>
              <a:rPr lang="en-CA" sz="1400" i="1" dirty="0" smtClean="0"/>
              <a:t>December </a:t>
            </a:r>
            <a:r>
              <a:rPr lang="en-CA" sz="1400" i="1" dirty="0" smtClean="0"/>
              <a:t>17, 2015</a:t>
            </a:r>
          </a:p>
          <a:p>
            <a:r>
              <a:rPr lang="en-CA" sz="1400" i="1" dirty="0" smtClean="0"/>
              <a:t>Janice Winkler</a:t>
            </a:r>
            <a:endParaRPr lang="en-CA" sz="1400" i="1" dirty="0"/>
          </a:p>
        </p:txBody>
      </p:sp>
    </p:spTree>
    <p:extLst>
      <p:ext uri="{BB962C8B-B14F-4D97-AF65-F5344CB8AC3E}">
        <p14:creationId xmlns:p14="http://schemas.microsoft.com/office/powerpoint/2010/main" val="33759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777" y="1082351"/>
            <a:ext cx="8206221" cy="46490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161713" y="2062065"/>
            <a:ext cx="1810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dirty="0" smtClean="0">
                <a:latin typeface="+mj-lt"/>
                <a:hlinkClick r:id="rId4"/>
              </a:rPr>
              <a:t>Impact</a:t>
            </a:r>
          </a:p>
          <a:p>
            <a:pPr algn="r"/>
            <a:r>
              <a:rPr lang="en-CA" sz="4400" dirty="0" smtClean="0">
                <a:latin typeface="+mj-lt"/>
                <a:hlinkClick r:id="rId4"/>
              </a:rPr>
              <a:t>Story</a:t>
            </a:r>
            <a:endParaRPr lang="en-CA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498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15" y="1129005"/>
            <a:ext cx="8571432" cy="434056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85192" y="2043404"/>
            <a:ext cx="230466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4400" dirty="0" smtClean="0">
                <a:hlinkClick r:id="rId3"/>
              </a:rPr>
              <a:t>Altmetric.com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2598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98" y="2605627"/>
            <a:ext cx="10058400" cy="2962746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162798" y="1035698"/>
            <a:ext cx="6662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err="1" smtClean="0">
                <a:hlinkClick r:id="rId3"/>
              </a:rPr>
              <a:t>PlumX</a:t>
            </a:r>
            <a:r>
              <a:rPr lang="en-CA" sz="4400" dirty="0" smtClean="0">
                <a:hlinkClick r:id="rId3"/>
              </a:rPr>
              <a:t> Analytics</a:t>
            </a:r>
            <a:endParaRPr lang="en-CA" sz="4400" dirty="0"/>
          </a:p>
        </p:txBody>
      </p:sp>
    </p:spTree>
    <p:extLst>
      <p:ext uri="{BB962C8B-B14F-4D97-AF65-F5344CB8AC3E}">
        <p14:creationId xmlns:p14="http://schemas.microsoft.com/office/powerpoint/2010/main" val="3032192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Strengths of each product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Altmetric.com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CA" dirty="0" smtClean="0"/>
              <a:t>Better coverage of relevant social sources (except </a:t>
            </a:r>
            <a:r>
              <a:rPr lang="en-CA" dirty="0" err="1" smtClean="0"/>
              <a:t>Mendeley</a:t>
            </a:r>
            <a:r>
              <a:rPr lang="en-CA" dirty="0" smtClean="0"/>
              <a:t>) </a:t>
            </a:r>
            <a:r>
              <a:rPr lang="en-CA" baseline="30000" dirty="0" smtClean="0"/>
              <a:t>1</a:t>
            </a:r>
          </a:p>
          <a:p>
            <a:r>
              <a:rPr lang="en-CA" dirty="0" smtClean="0"/>
              <a:t>Unique sources include policy documents, extensive news coverage</a:t>
            </a:r>
          </a:p>
          <a:p>
            <a:r>
              <a:rPr lang="en-CA" dirty="0" smtClean="0"/>
              <a:t>Context/data normalization</a:t>
            </a:r>
          </a:p>
          <a:p>
            <a:r>
              <a:rPr lang="en-CA" dirty="0" smtClean="0"/>
              <a:t>Business model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err="1" smtClean="0"/>
              <a:t>PlumX</a:t>
            </a:r>
            <a:r>
              <a:rPr lang="en-CA" dirty="0" smtClean="0"/>
              <a:t> Analytics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CA" sz="2200" dirty="0" smtClean="0"/>
              <a:t>Tracks more sources; better </a:t>
            </a:r>
            <a:r>
              <a:rPr lang="en-CA" sz="2200" dirty="0" err="1" smtClean="0"/>
              <a:t>Mendeley</a:t>
            </a:r>
            <a:r>
              <a:rPr lang="en-CA" sz="2200" dirty="0" smtClean="0"/>
              <a:t> coverage </a:t>
            </a:r>
            <a:r>
              <a:rPr lang="en-CA" sz="2200" baseline="30000" dirty="0" smtClean="0"/>
              <a:t>1</a:t>
            </a:r>
          </a:p>
          <a:p>
            <a:r>
              <a:rPr lang="en-CA" sz="2200" dirty="0"/>
              <a:t>Unique sources include </a:t>
            </a:r>
            <a:r>
              <a:rPr lang="en-CA" sz="2200" dirty="0" smtClean="0"/>
              <a:t>US patents, EBSCO data</a:t>
            </a:r>
          </a:p>
          <a:p>
            <a:r>
              <a:rPr lang="en-CA" sz="2200" dirty="0" smtClean="0"/>
              <a:t>Tracks books!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83567" y="5875867"/>
            <a:ext cx="1005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CA" sz="1200" baseline="30000" dirty="0"/>
              <a:t>1</a:t>
            </a:r>
            <a:r>
              <a:rPr lang="en-CA" sz="1200" dirty="0" smtClean="0"/>
              <a:t>Peters</a:t>
            </a:r>
            <a:r>
              <a:rPr lang="en-CA" sz="1200" dirty="0"/>
              <a:t>, I., </a:t>
            </a:r>
            <a:r>
              <a:rPr lang="en-CA" sz="1200" dirty="0" err="1"/>
              <a:t>Jobmann</a:t>
            </a:r>
            <a:r>
              <a:rPr lang="en-CA" sz="1200" dirty="0"/>
              <a:t>, A., Hoffmann, C. P., </a:t>
            </a:r>
            <a:r>
              <a:rPr lang="en-CA" sz="1200" dirty="0" err="1"/>
              <a:t>Künne</a:t>
            </a:r>
            <a:r>
              <a:rPr lang="en-CA" sz="1200" dirty="0"/>
              <a:t>, S., Schmitz, J., &amp; </a:t>
            </a:r>
            <a:r>
              <a:rPr lang="en-CA" sz="1200" dirty="0" err="1"/>
              <a:t>Wollnik-Korn</a:t>
            </a:r>
            <a:r>
              <a:rPr lang="en-CA" sz="1200" dirty="0"/>
              <a:t>, G. (2014). Altmetrics for large, multidisciplinary research groups: Comparison of current tools. </a:t>
            </a:r>
            <a:r>
              <a:rPr lang="en-CA" sz="1200" i="1" dirty="0" err="1"/>
              <a:t>Bibliometrie</a:t>
            </a:r>
            <a:r>
              <a:rPr lang="en-CA" sz="1200" i="1" dirty="0"/>
              <a:t>-Praxis Und </a:t>
            </a:r>
            <a:r>
              <a:rPr lang="en-CA" sz="1200" i="1" dirty="0" err="1"/>
              <a:t>Forschung</a:t>
            </a:r>
            <a:r>
              <a:rPr lang="en-CA" sz="1200" dirty="0"/>
              <a:t>, </a:t>
            </a:r>
            <a:r>
              <a:rPr lang="en-CA" sz="1200" i="1" dirty="0"/>
              <a:t>3</a:t>
            </a:r>
            <a:r>
              <a:rPr lang="en-CA" sz="1200" dirty="0"/>
              <a:t>. Retrieved from http://www.bibliometrie-pf.de/index.php/bibliometrie/article/view/205</a:t>
            </a:r>
          </a:p>
        </p:txBody>
      </p:sp>
    </p:spTree>
    <p:extLst>
      <p:ext uri="{BB962C8B-B14F-4D97-AF65-F5344CB8AC3E}">
        <p14:creationId xmlns:p14="http://schemas.microsoft.com/office/powerpoint/2010/main" val="323773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Trends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Development of standards</a:t>
            </a:r>
          </a:p>
          <a:p>
            <a:r>
              <a:rPr lang="en-CA" dirty="0" smtClean="0"/>
              <a:t>Increasing adoption</a:t>
            </a:r>
          </a:p>
          <a:p>
            <a:r>
              <a:rPr lang="en-CA" dirty="0" smtClean="0"/>
              <a:t>Tools</a:t>
            </a:r>
          </a:p>
          <a:p>
            <a:pPr lvl="1"/>
            <a:r>
              <a:rPr lang="en-CA" dirty="0" smtClean="0"/>
              <a:t>Continued improvement of data collection techniques</a:t>
            </a:r>
          </a:p>
          <a:p>
            <a:pPr lvl="1"/>
            <a:r>
              <a:rPr lang="en-CA" dirty="0" smtClean="0"/>
              <a:t>Continued expansion of sources covered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5204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Rapidly evolving field</a:t>
            </a:r>
          </a:p>
          <a:p>
            <a:r>
              <a:rPr lang="en-CA" dirty="0" smtClean="0"/>
              <a:t>Altmetrics can be used to market Scholarship@Western</a:t>
            </a:r>
          </a:p>
          <a:p>
            <a:r>
              <a:rPr lang="en-CA" dirty="0" smtClean="0"/>
              <a:t>Western Libraries can play a role in appropriate altmetrics usage on campus</a:t>
            </a:r>
          </a:p>
          <a:p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36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are they?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Research impact metrics</a:t>
            </a:r>
          </a:p>
          <a:p>
            <a:r>
              <a:rPr lang="en-CA" dirty="0" smtClean="0"/>
              <a:t>Use cases</a:t>
            </a:r>
            <a:endParaRPr lang="en-CA" dirty="0"/>
          </a:p>
          <a:p>
            <a:pPr lvl="1"/>
            <a:r>
              <a:rPr lang="en-CA" dirty="0" smtClean="0"/>
              <a:t>Researchers: promotion and tenure, and funding</a:t>
            </a:r>
            <a:endParaRPr lang="en-CA" dirty="0"/>
          </a:p>
          <a:p>
            <a:pPr lvl="1"/>
            <a:r>
              <a:rPr lang="en-CA" dirty="0" smtClean="0"/>
              <a:t>Librarians: collection management</a:t>
            </a:r>
          </a:p>
          <a:p>
            <a:pPr lvl="1"/>
            <a:r>
              <a:rPr lang="en-CA" dirty="0" smtClean="0"/>
              <a:t>Institutions: identify strengths and weaknesses</a:t>
            </a:r>
          </a:p>
          <a:p>
            <a:pPr lvl="1"/>
            <a:r>
              <a:rPr lang="en-CA" dirty="0" smtClean="0"/>
              <a:t>Publishers: marketing</a:t>
            </a:r>
          </a:p>
          <a:p>
            <a:r>
              <a:rPr lang="en-CA" dirty="0" smtClean="0"/>
              <a:t>Metrics work at different levels of measurement (article, researcher, journal, institution)</a:t>
            </a:r>
          </a:p>
        </p:txBody>
      </p:sp>
    </p:spTree>
    <p:extLst>
      <p:ext uri="{BB962C8B-B14F-4D97-AF65-F5344CB8AC3E}">
        <p14:creationId xmlns:p14="http://schemas.microsoft.com/office/powerpoint/2010/main" val="967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529" y="982132"/>
            <a:ext cx="5308749" cy="1303867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What is the library’s role?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10877" cy="3318936"/>
          </a:xfrm>
        </p:spPr>
        <p:txBody>
          <a:bodyPr/>
          <a:lstStyle/>
          <a:p>
            <a:r>
              <a:rPr lang="en-CA" dirty="0" smtClean="0"/>
              <a:t>Library involvement with many traditional metrics</a:t>
            </a:r>
          </a:p>
          <a:p>
            <a:r>
              <a:rPr lang="en-CA" dirty="0" smtClean="0"/>
              <a:t>Research support</a:t>
            </a:r>
          </a:p>
          <a:p>
            <a:r>
              <a:rPr lang="en-CA" dirty="0" smtClean="0"/>
              <a:t>Impact metrics can act as barriers to open access publishing</a:t>
            </a:r>
          </a:p>
          <a:p>
            <a:pPr marL="457200" lvl="1" indent="0">
              <a:buNone/>
            </a:pPr>
            <a:r>
              <a:rPr lang="en-CA" dirty="0" smtClean="0"/>
              <a:t>… or they can facilitate it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9" y="555730"/>
            <a:ext cx="4824976" cy="173026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189" y="2580171"/>
            <a:ext cx="2164702" cy="32956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2" y="2580171"/>
            <a:ext cx="2352363" cy="329569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768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Traditional Bibliographic Impact Metrics</a:t>
            </a:r>
            <a:endParaRPr lang="en-CA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1295402" y="2528596"/>
            <a:ext cx="9910661" cy="3704253"/>
          </a:xfrm>
        </p:spPr>
        <p:txBody>
          <a:bodyPr>
            <a:normAutofit/>
          </a:bodyPr>
          <a:lstStyle/>
          <a:p>
            <a:r>
              <a:rPr lang="en-CA" dirty="0" smtClean="0"/>
              <a:t>Based on citation counts</a:t>
            </a:r>
          </a:p>
          <a:p>
            <a:r>
              <a:rPr lang="en-CA" dirty="0" smtClean="0"/>
              <a:t>Examples</a:t>
            </a:r>
          </a:p>
          <a:p>
            <a:pPr lvl="1"/>
            <a:r>
              <a:rPr lang="en-CA" sz="2400" dirty="0" smtClean="0"/>
              <a:t>Journal Impact Factor (JIF)</a:t>
            </a:r>
          </a:p>
          <a:p>
            <a:pPr lvl="1"/>
            <a:r>
              <a:rPr lang="en-CA" sz="2400" dirty="0" smtClean="0"/>
              <a:t>H-Index</a:t>
            </a:r>
          </a:p>
        </p:txBody>
      </p:sp>
    </p:spTree>
    <p:extLst>
      <p:ext uri="{BB962C8B-B14F-4D97-AF65-F5344CB8AC3E}">
        <p14:creationId xmlns:p14="http://schemas.microsoft.com/office/powerpoint/2010/main" val="213985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Traditional Bibliographic Impact Metrics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Standard, comparable</a:t>
            </a:r>
          </a:p>
          <a:p>
            <a:r>
              <a:rPr lang="en-CA" dirty="0" smtClean="0"/>
              <a:t>Measure impact on scholarship</a:t>
            </a:r>
          </a:p>
          <a:p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CA" dirty="0" smtClean="0"/>
              <a:t>Do citations always mean what we think they mean?</a:t>
            </a:r>
          </a:p>
          <a:p>
            <a:r>
              <a:rPr lang="en-CA" dirty="0" smtClean="0"/>
              <a:t>Disciplinary differences</a:t>
            </a:r>
          </a:p>
          <a:p>
            <a:r>
              <a:rPr lang="en-CA" dirty="0" smtClean="0"/>
              <a:t>Many bibliometrics have been heavily criticized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106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Altmetrics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2" y="2565918"/>
            <a:ext cx="9388148" cy="3309949"/>
          </a:xfrm>
        </p:spPr>
        <p:txBody>
          <a:bodyPr>
            <a:normAutofit/>
          </a:bodyPr>
          <a:lstStyle/>
          <a:p>
            <a:r>
              <a:rPr lang="en-CA" dirty="0"/>
              <a:t>Based on other indicators of impact, usually harvested </a:t>
            </a:r>
            <a:r>
              <a:rPr lang="en-CA" dirty="0" smtClean="0"/>
              <a:t>online from social or mainstream media</a:t>
            </a:r>
            <a:endParaRPr lang="en-CA" dirty="0"/>
          </a:p>
          <a:p>
            <a:r>
              <a:rPr lang="en-CA" dirty="0"/>
              <a:t>Examples</a:t>
            </a:r>
          </a:p>
          <a:p>
            <a:pPr lvl="1"/>
            <a:r>
              <a:rPr lang="en-CA" dirty="0"/>
              <a:t>Social media discussions</a:t>
            </a:r>
          </a:p>
          <a:p>
            <a:pPr lvl="1"/>
            <a:r>
              <a:rPr lang="en-CA" dirty="0"/>
              <a:t>Downloads/saves to reference managers</a:t>
            </a:r>
          </a:p>
          <a:p>
            <a:pPr lvl="1"/>
            <a:r>
              <a:rPr lang="en-CA" dirty="0"/>
              <a:t>News articles</a:t>
            </a:r>
          </a:p>
          <a:p>
            <a:pPr lvl="1"/>
            <a:r>
              <a:rPr lang="en-CA" dirty="0"/>
              <a:t>References in policy documents, patents, etc</a:t>
            </a:r>
            <a:r>
              <a:rPr lang="en-CA" dirty="0" smtClean="0"/>
              <a:t>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26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Altmetrics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Pros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CA" dirty="0" smtClean="0"/>
              <a:t>Talk about impact in a broader way</a:t>
            </a:r>
          </a:p>
          <a:p>
            <a:r>
              <a:rPr lang="en-CA" dirty="0" smtClean="0"/>
              <a:t>Available much faster than citations</a:t>
            </a:r>
          </a:p>
          <a:p>
            <a:r>
              <a:rPr lang="en-CA" dirty="0" smtClean="0"/>
              <a:t>Incentivize open access</a:t>
            </a:r>
          </a:p>
          <a:p>
            <a:r>
              <a:rPr lang="en-CA" dirty="0" smtClean="0"/>
              <a:t>Incentivize digital scholarship</a:t>
            </a:r>
          </a:p>
          <a:p>
            <a:r>
              <a:rPr lang="en-CA" dirty="0" smtClean="0"/>
              <a:t>Helps to access qualitative data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CA" dirty="0" smtClean="0"/>
              <a:t>Cons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 smtClean="0"/>
              <a:t>Gaming?</a:t>
            </a:r>
          </a:p>
          <a:p>
            <a:r>
              <a:rPr lang="en-CA" dirty="0" smtClean="0"/>
              <a:t>Rewarding sensationalism?</a:t>
            </a:r>
          </a:p>
          <a:p>
            <a:r>
              <a:rPr lang="en-CA" dirty="0" smtClean="0"/>
              <a:t>Collection is inconsistent</a:t>
            </a:r>
          </a:p>
          <a:p>
            <a:r>
              <a:rPr lang="en-CA" dirty="0" smtClean="0"/>
              <a:t>Differences in discipline, type of research output</a:t>
            </a:r>
          </a:p>
          <a:p>
            <a:r>
              <a:rPr lang="en-CA" dirty="0" smtClean="0"/>
              <a:t>What do they mean?</a:t>
            </a:r>
          </a:p>
        </p:txBody>
      </p:sp>
    </p:spTree>
    <p:extLst>
      <p:ext uri="{BB962C8B-B14F-4D97-AF65-F5344CB8AC3E}">
        <p14:creationId xmlns:p14="http://schemas.microsoft.com/office/powerpoint/2010/main" val="333299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Altmetrics in practice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95" y="2957754"/>
            <a:ext cx="1800000" cy="23047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6" t="-311" r="33794"/>
          <a:stretch/>
        </p:blipFill>
        <p:spPr>
          <a:xfrm>
            <a:off x="4808907" y="2957754"/>
            <a:ext cx="1800000" cy="229253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619" y="2946289"/>
            <a:ext cx="1990399" cy="2304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583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24947" y="1231640"/>
            <a:ext cx="6520178" cy="3833733"/>
          </a:xfrm>
        </p:spPr>
        <p:txBody>
          <a:bodyPr>
            <a:normAutofit/>
          </a:bodyPr>
          <a:lstStyle/>
          <a:p>
            <a:pPr algn="l"/>
            <a:r>
              <a:rPr lang="en-CA" sz="2400" dirty="0"/>
              <a:t>So many potential data </a:t>
            </a:r>
            <a:r>
              <a:rPr lang="en-CA" sz="2400" dirty="0" smtClean="0"/>
              <a:t>sources!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Scholarship@Western</a:t>
            </a:r>
            <a:endParaRPr lang="en-CA" sz="2200" dirty="0"/>
          </a:p>
          <a:p>
            <a:pPr algn="l"/>
            <a:r>
              <a:rPr lang="en-CA" sz="2400" dirty="0"/>
              <a:t>Harvesters aggregate data from dozens of </a:t>
            </a:r>
            <a:r>
              <a:rPr lang="en-CA" sz="2400" dirty="0" smtClean="0"/>
              <a:t>sources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Impact Story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 smtClean="0"/>
              <a:t>Altmetric.com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 err="1" smtClean="0"/>
              <a:t>PlumX</a:t>
            </a:r>
            <a:r>
              <a:rPr lang="en-CA" sz="2200" dirty="0" smtClean="0"/>
              <a:t> Analytics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CA" sz="2200" dirty="0" err="1" smtClean="0"/>
              <a:t>PLoS</a:t>
            </a:r>
            <a:r>
              <a:rPr lang="en-CA" sz="2200" dirty="0" smtClean="0"/>
              <a:t> </a:t>
            </a:r>
            <a:r>
              <a:rPr lang="en-CA" sz="2200" dirty="0"/>
              <a:t>ALM / </a:t>
            </a:r>
            <a:r>
              <a:rPr lang="en-CA" sz="2200" dirty="0" err="1"/>
              <a:t>PLoS</a:t>
            </a:r>
            <a:r>
              <a:rPr lang="en-CA" sz="2200" dirty="0"/>
              <a:t> Reports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CA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5940" y="832819"/>
            <a:ext cx="2173006" cy="5166014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47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1650</TotalTime>
  <Words>425</Words>
  <Application>Microsoft Office PowerPoint</Application>
  <PresentationFormat>Widescreen</PresentationFormat>
  <Paragraphs>87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Garamond</vt:lpstr>
      <vt:lpstr>Organic</vt:lpstr>
      <vt:lpstr>Altmetrics</vt:lpstr>
      <vt:lpstr>What are they?</vt:lpstr>
      <vt:lpstr>What is the library’s role?</vt:lpstr>
      <vt:lpstr>Traditional Bibliographic Impact Metrics</vt:lpstr>
      <vt:lpstr>Traditional Bibliographic Impact Metrics</vt:lpstr>
      <vt:lpstr>Altmetrics</vt:lpstr>
      <vt:lpstr>Altmetrics</vt:lpstr>
      <vt:lpstr>Altmetrics in practice</vt:lpstr>
      <vt:lpstr>PowerPoint Presentation</vt:lpstr>
      <vt:lpstr>PowerPoint Presentation</vt:lpstr>
      <vt:lpstr>PowerPoint Presentation</vt:lpstr>
      <vt:lpstr>PowerPoint Presentation</vt:lpstr>
      <vt:lpstr>Strengths of each product</vt:lpstr>
      <vt:lpstr>Trends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Altmetrics</dc:title>
  <dc:creator>Janice Winkler-Callighen</dc:creator>
  <cp:lastModifiedBy>Janice Winkler-Callighen</cp:lastModifiedBy>
  <cp:revision>54</cp:revision>
  <dcterms:created xsi:type="dcterms:W3CDTF">2015-11-06T16:02:24Z</dcterms:created>
  <dcterms:modified xsi:type="dcterms:W3CDTF">2015-12-17T20:05:23Z</dcterms:modified>
</cp:coreProperties>
</file>