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2" r:id="rId1"/>
  </p:sldMasterIdLst>
  <p:notesMasterIdLst>
    <p:notesMasterId r:id="rId43"/>
  </p:notesMasterIdLst>
  <p:sldIdLst>
    <p:sldId id="257" r:id="rId2"/>
    <p:sldId id="258" r:id="rId3"/>
    <p:sldId id="302" r:id="rId4"/>
    <p:sldId id="259" r:id="rId5"/>
    <p:sldId id="260" r:id="rId6"/>
    <p:sldId id="291" r:id="rId7"/>
    <p:sldId id="262" r:id="rId8"/>
    <p:sldId id="290" r:id="rId9"/>
    <p:sldId id="293" r:id="rId10"/>
    <p:sldId id="288" r:id="rId11"/>
    <p:sldId id="274" r:id="rId12"/>
    <p:sldId id="298" r:id="rId13"/>
    <p:sldId id="297" r:id="rId14"/>
    <p:sldId id="294" r:id="rId15"/>
    <p:sldId id="295" r:id="rId16"/>
    <p:sldId id="263" r:id="rId17"/>
    <p:sldId id="264" r:id="rId18"/>
    <p:sldId id="265" r:id="rId19"/>
    <p:sldId id="266" r:id="rId20"/>
    <p:sldId id="267" r:id="rId21"/>
    <p:sldId id="268" r:id="rId22"/>
    <p:sldId id="269" r:id="rId23"/>
    <p:sldId id="270" r:id="rId24"/>
    <p:sldId id="292" r:id="rId25"/>
    <p:sldId id="271" r:id="rId26"/>
    <p:sldId id="301" r:id="rId27"/>
    <p:sldId id="272" r:id="rId28"/>
    <p:sldId id="273" r:id="rId29"/>
    <p:sldId id="275" r:id="rId30"/>
    <p:sldId id="276" r:id="rId31"/>
    <p:sldId id="277" r:id="rId32"/>
    <p:sldId id="278" r:id="rId33"/>
    <p:sldId id="279" r:id="rId34"/>
    <p:sldId id="280" r:id="rId35"/>
    <p:sldId id="296" r:id="rId36"/>
    <p:sldId id="281" r:id="rId37"/>
    <p:sldId id="282" r:id="rId38"/>
    <p:sldId id="283" r:id="rId39"/>
    <p:sldId id="300" r:id="rId40"/>
    <p:sldId id="284" r:id="rId41"/>
    <p:sldId id="299" r:id="rId4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648"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695F81-545E-4EAC-9C49-E7CAF2E0997F}"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CA"/>
        </a:p>
      </dgm:t>
    </dgm:pt>
    <dgm:pt modelId="{CFFE2FC5-CBEE-4CB5-B464-FBB0A0C433CC}">
      <dgm:prSet phldrT="[Text]"/>
      <dgm:spPr/>
      <dgm:t>
        <a:bodyPr/>
        <a:lstStyle/>
        <a:p>
          <a:r>
            <a:rPr lang="en-CA" dirty="0" smtClean="0"/>
            <a:t>Hybrid Journal</a:t>
          </a:r>
          <a:endParaRPr lang="en-CA" dirty="0"/>
        </a:p>
      </dgm:t>
    </dgm:pt>
    <dgm:pt modelId="{B66E7556-6F8C-4305-833C-E5391456248E}" type="parTrans" cxnId="{22FC1174-9F91-48B6-A4B8-2F1251ACE509}">
      <dgm:prSet/>
      <dgm:spPr/>
      <dgm:t>
        <a:bodyPr/>
        <a:lstStyle/>
        <a:p>
          <a:endParaRPr lang="en-CA"/>
        </a:p>
      </dgm:t>
    </dgm:pt>
    <dgm:pt modelId="{55E4E098-AF71-4CDA-81B9-CB9A54BC6664}" type="sibTrans" cxnId="{22FC1174-9F91-48B6-A4B8-2F1251ACE509}">
      <dgm:prSet/>
      <dgm:spPr/>
      <dgm:t>
        <a:bodyPr/>
        <a:lstStyle/>
        <a:p>
          <a:endParaRPr lang="en-CA"/>
        </a:p>
      </dgm:t>
    </dgm:pt>
    <dgm:pt modelId="{C553F298-B7BA-4D37-80EA-225DD34FBB04}">
      <dgm:prSet phldrT="[Text]"/>
      <dgm:spPr/>
      <dgm:t>
        <a:bodyPr/>
        <a:lstStyle/>
        <a:p>
          <a:r>
            <a:rPr lang="en-CA" dirty="0" smtClean="0"/>
            <a:t>Subscription or licensed content. Pay to access</a:t>
          </a:r>
          <a:endParaRPr lang="en-CA" dirty="0"/>
        </a:p>
      </dgm:t>
    </dgm:pt>
    <dgm:pt modelId="{C1D71D29-6957-4D5C-876E-F70F8C6C4C48}" type="parTrans" cxnId="{088E8F82-EE9E-45E7-92FF-19FCD085A86B}">
      <dgm:prSet/>
      <dgm:spPr/>
      <dgm:t>
        <a:bodyPr/>
        <a:lstStyle/>
        <a:p>
          <a:endParaRPr lang="en-CA"/>
        </a:p>
      </dgm:t>
    </dgm:pt>
    <dgm:pt modelId="{67EAA791-833D-499C-A157-EB980DFC236D}" type="sibTrans" cxnId="{088E8F82-EE9E-45E7-92FF-19FCD085A86B}">
      <dgm:prSet/>
      <dgm:spPr/>
      <dgm:t>
        <a:bodyPr/>
        <a:lstStyle/>
        <a:p>
          <a:endParaRPr lang="en-CA"/>
        </a:p>
      </dgm:t>
    </dgm:pt>
    <dgm:pt modelId="{2DB7A168-36AE-4C9E-8C56-AA1DE91C2EC2}">
      <dgm:prSet phldrT="[Text]"/>
      <dgm:spPr/>
      <dgm:t>
        <a:bodyPr/>
        <a:lstStyle/>
        <a:p>
          <a:r>
            <a:rPr lang="en-CA" dirty="0" smtClean="0"/>
            <a:t>Author pays to enable open access for their article</a:t>
          </a:r>
          <a:endParaRPr lang="en-CA" dirty="0"/>
        </a:p>
      </dgm:t>
    </dgm:pt>
    <dgm:pt modelId="{9022041B-42BB-40F8-9DA9-06072EFDBEAE}" type="parTrans" cxnId="{36251A2C-A94A-4E7E-957D-B55D1843B421}">
      <dgm:prSet/>
      <dgm:spPr/>
      <dgm:t>
        <a:bodyPr/>
        <a:lstStyle/>
        <a:p>
          <a:endParaRPr lang="en-CA"/>
        </a:p>
      </dgm:t>
    </dgm:pt>
    <dgm:pt modelId="{81063973-CBA3-4156-81C2-690AB0F55571}" type="sibTrans" cxnId="{36251A2C-A94A-4E7E-957D-B55D1843B421}">
      <dgm:prSet/>
      <dgm:spPr/>
      <dgm:t>
        <a:bodyPr/>
        <a:lstStyle/>
        <a:p>
          <a:endParaRPr lang="en-CA"/>
        </a:p>
      </dgm:t>
    </dgm:pt>
    <dgm:pt modelId="{0E5241FC-3906-4F6C-92CF-16DB701F8AEA}">
      <dgm:prSet phldrT="[Text]"/>
      <dgm:spPr/>
      <dgm:t>
        <a:bodyPr/>
        <a:lstStyle/>
        <a:p>
          <a:r>
            <a:rPr lang="en-CA" dirty="0" smtClean="0"/>
            <a:t>Open Journal</a:t>
          </a:r>
          <a:endParaRPr lang="en-CA" dirty="0"/>
        </a:p>
      </dgm:t>
    </dgm:pt>
    <dgm:pt modelId="{369D60DF-4BE3-471D-9A27-61B8628D3352}" type="parTrans" cxnId="{A17B1204-F39D-4A56-BFB0-9259BCE52B56}">
      <dgm:prSet/>
      <dgm:spPr/>
      <dgm:t>
        <a:bodyPr/>
        <a:lstStyle/>
        <a:p>
          <a:endParaRPr lang="en-CA"/>
        </a:p>
      </dgm:t>
    </dgm:pt>
    <dgm:pt modelId="{7D41E8A0-DFE7-4255-9899-2CC753EF7B90}" type="sibTrans" cxnId="{A17B1204-F39D-4A56-BFB0-9259BCE52B56}">
      <dgm:prSet/>
      <dgm:spPr/>
      <dgm:t>
        <a:bodyPr/>
        <a:lstStyle/>
        <a:p>
          <a:endParaRPr lang="en-CA"/>
        </a:p>
      </dgm:t>
    </dgm:pt>
    <dgm:pt modelId="{6EFA4BCC-9586-4E32-85E4-99EDF71570D8}">
      <dgm:prSet phldrT="[Text]"/>
      <dgm:spPr/>
      <dgm:t>
        <a:bodyPr/>
        <a:lstStyle/>
        <a:p>
          <a:r>
            <a:rPr lang="en-CA" dirty="0" smtClean="0"/>
            <a:t>All content is freely available online</a:t>
          </a:r>
          <a:endParaRPr lang="en-CA" dirty="0"/>
        </a:p>
      </dgm:t>
    </dgm:pt>
    <dgm:pt modelId="{EF69F142-0D81-4FA3-AE67-3E34EFBF8DF6}" type="parTrans" cxnId="{52C7FC79-D820-4C69-ABBD-9FB147A325F9}">
      <dgm:prSet/>
      <dgm:spPr/>
      <dgm:t>
        <a:bodyPr/>
        <a:lstStyle/>
        <a:p>
          <a:endParaRPr lang="en-CA"/>
        </a:p>
      </dgm:t>
    </dgm:pt>
    <dgm:pt modelId="{FE74053D-13B3-4EDE-B272-6B9C74241E43}" type="sibTrans" cxnId="{52C7FC79-D820-4C69-ABBD-9FB147A325F9}">
      <dgm:prSet/>
      <dgm:spPr/>
      <dgm:t>
        <a:bodyPr/>
        <a:lstStyle/>
        <a:p>
          <a:endParaRPr lang="en-CA"/>
        </a:p>
      </dgm:t>
    </dgm:pt>
    <dgm:pt modelId="{5D4648AA-FBDB-4086-801B-2A134AB83A73}">
      <dgm:prSet phldrT="[Text]"/>
      <dgm:spPr/>
      <dgm:t>
        <a:bodyPr/>
        <a:lstStyle/>
        <a:p>
          <a:r>
            <a:rPr lang="en-CA" dirty="0" smtClean="0"/>
            <a:t>Author retains all rights and pays article processing fee</a:t>
          </a:r>
          <a:endParaRPr lang="en-CA" dirty="0"/>
        </a:p>
      </dgm:t>
    </dgm:pt>
    <dgm:pt modelId="{AF0A0A80-8787-475D-A51A-AAE888D5E7F3}" type="parTrans" cxnId="{11A10BEC-99AA-4EFC-89EC-332FAB103472}">
      <dgm:prSet/>
      <dgm:spPr/>
      <dgm:t>
        <a:bodyPr/>
        <a:lstStyle/>
        <a:p>
          <a:endParaRPr lang="en-CA"/>
        </a:p>
      </dgm:t>
    </dgm:pt>
    <dgm:pt modelId="{BFDF3FEA-1273-4C10-AD1C-5F3D6B030E8A}" type="sibTrans" cxnId="{11A10BEC-99AA-4EFC-89EC-332FAB103472}">
      <dgm:prSet/>
      <dgm:spPr/>
      <dgm:t>
        <a:bodyPr/>
        <a:lstStyle/>
        <a:p>
          <a:endParaRPr lang="en-CA"/>
        </a:p>
      </dgm:t>
    </dgm:pt>
    <dgm:pt modelId="{AB2B5036-44EE-4D4D-8B01-D8162A1327E7}">
      <dgm:prSet phldrT="[Text]"/>
      <dgm:spPr/>
      <dgm:t>
        <a:bodyPr/>
        <a:lstStyle/>
        <a:p>
          <a:r>
            <a:rPr lang="en-CA" dirty="0" smtClean="0"/>
            <a:t>Open Journal</a:t>
          </a:r>
          <a:endParaRPr lang="en-CA" dirty="0"/>
        </a:p>
      </dgm:t>
    </dgm:pt>
    <dgm:pt modelId="{B69C7883-C570-40C5-BD67-B84BAD89F530}" type="parTrans" cxnId="{29F56629-8746-4B9E-9119-4D983069C0C6}">
      <dgm:prSet/>
      <dgm:spPr/>
      <dgm:t>
        <a:bodyPr/>
        <a:lstStyle/>
        <a:p>
          <a:endParaRPr lang="en-CA"/>
        </a:p>
      </dgm:t>
    </dgm:pt>
    <dgm:pt modelId="{51BE1767-FF52-4820-AC8C-A46761F6CA4D}" type="sibTrans" cxnId="{29F56629-8746-4B9E-9119-4D983069C0C6}">
      <dgm:prSet/>
      <dgm:spPr/>
      <dgm:t>
        <a:bodyPr/>
        <a:lstStyle/>
        <a:p>
          <a:endParaRPr lang="en-CA"/>
        </a:p>
      </dgm:t>
    </dgm:pt>
    <dgm:pt modelId="{3C8B1CB9-29E8-4387-BEA0-D732C9AFE8FB}">
      <dgm:prSet phldrT="[Text]"/>
      <dgm:spPr/>
      <dgm:t>
        <a:bodyPr/>
        <a:lstStyle/>
        <a:p>
          <a:r>
            <a:rPr lang="en-CA" dirty="0" smtClean="0"/>
            <a:t>All content is freely available online</a:t>
          </a:r>
          <a:endParaRPr lang="en-CA" dirty="0"/>
        </a:p>
      </dgm:t>
    </dgm:pt>
    <dgm:pt modelId="{8B000B6D-6BED-4869-8F9A-39A0DF2B3D7D}" type="parTrans" cxnId="{FD8E3D7F-1C24-4957-A5AB-9E5A29CCD050}">
      <dgm:prSet/>
      <dgm:spPr/>
      <dgm:t>
        <a:bodyPr/>
        <a:lstStyle/>
        <a:p>
          <a:endParaRPr lang="en-CA"/>
        </a:p>
      </dgm:t>
    </dgm:pt>
    <dgm:pt modelId="{71B04E3F-10ED-47EC-95FB-8D830B2C492F}" type="sibTrans" cxnId="{FD8E3D7F-1C24-4957-A5AB-9E5A29CCD050}">
      <dgm:prSet/>
      <dgm:spPr/>
      <dgm:t>
        <a:bodyPr/>
        <a:lstStyle/>
        <a:p>
          <a:endParaRPr lang="en-CA"/>
        </a:p>
      </dgm:t>
    </dgm:pt>
    <dgm:pt modelId="{D66C3D0C-0C47-4315-8877-47D8C7A60517}">
      <dgm:prSet phldrT="[Text]"/>
      <dgm:spPr/>
      <dgm:t>
        <a:bodyPr/>
        <a:lstStyle/>
        <a:p>
          <a:r>
            <a:rPr lang="en-CA" dirty="0" smtClean="0"/>
            <a:t>Author retains all rights with no APF costs.</a:t>
          </a:r>
          <a:endParaRPr lang="en-CA" dirty="0"/>
        </a:p>
      </dgm:t>
    </dgm:pt>
    <dgm:pt modelId="{83D37C44-5CD5-45AB-AC2D-B2DB35F3AF30}" type="parTrans" cxnId="{3839F1DA-4C2B-4018-966E-382A02CEEBC1}">
      <dgm:prSet/>
      <dgm:spPr/>
      <dgm:t>
        <a:bodyPr/>
        <a:lstStyle/>
        <a:p>
          <a:endParaRPr lang="en-CA"/>
        </a:p>
      </dgm:t>
    </dgm:pt>
    <dgm:pt modelId="{B2A1C1D4-91BD-452D-93BA-B497E082C881}" type="sibTrans" cxnId="{3839F1DA-4C2B-4018-966E-382A02CEEBC1}">
      <dgm:prSet/>
      <dgm:spPr/>
      <dgm:t>
        <a:bodyPr/>
        <a:lstStyle/>
        <a:p>
          <a:endParaRPr lang="en-CA"/>
        </a:p>
      </dgm:t>
    </dgm:pt>
    <dgm:pt modelId="{96FD8884-CC07-4795-AD11-8516A619FF61}">
      <dgm:prSet phldrT="[Text]"/>
      <dgm:spPr/>
      <dgm:t>
        <a:bodyPr/>
        <a:lstStyle/>
        <a:p>
          <a:r>
            <a:rPr lang="en-CA" dirty="0" smtClean="0"/>
            <a:t>May not retain all rights (?)</a:t>
          </a:r>
          <a:endParaRPr lang="en-CA" dirty="0"/>
        </a:p>
      </dgm:t>
    </dgm:pt>
    <dgm:pt modelId="{3E4EBD07-0F9A-4AF0-B1F8-E4C71E4FBB5A}" type="parTrans" cxnId="{EC054972-8A17-41CD-A075-9FB1C7AF0FB4}">
      <dgm:prSet/>
      <dgm:spPr/>
    </dgm:pt>
    <dgm:pt modelId="{A1B9293C-036D-4E05-8492-AE40EFEB5E5B}" type="sibTrans" cxnId="{EC054972-8A17-41CD-A075-9FB1C7AF0FB4}">
      <dgm:prSet/>
      <dgm:spPr/>
    </dgm:pt>
    <dgm:pt modelId="{166D4A63-91B3-44E5-97E4-9329B61D53D2}">
      <dgm:prSet phldrT="[Text]"/>
      <dgm:spPr/>
      <dgm:t>
        <a:bodyPr/>
        <a:lstStyle/>
        <a:p>
          <a:r>
            <a:rPr lang="en-CA" dirty="0" smtClean="0"/>
            <a:t>2/3 </a:t>
          </a:r>
          <a:r>
            <a:rPr lang="en-CA" dirty="0" err="1" smtClean="0"/>
            <a:t>OAJournals</a:t>
          </a:r>
          <a:r>
            <a:rPr lang="en-CA" dirty="0" smtClean="0"/>
            <a:t> do not charge APF</a:t>
          </a:r>
          <a:endParaRPr lang="en-CA" dirty="0"/>
        </a:p>
      </dgm:t>
    </dgm:pt>
    <dgm:pt modelId="{CD11F2A0-3D4D-4D2B-ABF9-2E89F991B69D}" type="parTrans" cxnId="{3123EDC0-8A17-42D7-B149-D642BF17063D}">
      <dgm:prSet/>
      <dgm:spPr/>
    </dgm:pt>
    <dgm:pt modelId="{F7D0087D-3353-43CF-8898-1074452DC57C}" type="sibTrans" cxnId="{3123EDC0-8A17-42D7-B149-D642BF17063D}">
      <dgm:prSet/>
      <dgm:spPr/>
    </dgm:pt>
    <dgm:pt modelId="{DF56C0B2-748D-4590-A72E-E24931B2A8BF}">
      <dgm:prSet phldrT="[Text]"/>
      <dgm:spPr/>
      <dgm:t>
        <a:bodyPr/>
        <a:lstStyle/>
        <a:p>
          <a:endParaRPr lang="en-CA" dirty="0"/>
        </a:p>
      </dgm:t>
    </dgm:pt>
    <dgm:pt modelId="{E40A729E-6E47-498D-86A4-E1BBE21C0B94}" type="parTrans" cxnId="{88B31099-9254-472F-950B-774849E81F4A}">
      <dgm:prSet/>
      <dgm:spPr/>
    </dgm:pt>
    <dgm:pt modelId="{19A57BE0-4405-4203-9DA4-79ECE4E211E9}" type="sibTrans" cxnId="{88B31099-9254-472F-950B-774849E81F4A}">
      <dgm:prSet/>
      <dgm:spPr/>
    </dgm:pt>
    <dgm:pt modelId="{74AA3CAC-E5EC-421D-924C-B2ED2F07A978}" type="pres">
      <dgm:prSet presAssocID="{5E695F81-545E-4EAC-9C49-E7CAF2E0997F}" presName="Name0" presStyleCnt="0">
        <dgm:presLayoutVars>
          <dgm:dir/>
          <dgm:animLvl val="lvl"/>
          <dgm:resizeHandles val="exact"/>
        </dgm:presLayoutVars>
      </dgm:prSet>
      <dgm:spPr/>
      <dgm:t>
        <a:bodyPr/>
        <a:lstStyle/>
        <a:p>
          <a:endParaRPr lang="en-CA"/>
        </a:p>
      </dgm:t>
    </dgm:pt>
    <dgm:pt modelId="{4D8D30CF-B753-4CAD-BC6F-D6A786877050}" type="pres">
      <dgm:prSet presAssocID="{CFFE2FC5-CBEE-4CB5-B464-FBB0A0C433CC}" presName="composite" presStyleCnt="0"/>
      <dgm:spPr/>
    </dgm:pt>
    <dgm:pt modelId="{E8218611-8366-44E9-972A-665C1DB25E83}" type="pres">
      <dgm:prSet presAssocID="{CFFE2FC5-CBEE-4CB5-B464-FBB0A0C433CC}" presName="parTx" presStyleLbl="alignNode1" presStyleIdx="0" presStyleCnt="3">
        <dgm:presLayoutVars>
          <dgm:chMax val="0"/>
          <dgm:chPref val="0"/>
          <dgm:bulletEnabled val="1"/>
        </dgm:presLayoutVars>
      </dgm:prSet>
      <dgm:spPr/>
      <dgm:t>
        <a:bodyPr/>
        <a:lstStyle/>
        <a:p>
          <a:endParaRPr lang="en-CA"/>
        </a:p>
      </dgm:t>
    </dgm:pt>
    <dgm:pt modelId="{17C6526D-E40F-4AF2-98F9-3E883DD528F4}" type="pres">
      <dgm:prSet presAssocID="{CFFE2FC5-CBEE-4CB5-B464-FBB0A0C433CC}" presName="desTx" presStyleLbl="alignAccFollowNode1" presStyleIdx="0" presStyleCnt="3">
        <dgm:presLayoutVars>
          <dgm:bulletEnabled val="1"/>
        </dgm:presLayoutVars>
      </dgm:prSet>
      <dgm:spPr/>
      <dgm:t>
        <a:bodyPr/>
        <a:lstStyle/>
        <a:p>
          <a:endParaRPr lang="en-CA"/>
        </a:p>
      </dgm:t>
    </dgm:pt>
    <dgm:pt modelId="{FD888E0E-86AC-4403-B623-A98BEC879D97}" type="pres">
      <dgm:prSet presAssocID="{55E4E098-AF71-4CDA-81B9-CB9A54BC6664}" presName="space" presStyleCnt="0"/>
      <dgm:spPr/>
    </dgm:pt>
    <dgm:pt modelId="{2332F9DD-22D4-4F64-AEA4-465C22C432C1}" type="pres">
      <dgm:prSet presAssocID="{0E5241FC-3906-4F6C-92CF-16DB701F8AEA}" presName="composite" presStyleCnt="0"/>
      <dgm:spPr/>
    </dgm:pt>
    <dgm:pt modelId="{CC14BBD3-59E7-4D19-BF87-043BFED9B8D3}" type="pres">
      <dgm:prSet presAssocID="{0E5241FC-3906-4F6C-92CF-16DB701F8AEA}" presName="parTx" presStyleLbl="alignNode1" presStyleIdx="1" presStyleCnt="3">
        <dgm:presLayoutVars>
          <dgm:chMax val="0"/>
          <dgm:chPref val="0"/>
          <dgm:bulletEnabled val="1"/>
        </dgm:presLayoutVars>
      </dgm:prSet>
      <dgm:spPr/>
      <dgm:t>
        <a:bodyPr/>
        <a:lstStyle/>
        <a:p>
          <a:endParaRPr lang="en-CA"/>
        </a:p>
      </dgm:t>
    </dgm:pt>
    <dgm:pt modelId="{8445F769-E2A4-44CF-BC2E-3E3F368649BC}" type="pres">
      <dgm:prSet presAssocID="{0E5241FC-3906-4F6C-92CF-16DB701F8AEA}" presName="desTx" presStyleLbl="alignAccFollowNode1" presStyleIdx="1" presStyleCnt="3">
        <dgm:presLayoutVars>
          <dgm:bulletEnabled val="1"/>
        </dgm:presLayoutVars>
      </dgm:prSet>
      <dgm:spPr/>
      <dgm:t>
        <a:bodyPr/>
        <a:lstStyle/>
        <a:p>
          <a:endParaRPr lang="en-CA"/>
        </a:p>
      </dgm:t>
    </dgm:pt>
    <dgm:pt modelId="{3BDFEBC7-D63E-4F35-B5FA-A0103237D632}" type="pres">
      <dgm:prSet presAssocID="{7D41E8A0-DFE7-4255-9899-2CC753EF7B90}" presName="space" presStyleCnt="0"/>
      <dgm:spPr/>
    </dgm:pt>
    <dgm:pt modelId="{52EF090B-291E-420A-9034-B966FF7E1231}" type="pres">
      <dgm:prSet presAssocID="{AB2B5036-44EE-4D4D-8B01-D8162A1327E7}" presName="composite" presStyleCnt="0"/>
      <dgm:spPr/>
    </dgm:pt>
    <dgm:pt modelId="{4C9658D4-EB36-40F8-84A0-7F84C6FE3B46}" type="pres">
      <dgm:prSet presAssocID="{AB2B5036-44EE-4D4D-8B01-D8162A1327E7}" presName="parTx" presStyleLbl="alignNode1" presStyleIdx="2" presStyleCnt="3">
        <dgm:presLayoutVars>
          <dgm:chMax val="0"/>
          <dgm:chPref val="0"/>
          <dgm:bulletEnabled val="1"/>
        </dgm:presLayoutVars>
      </dgm:prSet>
      <dgm:spPr/>
      <dgm:t>
        <a:bodyPr/>
        <a:lstStyle/>
        <a:p>
          <a:endParaRPr lang="en-CA"/>
        </a:p>
      </dgm:t>
    </dgm:pt>
    <dgm:pt modelId="{43144495-7E49-4AB2-9E84-9CCC103F3FC7}" type="pres">
      <dgm:prSet presAssocID="{AB2B5036-44EE-4D4D-8B01-D8162A1327E7}" presName="desTx" presStyleLbl="alignAccFollowNode1" presStyleIdx="2" presStyleCnt="3">
        <dgm:presLayoutVars>
          <dgm:bulletEnabled val="1"/>
        </dgm:presLayoutVars>
      </dgm:prSet>
      <dgm:spPr/>
      <dgm:t>
        <a:bodyPr/>
        <a:lstStyle/>
        <a:p>
          <a:endParaRPr lang="en-CA"/>
        </a:p>
      </dgm:t>
    </dgm:pt>
  </dgm:ptLst>
  <dgm:cxnLst>
    <dgm:cxn modelId="{DD2B3C33-E5C5-4914-B64C-70B2594041D8}" type="presOf" srcId="{AB2B5036-44EE-4D4D-8B01-D8162A1327E7}" destId="{4C9658D4-EB36-40F8-84A0-7F84C6FE3B46}" srcOrd="0" destOrd="0" presId="urn:microsoft.com/office/officeart/2005/8/layout/hList1"/>
    <dgm:cxn modelId="{FD8E3D7F-1C24-4957-A5AB-9E5A29CCD050}" srcId="{AB2B5036-44EE-4D4D-8B01-D8162A1327E7}" destId="{3C8B1CB9-29E8-4387-BEA0-D732C9AFE8FB}" srcOrd="0" destOrd="0" parTransId="{8B000B6D-6BED-4869-8F9A-39A0DF2B3D7D}" sibTransId="{71B04E3F-10ED-47EC-95FB-8D830B2C492F}"/>
    <dgm:cxn modelId="{BD5354E4-8063-4501-ADD8-0E36CCC49C73}" type="presOf" srcId="{5D4648AA-FBDB-4086-801B-2A134AB83A73}" destId="{8445F769-E2A4-44CF-BC2E-3E3F368649BC}" srcOrd="0" destOrd="1" presId="urn:microsoft.com/office/officeart/2005/8/layout/hList1"/>
    <dgm:cxn modelId="{88B31099-9254-472F-950B-774849E81F4A}" srcId="{AB2B5036-44EE-4D4D-8B01-D8162A1327E7}" destId="{DF56C0B2-748D-4590-A72E-E24931B2A8BF}" srcOrd="2" destOrd="0" parTransId="{E40A729E-6E47-498D-86A4-E1BBE21C0B94}" sibTransId="{19A57BE0-4405-4203-9DA4-79ECE4E211E9}"/>
    <dgm:cxn modelId="{A17B1204-F39D-4A56-BFB0-9259BCE52B56}" srcId="{5E695F81-545E-4EAC-9C49-E7CAF2E0997F}" destId="{0E5241FC-3906-4F6C-92CF-16DB701F8AEA}" srcOrd="1" destOrd="0" parTransId="{369D60DF-4BE3-471D-9A27-61B8628D3352}" sibTransId="{7D41E8A0-DFE7-4255-9899-2CC753EF7B90}"/>
    <dgm:cxn modelId="{659809A4-9A0D-40F7-8781-3DDA854D6E99}" type="presOf" srcId="{5E695F81-545E-4EAC-9C49-E7CAF2E0997F}" destId="{74AA3CAC-E5EC-421D-924C-B2ED2F07A978}" srcOrd="0" destOrd="0" presId="urn:microsoft.com/office/officeart/2005/8/layout/hList1"/>
    <dgm:cxn modelId="{FBBC55FC-85F8-4057-839A-14D51C952C73}" type="presOf" srcId="{166D4A63-91B3-44E5-97E4-9329B61D53D2}" destId="{43144495-7E49-4AB2-9E84-9CCC103F3FC7}" srcOrd="0" destOrd="3" presId="urn:microsoft.com/office/officeart/2005/8/layout/hList1"/>
    <dgm:cxn modelId="{1761BDEB-D929-45F3-8AB5-8CF430255BAA}" type="presOf" srcId="{0E5241FC-3906-4F6C-92CF-16DB701F8AEA}" destId="{CC14BBD3-59E7-4D19-BF87-043BFED9B8D3}" srcOrd="0" destOrd="0" presId="urn:microsoft.com/office/officeart/2005/8/layout/hList1"/>
    <dgm:cxn modelId="{29F56629-8746-4B9E-9119-4D983069C0C6}" srcId="{5E695F81-545E-4EAC-9C49-E7CAF2E0997F}" destId="{AB2B5036-44EE-4D4D-8B01-D8162A1327E7}" srcOrd="2" destOrd="0" parTransId="{B69C7883-C570-40C5-BD67-B84BAD89F530}" sibTransId="{51BE1767-FF52-4820-AC8C-A46761F6CA4D}"/>
    <dgm:cxn modelId="{BBB86673-3383-4993-A635-00B1D8F15710}" type="presOf" srcId="{3C8B1CB9-29E8-4387-BEA0-D732C9AFE8FB}" destId="{43144495-7E49-4AB2-9E84-9CCC103F3FC7}" srcOrd="0" destOrd="0" presId="urn:microsoft.com/office/officeart/2005/8/layout/hList1"/>
    <dgm:cxn modelId="{6961790F-B5D3-4191-A971-58CAA6F3AEB0}" type="presOf" srcId="{DF56C0B2-748D-4590-A72E-E24931B2A8BF}" destId="{43144495-7E49-4AB2-9E84-9CCC103F3FC7}" srcOrd="0" destOrd="2" presId="urn:microsoft.com/office/officeart/2005/8/layout/hList1"/>
    <dgm:cxn modelId="{088E8F82-EE9E-45E7-92FF-19FCD085A86B}" srcId="{CFFE2FC5-CBEE-4CB5-B464-FBB0A0C433CC}" destId="{C553F298-B7BA-4D37-80EA-225DD34FBB04}" srcOrd="0" destOrd="0" parTransId="{C1D71D29-6957-4D5C-876E-F70F8C6C4C48}" sibTransId="{67EAA791-833D-499C-A157-EB980DFC236D}"/>
    <dgm:cxn modelId="{E258C878-98EB-4B8C-840E-74B969025616}" type="presOf" srcId="{D66C3D0C-0C47-4315-8877-47D8C7A60517}" destId="{43144495-7E49-4AB2-9E84-9CCC103F3FC7}" srcOrd="0" destOrd="1" presId="urn:microsoft.com/office/officeart/2005/8/layout/hList1"/>
    <dgm:cxn modelId="{765E7C7A-1DD1-4C96-B7AD-F15E4ACAC9C0}" type="presOf" srcId="{2DB7A168-36AE-4C9E-8C56-AA1DE91C2EC2}" destId="{17C6526D-E40F-4AF2-98F9-3E883DD528F4}" srcOrd="0" destOrd="1" presId="urn:microsoft.com/office/officeart/2005/8/layout/hList1"/>
    <dgm:cxn modelId="{0E2F0D5E-96AA-4F38-8C55-5FCB2EED6D47}" type="presOf" srcId="{6EFA4BCC-9586-4E32-85E4-99EDF71570D8}" destId="{8445F769-E2A4-44CF-BC2E-3E3F368649BC}" srcOrd="0" destOrd="0" presId="urn:microsoft.com/office/officeart/2005/8/layout/hList1"/>
    <dgm:cxn modelId="{EDE2EE76-D207-4019-873D-895EFE19CEBE}" type="presOf" srcId="{96FD8884-CC07-4795-AD11-8516A619FF61}" destId="{17C6526D-E40F-4AF2-98F9-3E883DD528F4}" srcOrd="0" destOrd="2" presId="urn:microsoft.com/office/officeart/2005/8/layout/hList1"/>
    <dgm:cxn modelId="{F32EB499-90ED-479C-AFAB-90FC943ED8DA}" type="presOf" srcId="{CFFE2FC5-CBEE-4CB5-B464-FBB0A0C433CC}" destId="{E8218611-8366-44E9-972A-665C1DB25E83}" srcOrd="0" destOrd="0" presId="urn:microsoft.com/office/officeart/2005/8/layout/hList1"/>
    <dgm:cxn modelId="{46373A55-3253-40BE-A757-16989E062303}" type="presOf" srcId="{C553F298-B7BA-4D37-80EA-225DD34FBB04}" destId="{17C6526D-E40F-4AF2-98F9-3E883DD528F4}" srcOrd="0" destOrd="0" presId="urn:microsoft.com/office/officeart/2005/8/layout/hList1"/>
    <dgm:cxn modelId="{36251A2C-A94A-4E7E-957D-B55D1843B421}" srcId="{CFFE2FC5-CBEE-4CB5-B464-FBB0A0C433CC}" destId="{2DB7A168-36AE-4C9E-8C56-AA1DE91C2EC2}" srcOrd="1" destOrd="0" parTransId="{9022041B-42BB-40F8-9DA9-06072EFDBEAE}" sibTransId="{81063973-CBA3-4156-81C2-690AB0F55571}"/>
    <dgm:cxn modelId="{11A10BEC-99AA-4EFC-89EC-332FAB103472}" srcId="{0E5241FC-3906-4F6C-92CF-16DB701F8AEA}" destId="{5D4648AA-FBDB-4086-801B-2A134AB83A73}" srcOrd="1" destOrd="0" parTransId="{AF0A0A80-8787-475D-A51A-AAE888D5E7F3}" sibTransId="{BFDF3FEA-1273-4C10-AD1C-5F3D6B030E8A}"/>
    <dgm:cxn modelId="{52C7FC79-D820-4C69-ABBD-9FB147A325F9}" srcId="{0E5241FC-3906-4F6C-92CF-16DB701F8AEA}" destId="{6EFA4BCC-9586-4E32-85E4-99EDF71570D8}" srcOrd="0" destOrd="0" parTransId="{EF69F142-0D81-4FA3-AE67-3E34EFBF8DF6}" sibTransId="{FE74053D-13B3-4EDE-B272-6B9C74241E43}"/>
    <dgm:cxn modelId="{EC054972-8A17-41CD-A075-9FB1C7AF0FB4}" srcId="{CFFE2FC5-CBEE-4CB5-B464-FBB0A0C433CC}" destId="{96FD8884-CC07-4795-AD11-8516A619FF61}" srcOrd="2" destOrd="0" parTransId="{3E4EBD07-0F9A-4AF0-B1F8-E4C71E4FBB5A}" sibTransId="{A1B9293C-036D-4E05-8492-AE40EFEB5E5B}"/>
    <dgm:cxn modelId="{22FC1174-9F91-48B6-A4B8-2F1251ACE509}" srcId="{5E695F81-545E-4EAC-9C49-E7CAF2E0997F}" destId="{CFFE2FC5-CBEE-4CB5-B464-FBB0A0C433CC}" srcOrd="0" destOrd="0" parTransId="{B66E7556-6F8C-4305-833C-E5391456248E}" sibTransId="{55E4E098-AF71-4CDA-81B9-CB9A54BC6664}"/>
    <dgm:cxn modelId="{3123EDC0-8A17-42D7-B149-D642BF17063D}" srcId="{AB2B5036-44EE-4D4D-8B01-D8162A1327E7}" destId="{166D4A63-91B3-44E5-97E4-9329B61D53D2}" srcOrd="3" destOrd="0" parTransId="{CD11F2A0-3D4D-4D2B-ABF9-2E89F991B69D}" sibTransId="{F7D0087D-3353-43CF-8898-1074452DC57C}"/>
    <dgm:cxn modelId="{3839F1DA-4C2B-4018-966E-382A02CEEBC1}" srcId="{AB2B5036-44EE-4D4D-8B01-D8162A1327E7}" destId="{D66C3D0C-0C47-4315-8877-47D8C7A60517}" srcOrd="1" destOrd="0" parTransId="{83D37C44-5CD5-45AB-AC2D-B2DB35F3AF30}" sibTransId="{B2A1C1D4-91BD-452D-93BA-B497E082C881}"/>
    <dgm:cxn modelId="{40A84409-E101-45AB-9BC9-3110134539C1}" type="presParOf" srcId="{74AA3CAC-E5EC-421D-924C-B2ED2F07A978}" destId="{4D8D30CF-B753-4CAD-BC6F-D6A786877050}" srcOrd="0" destOrd="0" presId="urn:microsoft.com/office/officeart/2005/8/layout/hList1"/>
    <dgm:cxn modelId="{11ECCBEB-91AB-4B07-9FDB-56632E748A07}" type="presParOf" srcId="{4D8D30CF-B753-4CAD-BC6F-D6A786877050}" destId="{E8218611-8366-44E9-972A-665C1DB25E83}" srcOrd="0" destOrd="0" presId="urn:microsoft.com/office/officeart/2005/8/layout/hList1"/>
    <dgm:cxn modelId="{AA301EFA-2355-4B86-966C-E257720C00F4}" type="presParOf" srcId="{4D8D30CF-B753-4CAD-BC6F-D6A786877050}" destId="{17C6526D-E40F-4AF2-98F9-3E883DD528F4}" srcOrd="1" destOrd="0" presId="urn:microsoft.com/office/officeart/2005/8/layout/hList1"/>
    <dgm:cxn modelId="{ED7D8A68-BA42-4440-8E9F-4FF9F22CF046}" type="presParOf" srcId="{74AA3CAC-E5EC-421D-924C-B2ED2F07A978}" destId="{FD888E0E-86AC-4403-B623-A98BEC879D97}" srcOrd="1" destOrd="0" presId="urn:microsoft.com/office/officeart/2005/8/layout/hList1"/>
    <dgm:cxn modelId="{93D9D94C-0138-494C-BD78-8AD2EEC16648}" type="presParOf" srcId="{74AA3CAC-E5EC-421D-924C-B2ED2F07A978}" destId="{2332F9DD-22D4-4F64-AEA4-465C22C432C1}" srcOrd="2" destOrd="0" presId="urn:microsoft.com/office/officeart/2005/8/layout/hList1"/>
    <dgm:cxn modelId="{52256217-09BE-4BF1-82BC-3BB75E154CAC}" type="presParOf" srcId="{2332F9DD-22D4-4F64-AEA4-465C22C432C1}" destId="{CC14BBD3-59E7-4D19-BF87-043BFED9B8D3}" srcOrd="0" destOrd="0" presId="urn:microsoft.com/office/officeart/2005/8/layout/hList1"/>
    <dgm:cxn modelId="{BC272D4A-B2D0-4855-8673-4329B346FEC6}" type="presParOf" srcId="{2332F9DD-22D4-4F64-AEA4-465C22C432C1}" destId="{8445F769-E2A4-44CF-BC2E-3E3F368649BC}" srcOrd="1" destOrd="0" presId="urn:microsoft.com/office/officeart/2005/8/layout/hList1"/>
    <dgm:cxn modelId="{BAA97824-FBD1-4F13-A985-276661CB9FDE}" type="presParOf" srcId="{74AA3CAC-E5EC-421D-924C-B2ED2F07A978}" destId="{3BDFEBC7-D63E-4F35-B5FA-A0103237D632}" srcOrd="3" destOrd="0" presId="urn:microsoft.com/office/officeart/2005/8/layout/hList1"/>
    <dgm:cxn modelId="{0D439E1F-BA63-43CF-BE5D-DF0FCE58E944}" type="presParOf" srcId="{74AA3CAC-E5EC-421D-924C-B2ED2F07A978}" destId="{52EF090B-291E-420A-9034-B966FF7E1231}" srcOrd="4" destOrd="0" presId="urn:microsoft.com/office/officeart/2005/8/layout/hList1"/>
    <dgm:cxn modelId="{E8E12474-45D3-4DB5-8197-92C819F88A43}" type="presParOf" srcId="{52EF090B-291E-420A-9034-B966FF7E1231}" destId="{4C9658D4-EB36-40F8-84A0-7F84C6FE3B46}" srcOrd="0" destOrd="0" presId="urn:microsoft.com/office/officeart/2005/8/layout/hList1"/>
    <dgm:cxn modelId="{502EEAB3-B403-42F7-A50E-88F10EA40615}" type="presParOf" srcId="{52EF090B-291E-420A-9034-B966FF7E1231}" destId="{43144495-7E49-4AB2-9E84-9CCC103F3FC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218611-8366-44E9-972A-665C1DB25E83}">
      <dsp:nvSpPr>
        <dsp:cNvPr id="0" name=""/>
        <dsp:cNvSpPr/>
      </dsp:nvSpPr>
      <dsp:spPr>
        <a:xfrm>
          <a:off x="2565" y="2577"/>
          <a:ext cx="2501152"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CA" sz="2200" kern="1200" dirty="0" smtClean="0"/>
            <a:t>Hybrid Journal</a:t>
          </a:r>
          <a:endParaRPr lang="en-CA" sz="2200" kern="1200" dirty="0"/>
        </a:p>
      </dsp:txBody>
      <dsp:txXfrm>
        <a:off x="2565" y="2577"/>
        <a:ext cx="2501152" cy="633600"/>
      </dsp:txXfrm>
    </dsp:sp>
    <dsp:sp modelId="{17C6526D-E40F-4AF2-98F9-3E883DD528F4}">
      <dsp:nvSpPr>
        <dsp:cNvPr id="0" name=""/>
        <dsp:cNvSpPr/>
      </dsp:nvSpPr>
      <dsp:spPr>
        <a:xfrm>
          <a:off x="2565" y="636177"/>
          <a:ext cx="2501152" cy="342524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CA" sz="2200" kern="1200" dirty="0" smtClean="0"/>
            <a:t>Subscription or licensed content. Pay to access</a:t>
          </a:r>
          <a:endParaRPr lang="en-CA" sz="2200" kern="1200" dirty="0"/>
        </a:p>
        <a:p>
          <a:pPr marL="228600" lvl="1" indent="-228600" algn="l" defTabSz="977900">
            <a:lnSpc>
              <a:spcPct val="90000"/>
            </a:lnSpc>
            <a:spcBef>
              <a:spcPct val="0"/>
            </a:spcBef>
            <a:spcAft>
              <a:spcPct val="15000"/>
            </a:spcAft>
            <a:buChar char="••"/>
          </a:pPr>
          <a:r>
            <a:rPr lang="en-CA" sz="2200" kern="1200" dirty="0" smtClean="0"/>
            <a:t>Author pays to enable open access for their article</a:t>
          </a:r>
          <a:endParaRPr lang="en-CA" sz="2200" kern="1200" dirty="0"/>
        </a:p>
        <a:p>
          <a:pPr marL="228600" lvl="1" indent="-228600" algn="l" defTabSz="977900">
            <a:lnSpc>
              <a:spcPct val="90000"/>
            </a:lnSpc>
            <a:spcBef>
              <a:spcPct val="0"/>
            </a:spcBef>
            <a:spcAft>
              <a:spcPct val="15000"/>
            </a:spcAft>
            <a:buChar char="••"/>
          </a:pPr>
          <a:r>
            <a:rPr lang="en-CA" sz="2200" kern="1200" dirty="0" smtClean="0"/>
            <a:t>May not retain all rights (?)</a:t>
          </a:r>
          <a:endParaRPr lang="en-CA" sz="2200" kern="1200" dirty="0"/>
        </a:p>
      </dsp:txBody>
      <dsp:txXfrm>
        <a:off x="2565" y="636177"/>
        <a:ext cx="2501152" cy="3425245"/>
      </dsp:txXfrm>
    </dsp:sp>
    <dsp:sp modelId="{CC14BBD3-59E7-4D19-BF87-043BFED9B8D3}">
      <dsp:nvSpPr>
        <dsp:cNvPr id="0" name=""/>
        <dsp:cNvSpPr/>
      </dsp:nvSpPr>
      <dsp:spPr>
        <a:xfrm>
          <a:off x="2853879" y="2577"/>
          <a:ext cx="2501152" cy="633600"/>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CA" sz="2200" kern="1200" dirty="0" smtClean="0"/>
            <a:t>Open Journal</a:t>
          </a:r>
          <a:endParaRPr lang="en-CA" sz="2200" kern="1200" dirty="0"/>
        </a:p>
      </dsp:txBody>
      <dsp:txXfrm>
        <a:off x="2853879" y="2577"/>
        <a:ext cx="2501152" cy="633600"/>
      </dsp:txXfrm>
    </dsp:sp>
    <dsp:sp modelId="{8445F769-E2A4-44CF-BC2E-3E3F368649BC}">
      <dsp:nvSpPr>
        <dsp:cNvPr id="0" name=""/>
        <dsp:cNvSpPr/>
      </dsp:nvSpPr>
      <dsp:spPr>
        <a:xfrm>
          <a:off x="2853879" y="636177"/>
          <a:ext cx="2501152" cy="3425245"/>
        </a:xfrm>
        <a:prstGeom prst="rect">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CA" sz="2200" kern="1200" dirty="0" smtClean="0"/>
            <a:t>All content is freely available online</a:t>
          </a:r>
          <a:endParaRPr lang="en-CA" sz="2200" kern="1200" dirty="0"/>
        </a:p>
        <a:p>
          <a:pPr marL="228600" lvl="1" indent="-228600" algn="l" defTabSz="977900">
            <a:lnSpc>
              <a:spcPct val="90000"/>
            </a:lnSpc>
            <a:spcBef>
              <a:spcPct val="0"/>
            </a:spcBef>
            <a:spcAft>
              <a:spcPct val="15000"/>
            </a:spcAft>
            <a:buChar char="••"/>
          </a:pPr>
          <a:r>
            <a:rPr lang="en-CA" sz="2200" kern="1200" dirty="0" smtClean="0"/>
            <a:t>Author retains all rights and pays article processing fee</a:t>
          </a:r>
          <a:endParaRPr lang="en-CA" sz="2200" kern="1200" dirty="0"/>
        </a:p>
      </dsp:txBody>
      <dsp:txXfrm>
        <a:off x="2853879" y="636177"/>
        <a:ext cx="2501152" cy="3425245"/>
      </dsp:txXfrm>
    </dsp:sp>
    <dsp:sp modelId="{4C9658D4-EB36-40F8-84A0-7F84C6FE3B46}">
      <dsp:nvSpPr>
        <dsp:cNvPr id="0" name=""/>
        <dsp:cNvSpPr/>
      </dsp:nvSpPr>
      <dsp:spPr>
        <a:xfrm>
          <a:off x="5705193" y="2577"/>
          <a:ext cx="2501152" cy="63360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CA" sz="2200" kern="1200" dirty="0" smtClean="0"/>
            <a:t>Open Journal</a:t>
          </a:r>
          <a:endParaRPr lang="en-CA" sz="2200" kern="1200" dirty="0"/>
        </a:p>
      </dsp:txBody>
      <dsp:txXfrm>
        <a:off x="5705193" y="2577"/>
        <a:ext cx="2501152" cy="633600"/>
      </dsp:txXfrm>
    </dsp:sp>
    <dsp:sp modelId="{43144495-7E49-4AB2-9E84-9CCC103F3FC7}">
      <dsp:nvSpPr>
        <dsp:cNvPr id="0" name=""/>
        <dsp:cNvSpPr/>
      </dsp:nvSpPr>
      <dsp:spPr>
        <a:xfrm>
          <a:off x="5705193" y="636177"/>
          <a:ext cx="2501152" cy="3425245"/>
        </a:xfrm>
        <a:prstGeom prst="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CA" sz="2200" kern="1200" dirty="0" smtClean="0"/>
            <a:t>All content is freely available online</a:t>
          </a:r>
          <a:endParaRPr lang="en-CA" sz="2200" kern="1200" dirty="0"/>
        </a:p>
        <a:p>
          <a:pPr marL="228600" lvl="1" indent="-228600" algn="l" defTabSz="977900">
            <a:lnSpc>
              <a:spcPct val="90000"/>
            </a:lnSpc>
            <a:spcBef>
              <a:spcPct val="0"/>
            </a:spcBef>
            <a:spcAft>
              <a:spcPct val="15000"/>
            </a:spcAft>
            <a:buChar char="••"/>
          </a:pPr>
          <a:r>
            <a:rPr lang="en-CA" sz="2200" kern="1200" dirty="0" smtClean="0"/>
            <a:t>Author retains all rights with no APF costs.</a:t>
          </a:r>
          <a:endParaRPr lang="en-CA" sz="2200" kern="1200" dirty="0"/>
        </a:p>
        <a:p>
          <a:pPr marL="228600" lvl="1" indent="-228600" algn="l" defTabSz="977900">
            <a:lnSpc>
              <a:spcPct val="90000"/>
            </a:lnSpc>
            <a:spcBef>
              <a:spcPct val="0"/>
            </a:spcBef>
            <a:spcAft>
              <a:spcPct val="15000"/>
            </a:spcAft>
            <a:buChar char="••"/>
          </a:pPr>
          <a:endParaRPr lang="en-CA" sz="2200" kern="1200" dirty="0"/>
        </a:p>
        <a:p>
          <a:pPr marL="228600" lvl="1" indent="-228600" algn="l" defTabSz="977900">
            <a:lnSpc>
              <a:spcPct val="90000"/>
            </a:lnSpc>
            <a:spcBef>
              <a:spcPct val="0"/>
            </a:spcBef>
            <a:spcAft>
              <a:spcPct val="15000"/>
            </a:spcAft>
            <a:buChar char="••"/>
          </a:pPr>
          <a:r>
            <a:rPr lang="en-CA" sz="2200" kern="1200" dirty="0" smtClean="0"/>
            <a:t>2/3 </a:t>
          </a:r>
          <a:r>
            <a:rPr lang="en-CA" sz="2200" kern="1200" dirty="0" err="1" smtClean="0"/>
            <a:t>OAJournals</a:t>
          </a:r>
          <a:r>
            <a:rPr lang="en-CA" sz="2200" kern="1200" dirty="0" smtClean="0"/>
            <a:t> do not charge APF</a:t>
          </a:r>
          <a:endParaRPr lang="en-CA" sz="2200" kern="1200" dirty="0"/>
        </a:p>
      </dsp:txBody>
      <dsp:txXfrm>
        <a:off x="5705193" y="636177"/>
        <a:ext cx="2501152" cy="342524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 xmlns:p14="http://schemas.microsoft.com/office/powerpoint/2010/main" xmlns:mv="urn:schemas-microsoft-com:mac:vml" xmlns:mc="http://schemas.openxmlformats.org/markup-compatibility/2006" val="10913788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r>
              <a:rPr lang="en-CA" sz="1100" b="0" i="0" u="none" strike="noStrike" cap="none" baseline="0" dirty="0" smtClean="0">
                <a:solidFill>
                  <a:schemeClr val="dk1"/>
                </a:solidFill>
                <a:latin typeface="Arial"/>
                <a:ea typeface="Arial"/>
                <a:cs typeface="Arial"/>
                <a:sym typeface="Arial"/>
              </a:rPr>
              <a:t>Each “pin-drop” represents a download</a:t>
            </a:r>
            <a:endParaRPr sz="11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r>
              <a:rPr lang="en-CA" sz="1100" b="0" i="0" u="none" strike="noStrike" cap="none" baseline="0" dirty="0" smtClean="0">
                <a:solidFill>
                  <a:schemeClr val="dk1"/>
                </a:solidFill>
                <a:latin typeface="Arial"/>
                <a:ea typeface="Arial"/>
                <a:cs typeface="Arial"/>
                <a:sym typeface="Arial"/>
              </a:rPr>
              <a:t>This is one of the Open Access journals that is published here using the IR software. This is the platform for publishing as well as for dissemination. The editorial and blind peer review process is fully managed by the software.</a:t>
            </a:r>
            <a:endParaRPr sz="11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r>
              <a:rPr lang="en-CA" sz="1200" b="0" i="0" kern="1200" dirty="0" smtClean="0">
                <a:solidFill>
                  <a:schemeClr val="tx1"/>
                </a:solidFill>
                <a:latin typeface="+mn-lt"/>
                <a:ea typeface="+mn-ea"/>
                <a:cs typeface="+mn-cs"/>
              </a:rPr>
              <a:t> the right of users to </a:t>
            </a:r>
            <a:r>
              <a:rPr lang="en-CA" sz="1200" b="1" i="0" kern="1200" dirty="0" smtClean="0">
                <a:solidFill>
                  <a:schemeClr val="tx1"/>
                </a:solidFill>
                <a:latin typeface="+mn-lt"/>
                <a:ea typeface="+mn-ea"/>
                <a:cs typeface="+mn-cs"/>
              </a:rPr>
              <a:t>"read, download, copy, distribute, print, search, or link to the full texts of these </a:t>
            </a:r>
            <a:r>
              <a:rPr lang="en-CA" sz="1200" b="1" i="0" kern="1200" dirty="0" err="1" smtClean="0">
                <a:solidFill>
                  <a:schemeClr val="tx1"/>
                </a:solidFill>
                <a:latin typeface="+mn-lt"/>
                <a:ea typeface="+mn-ea"/>
                <a:cs typeface="+mn-cs"/>
              </a:rPr>
              <a:t>articles"</a:t>
            </a:r>
            <a:r>
              <a:rPr lang="en-CA" sz="1200" b="0" i="0" kern="1200" dirty="0" err="1" smtClean="0">
                <a:solidFill>
                  <a:schemeClr val="tx1"/>
                </a:solidFill>
                <a:latin typeface="+mn-lt"/>
                <a:ea typeface="+mn-ea"/>
                <a:cs typeface="+mn-cs"/>
              </a:rPr>
              <a:t>as</a:t>
            </a:r>
            <a:r>
              <a:rPr lang="en-CA" sz="1200" b="0" i="0" kern="1200" dirty="0" smtClean="0">
                <a:solidFill>
                  <a:schemeClr val="tx1"/>
                </a:solidFill>
                <a:latin typeface="+mn-lt"/>
                <a:ea typeface="+mn-ea"/>
                <a:cs typeface="+mn-cs"/>
              </a:rPr>
              <a:t> mandatory for a journal to be included in the directory.</a:t>
            </a:r>
            <a:endParaRPr sz="11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http://sparceurope.org/open-access/benefits-of-open-access/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http://news.westernu.ca/2015/01/libraries-find-million-ways-to-educate-the-world/</a:t>
            </a:r>
          </a:p>
          <a:p>
            <a:endParaRPr lang="en-CA" dirty="0" smtClean="0"/>
          </a:p>
          <a:p>
            <a:r>
              <a:rPr lang="en-CA" sz="1200" b="0" i="0" u="none" strike="noStrike" kern="1200" smtClean="0">
                <a:solidFill>
                  <a:schemeClr val="tx1"/>
                </a:solidFill>
                <a:latin typeface="+mn-lt"/>
                <a:ea typeface="+mn-ea"/>
                <a:cs typeface="+mn-cs"/>
              </a:rPr>
              <a:t>Using Worked-Out Examples of Written Explanation for Writing-to-Learn in Evolutionary Biology</a:t>
            </a:r>
            <a:r>
              <a:rPr lang="en-CA" smtClean="0"/>
              <a:t> </a:t>
            </a:r>
            <a:r>
              <a:rPr lang="en-CA" sz="1200" b="0" i="0" u="none" strike="noStrike" kern="1200" smtClean="0">
                <a:solidFill>
                  <a:schemeClr val="tx1"/>
                </a:solidFill>
                <a:latin typeface="+mn-lt"/>
                <a:ea typeface="+mn-ea"/>
                <a:cs typeface="+mn-cs"/>
              </a:rPr>
              <a:t>http://ir.lib.uwo.ca/etd/2605</a:t>
            </a:r>
            <a:r>
              <a:rPr lang="en-CA" smtClean="0"/>
              <a:t> </a:t>
            </a:r>
            <a:r>
              <a:rPr lang="en-CA" sz="1200" b="0" i="0" u="none" strike="noStrike" kern="1200" smtClean="0">
                <a:solidFill>
                  <a:schemeClr val="tx1"/>
                </a:solidFill>
                <a:latin typeface="+mn-lt"/>
                <a:ea typeface="+mn-ea"/>
                <a:cs typeface="+mn-cs"/>
              </a:rPr>
              <a:t>01/08/2015</a:t>
            </a:r>
            <a:r>
              <a:rPr lang="en-CA" smtClean="0"/>
              <a:t> </a:t>
            </a:r>
            <a:r>
              <a:rPr lang="en-CA" sz="1200" b="0" i="0" u="none" strike="noStrike" kern="1200" smtClean="0">
                <a:solidFill>
                  <a:schemeClr val="tx1"/>
                </a:solidFill>
                <a:latin typeface="+mn-lt"/>
                <a:ea typeface="+mn-ea"/>
                <a:cs typeface="+mn-cs"/>
              </a:rPr>
              <a:t>14</a:t>
            </a:r>
            <a:r>
              <a:rPr lang="en-CA" smtClean="0"/>
              <a:t> </a:t>
            </a:r>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http://sparceurope.org/open-access/benefits-of-open-access/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TextBox 3"/>
          <p:cNvSpPr txBox="1"/>
          <p:nvPr>
            <p:custDataLst>
              <p:tags r:id="rId1"/>
            </p:custDataLst>
          </p:nvPr>
        </p:nvSpPr>
        <p:spPr>
          <a:xfrm>
            <a:off x="0" y="0"/>
            <a:ext cx="3810000" cy="1600438"/>
          </a:xfrm>
          <a:prstGeom prst="rect">
            <a:avLst/>
          </a:prstGeom>
          <a:noFill/>
        </p:spPr>
        <p:txBody>
          <a:bodyPr vert="horz" rtlCol="0">
            <a:spAutoFit/>
          </a:bodyPr>
          <a:lstStyle/>
          <a:p>
            <a:r>
              <a:rPr lang="en-CA" smtClean="0"/>
              <a:t>
Poll Title: Have you published using an open access platform like an Institutional Repository, in an Open Access Journal, or an Open Access Book?
https://www.polleverywhere.com/multiple_choice_polls/mztB3aFRWyOMmdz</a:t>
            </a:r>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alibri" pitchFamily="34" charset="0"/>
              </a:rPr>
              <a:t>http://sustainingknowledgecommons.org/open-access-article-processing-charges-apcs</a:t>
            </a:r>
            <a:r>
              <a:rPr lang="en-CA" dirty="0" smtClean="0"/>
              <a:t>/</a:t>
            </a:r>
          </a:p>
          <a:p>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342900">
              <a:buSzPct val="25000"/>
              <a:buNone/>
            </a:pPr>
            <a:r>
              <a:rPr lang="en-CA" sz="1200" dirty="0" smtClean="0"/>
              <a:t>It also enables authors to comply with funding body requirements, where publishing research papers open access is a stipulation of funding, while still publishing their article in the subscription journal of their choice. </a:t>
            </a:r>
            <a:br>
              <a:rPr lang="en-CA" sz="1200" dirty="0" smtClean="0"/>
            </a:br>
            <a:endParaRPr lang="en-CA" sz="1200" dirty="0" smtClean="0"/>
          </a:p>
          <a:p>
            <a:pPr lvl="0" indent="-342900">
              <a:buSzPct val="25000"/>
              <a:buNone/>
            </a:pPr>
            <a:r>
              <a:rPr lang="en-CA" sz="1200" dirty="0" smtClean="0"/>
              <a:t>The standard article processing charge (APC) for SAGE Choice is 3,000 USD/1,600 GBP in the Science, Technology and Medical fields, and 1,500 USD/800 GBP in the Humanities and Social Sciences. The fee excludes any other potential author fees levied by some journals (such as colour charges)...or applicable taxes</a:t>
            </a:r>
            <a:endParaRPr lang="en" sz="1800" b="1" i="0" u="none" strike="noStrike" cap="none" baseline="0" dirty="0" smtClean="0">
              <a:solidFill>
                <a:schemeClr val="dk1"/>
              </a:solidFill>
              <a:latin typeface="Calibri"/>
              <a:ea typeface="Calibri"/>
              <a:cs typeface="Calibri"/>
              <a:sym typeface="Calibri"/>
            </a:endParaRPr>
          </a:p>
          <a:p>
            <a:pPr>
              <a:spcBef>
                <a:spcPts val="0"/>
              </a:spcBef>
              <a:buNone/>
            </a:pPr>
            <a:endParaRPr dirty="0"/>
          </a:p>
        </p:txBody>
      </p:sp>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http://www.sherpa.ac.uk/romeo/search.php</a:t>
            </a:r>
          </a:p>
          <a:p>
            <a:r>
              <a:rPr lang="en-CA" dirty="0" smtClean="0"/>
              <a:t>For</a:t>
            </a:r>
            <a:r>
              <a:rPr lang="en-CA" baseline="0" dirty="0" smtClean="0"/>
              <a:t> most articles you can post / upload a pre-print in the Institutional Repository Scholarship@Western.  Global reach , global impact, accurate metrics in the number of downloads.</a:t>
            </a:r>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1597820"/>
            <a:ext cx="7772400" cy="1102518"/>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371600" y="2914650"/>
            <a:ext cx="6400799" cy="1314449"/>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3" name="Shape 13"/>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6553200" y="4767264"/>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874763" y="-1217413"/>
            <a:ext cx="3394472"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0" name="Shape 70"/>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6553200" y="4767264"/>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6012655" y="771526"/>
            <a:ext cx="3290888"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1821656" y="-1209673"/>
            <a:ext cx="3290888"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6" name="Shape 76"/>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sldNum" idx="12"/>
          </p:nvPr>
        </p:nvSpPr>
        <p:spPr>
          <a:xfrm>
            <a:off x="6553200" y="4767264"/>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a:off x="457200" y="1200150"/>
            <a:ext cx="3994524" cy="372567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2"/>
          </p:nvPr>
        </p:nvSpPr>
        <p:spPr>
          <a:xfrm>
            <a:off x="4692273" y="1200150"/>
            <a:ext cx="3994524" cy="372567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aption">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457200" y="4406308"/>
            <a:ext cx="8229600" cy="519520"/>
          </a:xfrm>
          <a:prstGeom prst="rect">
            <a:avLst/>
          </a:prstGeom>
          <a:noFill/>
          <a:ln>
            <a:noFill/>
          </a:ln>
        </p:spPr>
        <p:txBody>
          <a:bodyPr lIns="91425" tIns="91425" rIns="91425" bIns="91425" anchor="t" anchorCtr="0"/>
          <a:lstStyle>
            <a:lvl1pPr algn="ctr" rtl="0">
              <a:spcBef>
                <a:spcPts val="360"/>
              </a:spcBef>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9" name="Shape 19"/>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6553200" y="4767264"/>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3305176"/>
            <a:ext cx="7772400" cy="102155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5" name="Shape 25"/>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6553200" y="4767264"/>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457200" y="900113"/>
            <a:ext cx="4038599" cy="254555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2"/>
          </p:nvPr>
        </p:nvSpPr>
        <p:spPr>
          <a:xfrm>
            <a:off x="4648200" y="900113"/>
            <a:ext cx="4038599" cy="254555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6553200" y="4767264"/>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8" name="Shape 38"/>
          <p:cNvSpPr txBox="1">
            <a:spLocks noGrp="1"/>
          </p:cNvSpPr>
          <p:nvPr>
            <p:ph type="body" idx="2"/>
          </p:nvPr>
        </p:nvSpPr>
        <p:spPr>
          <a:xfrm>
            <a:off x="457200" y="1631155"/>
            <a:ext cx="4040187"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4645028" y="1151334"/>
            <a:ext cx="4041774"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0" name="Shape 40"/>
          <p:cNvSpPr txBox="1">
            <a:spLocks noGrp="1"/>
          </p:cNvSpPr>
          <p:nvPr>
            <p:ph type="body" idx="4"/>
          </p:nvPr>
        </p:nvSpPr>
        <p:spPr>
          <a:xfrm>
            <a:off x="4645028" y="1631155"/>
            <a:ext cx="4041774"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6553200" y="4767264"/>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6553200" y="4767264"/>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4767264"/>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2" y="204786"/>
            <a:ext cx="3008313" cy="87153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04789"/>
            <a:ext cx="5111750" cy="4389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57202" y="1076326"/>
            <a:ext cx="3008313" cy="3518296"/>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6553200" y="4767264"/>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3600451"/>
            <a:ext cx="5486399" cy="425053"/>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459581"/>
            <a:ext cx="5486399" cy="3086099"/>
          </a:xfrm>
          <a:prstGeom prst="rect">
            <a:avLst/>
          </a:prstGeom>
          <a:noFill/>
          <a:ln>
            <a:noFill/>
          </a:ln>
        </p:spPr>
      </p:sp>
      <p:sp>
        <p:nvSpPr>
          <p:cNvPr id="63" name="Shape 63"/>
          <p:cNvSpPr txBox="1">
            <a:spLocks noGrp="1"/>
          </p:cNvSpPr>
          <p:nvPr>
            <p:ph type="body" idx="1"/>
          </p:nvPr>
        </p:nvSpPr>
        <p:spPr>
          <a:xfrm>
            <a:off x="1792288" y="4025503"/>
            <a:ext cx="5486399" cy="603647"/>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6553200" y="4767264"/>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7" name="Shape 7"/>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6553200" y="4767264"/>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spd="slow">
    <p:wipe dir="d"/>
  </p:transition>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www.lib.uwo.ca/scholarship/oafund.html"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www.sparc.arl.org/issues/open-acces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hyperlink" Target="http://www.sparc.arl.org/issu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youtu.be/BhzGVkwfDK0"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ir.lib.uwo.ca/wilu/wilu2014/PosterSessions" TargetMode="External"/><Relationship Id="rId7" Type="http://schemas.openxmlformats.org/officeDocument/2006/relationships/hyperlink" Target="http://ir.lib.uwo.ca/wilu/wilu2014/IgniteTalks"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ir.lib.uwo.ca/wilu/wilu2014/Presentations" TargetMode="External"/><Relationship Id="rId5" Type="http://schemas.openxmlformats.org/officeDocument/2006/relationships/hyperlink" Target="http://ir.lib.uwo.ca/wilu/wilu2014/Keynotes" TargetMode="External"/><Relationship Id="rId4" Type="http://schemas.openxmlformats.org/officeDocument/2006/relationships/hyperlink" Target="http://ir.lib.uwo.ca/wilu/wilu2014/PreConferenceWorkshop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ir.lib.uwo.ca/cgi/viewcontent.cgi?article=2646&amp;context=et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hyperlink" Target="http://mitpress.mit.edu/authors/peter-suber" TargetMode="External"/><Relationship Id="rId7" Type="http://schemas.openxmlformats.org/officeDocument/2006/relationships/hyperlink" Target="http://scholarlyoa.com/" TargetMode="External"/><Relationship Id="rId2" Type="http://schemas.openxmlformats.org/officeDocument/2006/relationships/hyperlink" Target="http://www.lib.uwo.ca/scholarship" TargetMode="External"/><Relationship Id="rId1" Type="http://schemas.openxmlformats.org/officeDocument/2006/relationships/slideLayout" Target="../slideLayouts/slideLayout5.xml"/><Relationship Id="rId6" Type="http://schemas.openxmlformats.org/officeDocument/2006/relationships/hyperlink" Target="http://www.sherpa.ac.uk/romeo/" TargetMode="External"/><Relationship Id="rId5" Type="http://schemas.openxmlformats.org/officeDocument/2006/relationships/hyperlink" Target="https://www.youtube.com/watch?v=L5rVH1KGBCY" TargetMode="External"/><Relationship Id="rId4" Type="http://schemas.openxmlformats.org/officeDocument/2006/relationships/hyperlink" Target="http://mitpress.mit.edu/sites/default/files/titles/content/openaccess/Suber_08_chap1.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subTitle" idx="1"/>
          </p:nvPr>
        </p:nvSpPr>
        <p:spPr>
          <a:xfrm>
            <a:off x="645675" y="3350980"/>
            <a:ext cx="7772400" cy="784798"/>
          </a:xfrm>
          <a:prstGeom prst="rect">
            <a:avLst/>
          </a:prstGeom>
          <a:noFill/>
          <a:ln>
            <a:noFill/>
          </a:ln>
        </p:spPr>
        <p:txBody>
          <a:bodyPr lIns="91425" tIns="91425" rIns="91425" bIns="91425" anchor="t" anchorCtr="0">
            <a:noAutofit/>
          </a:bodyPr>
          <a:lstStyle/>
          <a:p>
            <a:pPr marL="0" marR="0" lvl="0" indent="0" algn="ctr" rtl="0">
              <a:spcBef>
                <a:spcPts val="0"/>
              </a:spcBef>
              <a:buClr>
                <a:srgbClr val="888888"/>
              </a:buClr>
              <a:buSzPct val="25000"/>
              <a:buFont typeface="Arial"/>
              <a:buNone/>
            </a:pPr>
            <a:r>
              <a:rPr lang="en-CA" sz="3200" i="1" dirty="0" smtClean="0">
                <a:solidFill>
                  <a:srgbClr val="888888"/>
                </a:solidFill>
                <a:latin typeface="Calibri"/>
                <a:ea typeface="Calibri"/>
                <a:cs typeface="Calibri"/>
                <a:sym typeface="Calibri"/>
              </a:rPr>
              <a:t>Find s</a:t>
            </a:r>
            <a:r>
              <a:rPr lang="en" sz="3200" b="0" i="1" u="none" strike="noStrike" cap="none" baseline="0" dirty="0" smtClean="0">
                <a:solidFill>
                  <a:srgbClr val="888888"/>
                </a:solidFill>
                <a:latin typeface="Calibri"/>
                <a:ea typeface="Calibri"/>
                <a:cs typeface="Calibri"/>
                <a:sym typeface="Calibri"/>
              </a:rPr>
              <a:t>upport</a:t>
            </a:r>
            <a:r>
              <a:rPr lang="en" sz="3200" b="0" i="1" u="none" strike="noStrike" cap="none" dirty="0" smtClean="0">
                <a:solidFill>
                  <a:srgbClr val="888888"/>
                </a:solidFill>
                <a:latin typeface="Calibri"/>
                <a:ea typeface="Calibri"/>
                <a:cs typeface="Calibri"/>
                <a:sym typeface="Calibri"/>
              </a:rPr>
              <a:t> in</a:t>
            </a:r>
            <a:endParaRPr lang="en" sz="3200" b="0" i="1" u="none" strike="noStrike" cap="none" baseline="0" dirty="0">
              <a:solidFill>
                <a:srgbClr val="888888"/>
              </a:solidFill>
              <a:latin typeface="Calibri"/>
              <a:ea typeface="Calibri"/>
              <a:cs typeface="Calibri"/>
              <a:sym typeface="Calibri"/>
            </a:endParaRPr>
          </a:p>
        </p:txBody>
      </p:sp>
      <p:pic>
        <p:nvPicPr>
          <p:cNvPr id="95" name="Shape 95"/>
          <p:cNvPicPr preferRelativeResize="0"/>
          <p:nvPr/>
        </p:nvPicPr>
        <p:blipFill rotWithShape="1">
          <a:blip r:embed="rId3">
            <a:alphaModFix/>
          </a:blip>
          <a:srcRect/>
          <a:stretch/>
        </p:blipFill>
        <p:spPr>
          <a:xfrm>
            <a:off x="2942628" y="387602"/>
            <a:ext cx="2963374" cy="2963374"/>
          </a:xfrm>
          <a:prstGeom prst="rect">
            <a:avLst/>
          </a:prstGeom>
          <a:noFill/>
          <a:ln>
            <a:noFill/>
          </a:ln>
        </p:spPr>
      </p:pic>
      <p:pic>
        <p:nvPicPr>
          <p:cNvPr id="96" name="Shape 96"/>
          <p:cNvPicPr preferRelativeResize="0"/>
          <p:nvPr/>
        </p:nvPicPr>
        <p:blipFill rotWithShape="1">
          <a:blip r:embed="rId4">
            <a:alphaModFix/>
          </a:blip>
          <a:srcRect/>
          <a:stretch/>
        </p:blipFill>
        <p:spPr>
          <a:xfrm>
            <a:off x="356857" y="4289901"/>
            <a:ext cx="8603992" cy="784798"/>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endParaRPr lang="en-CA" dirty="0"/>
          </a:p>
        </p:txBody>
      </p:sp>
      <p:pic>
        <p:nvPicPr>
          <p:cNvPr id="2050" name="Picture 2" descr="C:\Users\jpater22\AppData\Local\Skitch\Screenshot_012715_115940_AM.jpg"/>
          <p:cNvPicPr>
            <a:picLocks noChangeAspect="1" noChangeArrowheads="1"/>
          </p:cNvPicPr>
          <p:nvPr/>
        </p:nvPicPr>
        <p:blipFill>
          <a:blip r:embed="rId2"/>
          <a:srcRect/>
          <a:stretch>
            <a:fillRect/>
          </a:stretch>
        </p:blipFill>
        <p:spPr bwMode="auto">
          <a:xfrm>
            <a:off x="356714" y="0"/>
            <a:ext cx="8430571" cy="51435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Shape 227"/>
          <p:cNvSpPr txBox="1">
            <a:spLocks noGrp="1"/>
          </p:cNvSpPr>
          <p:nvPr>
            <p:ph type="title"/>
          </p:nvPr>
        </p:nvSpPr>
        <p:spPr>
          <a:xfrm>
            <a:off x="457200" y="205978"/>
            <a:ext cx="8229600" cy="997620"/>
          </a:xfrm>
        </p:spPr>
        <p:txBody>
          <a:bodyPr/>
          <a:lstStyle/>
          <a:p>
            <a:r>
              <a:rPr lang="en-CA" dirty="0" smtClean="0"/>
              <a:t/>
            </a:r>
            <a:br>
              <a:rPr lang="en-CA" dirty="0" smtClean="0"/>
            </a:br>
            <a:r>
              <a:rPr lang="en-CA" sz="2400" b="1" dirty="0" smtClean="0"/>
              <a:t>Hybrid Example: </a:t>
            </a:r>
            <a:r>
              <a:rPr lang="en-CA" sz="2400" b="1" dirty="0" smtClean="0">
                <a:latin typeface="Calibri" pitchFamily="34" charset="0"/>
              </a:rPr>
              <a:t> </a:t>
            </a:r>
            <a:r>
              <a:rPr lang="en-CA" sz="2800" b="1" dirty="0" smtClean="0">
                <a:latin typeface="Calibri" pitchFamily="34" charset="0"/>
              </a:rPr>
              <a:t>Publish your Article Open Access in a </a:t>
            </a:r>
            <a:br>
              <a:rPr lang="en-CA" sz="2800" b="1" dirty="0" smtClean="0">
                <a:latin typeface="Calibri" pitchFamily="34" charset="0"/>
              </a:rPr>
            </a:br>
            <a:r>
              <a:rPr lang="en-CA" sz="2800" b="1" dirty="0" smtClean="0">
                <a:latin typeface="Calibri" pitchFamily="34" charset="0"/>
              </a:rPr>
              <a:t>SAGE Subscription Journal with SAGE Choice</a:t>
            </a:r>
            <a:endParaRPr lang="en" sz="2800" b="1" dirty="0">
              <a:latin typeface="Calibri" pitchFamily="34" charset="0"/>
              <a:sym typeface="Calibri"/>
            </a:endParaRPr>
          </a:p>
        </p:txBody>
      </p:sp>
      <p:sp>
        <p:nvSpPr>
          <p:cNvPr id="228" name="Shape 228"/>
          <p:cNvSpPr txBox="1">
            <a:spLocks noGrp="1"/>
          </p:cNvSpPr>
          <p:nvPr>
            <p:ph type="body" idx="1"/>
          </p:nvPr>
        </p:nvSpPr>
        <p:spPr/>
        <p:txBody>
          <a:bodyPr/>
          <a:lstStyle/>
          <a:p>
            <a:pPr lvl="0"/>
            <a:r>
              <a:rPr lang="en-CA" sz="3200" dirty="0" smtClean="0">
                <a:latin typeface="Calibri" pitchFamily="34" charset="0"/>
              </a:rPr>
              <a:t>The SAGE Choice program offers authors the option to make their primary research articles freely available upon publication in most subscription-based SAGE Journals. </a:t>
            </a:r>
            <a:endParaRPr lang="en" sz="3200" dirty="0">
              <a:latin typeface="Calibri" pitchFamily="34" charset="0"/>
              <a:sym typeface="Calibri"/>
            </a:endParaRPr>
          </a:p>
        </p:txBody>
      </p:sp>
      <p:pic>
        <p:nvPicPr>
          <p:cNvPr id="11266" name="Picture 2" descr="C:\Users\jpater22\AppData\Local\Skitch\Screenshot_012715_024459_PM.jpg"/>
          <p:cNvPicPr>
            <a:picLocks noChangeAspect="1" noChangeArrowheads="1"/>
          </p:cNvPicPr>
          <p:nvPr/>
        </p:nvPicPr>
        <p:blipFill>
          <a:blip r:embed="rId3"/>
          <a:srcRect/>
          <a:stretch>
            <a:fillRect/>
          </a:stretch>
        </p:blipFill>
        <p:spPr bwMode="auto">
          <a:xfrm>
            <a:off x="4644008" y="3579862"/>
            <a:ext cx="3945421" cy="945257"/>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endParaRPr lang="en-CA"/>
          </a:p>
        </p:txBody>
      </p:sp>
      <p:pic>
        <p:nvPicPr>
          <p:cNvPr id="10242" name="Picture 2" descr="C:\Users\jpater22\AppData\Local\Skitch\Screenshot_012715_022811_PM.jpg"/>
          <p:cNvPicPr>
            <a:picLocks noChangeAspect="1" noChangeArrowheads="1"/>
          </p:cNvPicPr>
          <p:nvPr/>
        </p:nvPicPr>
        <p:blipFill>
          <a:blip r:embed="rId2"/>
          <a:srcRect/>
          <a:stretch>
            <a:fillRect/>
          </a:stretch>
        </p:blipFill>
        <p:spPr bwMode="auto">
          <a:xfrm>
            <a:off x="395536" y="0"/>
            <a:ext cx="7049259" cy="51435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endParaRPr lang="en-CA" dirty="0"/>
          </a:p>
        </p:txBody>
      </p:sp>
      <p:pic>
        <p:nvPicPr>
          <p:cNvPr id="9218" name="Picture 2" descr="C:\Users\jpater22\AppData\Local\Skitch\Screenshot_012715_021333_PM.jpg"/>
          <p:cNvPicPr>
            <a:picLocks noChangeAspect="1" noChangeArrowheads="1"/>
          </p:cNvPicPr>
          <p:nvPr/>
        </p:nvPicPr>
        <p:blipFill>
          <a:blip r:embed="rId3"/>
          <a:srcRect/>
          <a:stretch>
            <a:fillRect/>
          </a:stretch>
        </p:blipFill>
        <p:spPr bwMode="auto">
          <a:xfrm>
            <a:off x="0" y="123478"/>
            <a:ext cx="9144000" cy="4599801"/>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endParaRPr lang="en-CA"/>
          </a:p>
        </p:txBody>
      </p:sp>
      <p:pic>
        <p:nvPicPr>
          <p:cNvPr id="6146" name="Picture 2" descr="C:\Users\jpater22\AppData\Local\Skitch\Screenshot_012715_015551_PM.jpg"/>
          <p:cNvPicPr>
            <a:picLocks noChangeAspect="1" noChangeArrowheads="1"/>
          </p:cNvPicPr>
          <p:nvPr/>
        </p:nvPicPr>
        <p:blipFill>
          <a:blip r:embed="rId3"/>
          <a:srcRect/>
          <a:stretch>
            <a:fillRect/>
          </a:stretch>
        </p:blipFill>
        <p:spPr bwMode="auto">
          <a:xfrm>
            <a:off x="0" y="187027"/>
            <a:ext cx="9144000" cy="4769445"/>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endParaRPr lang="en-CA"/>
          </a:p>
        </p:txBody>
      </p:sp>
      <p:pic>
        <p:nvPicPr>
          <p:cNvPr id="7170" name="Picture 2" descr="C:\Users\jpater22\AppData\Local\Skitch\Screenshot_012715_015658_PM.jpg"/>
          <p:cNvPicPr>
            <a:picLocks noChangeAspect="1" noChangeArrowheads="1"/>
          </p:cNvPicPr>
          <p:nvPr/>
        </p:nvPicPr>
        <p:blipFill>
          <a:blip r:embed="rId2"/>
          <a:srcRect/>
          <a:stretch>
            <a:fillRect/>
          </a:stretch>
        </p:blipFill>
        <p:spPr bwMode="auto">
          <a:xfrm>
            <a:off x="340591" y="0"/>
            <a:ext cx="8462818" cy="51435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noAutofit/>
          </a:bodyPr>
          <a:lstStyle/>
          <a:p>
            <a:pPr marL="342900" marR="0" lvl="0" indent="-342900" algn="l" rtl="0">
              <a:spcBef>
                <a:spcPts val="0"/>
              </a:spcBef>
              <a:buClr>
                <a:schemeClr val="dk1"/>
              </a:buClr>
              <a:buFont typeface="Arial"/>
              <a:buNone/>
            </a:pPr>
            <a:endParaRPr sz="2800" b="0" i="0" u="none" strike="noStrike" cap="none" baseline="0">
              <a:solidFill>
                <a:srgbClr val="000000"/>
              </a:solidFill>
              <a:latin typeface="Calibri"/>
              <a:ea typeface="Calibri"/>
              <a:cs typeface="Calibri"/>
              <a:sym typeface="Calibri"/>
            </a:endParaRPr>
          </a:p>
          <a:p>
            <a:pPr marL="342900" marR="0" lvl="0" indent="-342900" algn="l" rtl="0">
              <a:spcBef>
                <a:spcPts val="0"/>
              </a:spcBef>
              <a:buClr>
                <a:srgbClr val="000000"/>
              </a:buClr>
              <a:buFont typeface="Arial"/>
              <a:buNone/>
            </a:pPr>
            <a:endParaRPr/>
          </a:p>
          <a:p>
            <a:pPr marL="342900" marR="0" lvl="0" indent="-342900" algn="l" rtl="0">
              <a:spcBef>
                <a:spcPts val="0"/>
              </a:spcBef>
              <a:buClr>
                <a:srgbClr val="000000"/>
              </a:buClr>
              <a:buFont typeface="Arial"/>
              <a:buNone/>
            </a:pPr>
            <a:endParaRPr/>
          </a:p>
          <a:p>
            <a:pPr marL="342900" marR="0" lvl="0" indent="-342900" algn="l" rtl="0">
              <a:spcBef>
                <a:spcPts val="0"/>
              </a:spcBef>
              <a:buClr>
                <a:srgbClr val="000000"/>
              </a:buClr>
              <a:buFont typeface="Arial"/>
              <a:buNone/>
            </a:pPr>
            <a:endParaRPr/>
          </a:p>
          <a:p>
            <a:pPr marL="2171700" marR="0" lvl="0" indent="-342900" algn="l" rtl="0">
              <a:spcBef>
                <a:spcPts val="0"/>
              </a:spcBef>
              <a:buClr>
                <a:srgbClr val="000000"/>
              </a:buClr>
              <a:buSzPct val="25000"/>
              <a:buFont typeface="Arial"/>
              <a:buNone/>
            </a:pPr>
            <a:r>
              <a:rPr lang="en" sz="2400"/>
              <a:t>Open Access Fund</a:t>
            </a:r>
          </a:p>
          <a:p>
            <a:pPr marL="2171700" marR="0" lvl="0" indent="-342900" algn="l" rtl="0">
              <a:spcBef>
                <a:spcPts val="0"/>
              </a:spcBef>
              <a:buClr>
                <a:srgbClr val="000000"/>
              </a:buClr>
              <a:buFont typeface="Arial"/>
              <a:buNone/>
            </a:pPr>
            <a:endParaRPr sz="2400"/>
          </a:p>
          <a:p>
            <a:pPr marL="2171700" marR="0" lvl="0" indent="-342900" algn="l" rtl="0">
              <a:spcBef>
                <a:spcPts val="0"/>
              </a:spcBef>
              <a:buClr>
                <a:srgbClr val="000000"/>
              </a:buClr>
              <a:buFont typeface="Arial"/>
              <a:buNone/>
            </a:pPr>
            <a:endParaRPr sz="2400"/>
          </a:p>
          <a:p>
            <a:pPr marL="2171700" marR="0" lvl="0" indent="-342900" algn="l" rtl="0">
              <a:spcBef>
                <a:spcPts val="0"/>
              </a:spcBef>
              <a:buClr>
                <a:srgbClr val="000000"/>
              </a:buClr>
              <a:buFont typeface="Arial"/>
              <a:buNone/>
            </a:pPr>
            <a:endParaRPr sz="2400"/>
          </a:p>
          <a:p>
            <a:pPr marL="2171700" marR="0" lvl="0" indent="-342900" algn="l" rtl="0">
              <a:spcBef>
                <a:spcPts val="0"/>
              </a:spcBef>
              <a:buClr>
                <a:srgbClr val="000000"/>
              </a:buClr>
              <a:buFont typeface="Arial"/>
              <a:buNone/>
            </a:pPr>
            <a:endParaRPr sz="2400"/>
          </a:p>
        </p:txBody>
      </p:sp>
      <p:pic>
        <p:nvPicPr>
          <p:cNvPr id="142" name="Shape 142"/>
          <p:cNvPicPr preferRelativeResize="0"/>
          <p:nvPr/>
        </p:nvPicPr>
        <p:blipFill rotWithShape="1">
          <a:blip r:embed="rId3">
            <a:alphaModFix/>
          </a:blip>
          <a:srcRect/>
          <a:stretch/>
        </p:blipFill>
        <p:spPr>
          <a:xfrm>
            <a:off x="5663335" y="1580477"/>
            <a:ext cx="1190699" cy="1847699"/>
          </a:xfrm>
          <a:prstGeom prst="rect">
            <a:avLst/>
          </a:prstGeom>
          <a:noFill/>
          <a:ln>
            <a:noFill/>
          </a:ln>
        </p:spPr>
      </p:pic>
      <p:pic>
        <p:nvPicPr>
          <p:cNvPr id="143" name="Shape 143"/>
          <p:cNvPicPr preferRelativeResize="0"/>
          <p:nvPr/>
        </p:nvPicPr>
        <p:blipFill rotWithShape="1">
          <a:blip r:embed="rId4">
            <a:alphaModFix/>
          </a:blip>
          <a:srcRect/>
          <a:stretch/>
        </p:blipFill>
        <p:spPr>
          <a:xfrm>
            <a:off x="816461" y="1694175"/>
            <a:ext cx="4487700" cy="459600"/>
          </a:xfrm>
          <a:prstGeom prst="rect">
            <a:avLst/>
          </a:prstGeom>
          <a:noFill/>
          <a:ln>
            <a:noFill/>
          </a:ln>
        </p:spPr>
      </p:pic>
      <p:sp>
        <p:nvSpPr>
          <p:cNvPr id="144" name="Shape 144"/>
          <p:cNvSpPr txBox="1">
            <a:spLocks noGrp="1"/>
          </p:cNvSpPr>
          <p:nvPr>
            <p:ph type="title"/>
          </p:nvPr>
        </p:nvSpPr>
        <p:spPr>
          <a:xfrm>
            <a:off x="457200" y="205979"/>
            <a:ext cx="8229600" cy="857400"/>
          </a:xfrm>
          <a:prstGeom prst="rect">
            <a:avLst/>
          </a:prstGeom>
        </p:spPr>
        <p:txBody>
          <a:bodyPr lIns="91425" tIns="91425" rIns="91425" bIns="91425" anchor="ctr" anchorCtr="0">
            <a:noAutofit/>
          </a:bodyPr>
          <a:lstStyle/>
          <a:p>
            <a:pPr>
              <a:spcBef>
                <a:spcPts val="0"/>
              </a:spcBef>
              <a:buNone/>
            </a:pPr>
            <a:r>
              <a:rPr lang="en" sz="3000" b="1" i="1">
                <a:latin typeface="Calibri"/>
                <a:ea typeface="Calibri"/>
                <a:cs typeface="Calibri"/>
                <a:sym typeface="Calibri"/>
              </a:rPr>
              <a:t>Who can help me with Article Processing Charges? </a:t>
            </a:r>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05973"/>
            <a:ext cx="8229600" cy="1512899"/>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3000" b="0" i="0" u="none" strike="noStrike" cap="none" baseline="0">
                <a:solidFill>
                  <a:schemeClr val="dk1"/>
                </a:solidFill>
                <a:latin typeface="Calibri"/>
                <a:ea typeface="Calibri"/>
                <a:cs typeface="Calibri"/>
                <a:sym typeface="Calibri"/>
              </a:rPr>
              <a:t>                         </a:t>
            </a:r>
          </a:p>
          <a:p>
            <a:pPr marL="0" marR="0" lvl="0" indent="0" algn="ctr" rtl="0">
              <a:spcBef>
                <a:spcPts val="0"/>
              </a:spcBef>
              <a:buClr>
                <a:schemeClr val="dk1"/>
              </a:buClr>
              <a:buFont typeface="Calibri"/>
              <a:buNone/>
            </a:pPr>
            <a:endParaRPr sz="3000" b="0" i="0" u="none" strike="noStrike" cap="none" baseline="0">
              <a:solidFill>
                <a:schemeClr val="dk1"/>
              </a:solidFill>
              <a:latin typeface="Calibri"/>
              <a:ea typeface="Calibri"/>
              <a:cs typeface="Calibri"/>
              <a:sym typeface="Calibri"/>
            </a:endParaRPr>
          </a:p>
          <a:p>
            <a:pPr marL="0" marR="0" lvl="0" indent="0" algn="ctr" rtl="0">
              <a:spcBef>
                <a:spcPts val="0"/>
              </a:spcBef>
              <a:buClr>
                <a:schemeClr val="dk1"/>
              </a:buClr>
              <a:buSzPct val="25000"/>
              <a:buFont typeface="Calibri"/>
              <a:buNone/>
            </a:pPr>
            <a:r>
              <a:rPr lang="en" sz="3000" b="0" i="0" u="none" strike="noStrike" cap="none" baseline="0">
                <a:solidFill>
                  <a:schemeClr val="dk1"/>
                </a:solidFill>
                <a:latin typeface="Calibri"/>
                <a:ea typeface="Calibri"/>
                <a:cs typeface="Calibri"/>
                <a:sym typeface="Calibri"/>
              </a:rPr>
              <a:t>Open Access Fund</a:t>
            </a:r>
          </a:p>
        </p:txBody>
      </p:sp>
      <p:sp>
        <p:nvSpPr>
          <p:cNvPr id="150" name="Shape 150"/>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noAutofit/>
          </a:bodyPr>
          <a:lstStyle/>
          <a:p>
            <a:pPr marL="342900" marR="0" lvl="0" indent="-342900" algn="l" rtl="0">
              <a:spcBef>
                <a:spcPts val="0"/>
              </a:spcBef>
              <a:buClr>
                <a:schemeClr val="dk1"/>
              </a:buClr>
              <a:buFont typeface="Arial"/>
              <a:buNone/>
            </a:pPr>
            <a:endParaRPr sz="2800" b="0" i="0" u="none" strike="noStrike" cap="none" baseline="0">
              <a:solidFill>
                <a:srgbClr val="807F83"/>
              </a:solidFill>
              <a:latin typeface="Calibri"/>
              <a:ea typeface="Calibri"/>
              <a:cs typeface="Calibri"/>
              <a:sym typeface="Calibri"/>
            </a:endParaRPr>
          </a:p>
          <a:p>
            <a:pPr marL="342900" marR="0" lvl="0" indent="-342900" algn="l" rtl="0">
              <a:spcBef>
                <a:spcPts val="0"/>
              </a:spcBef>
              <a:buClr>
                <a:schemeClr val="dk1"/>
              </a:buClr>
              <a:buFont typeface="Arial"/>
              <a:buNone/>
            </a:pPr>
            <a:endParaRPr sz="2800" b="0" i="0" u="none" strike="noStrike" cap="none" baseline="0">
              <a:solidFill>
                <a:srgbClr val="000000"/>
              </a:solidFill>
              <a:latin typeface="Calibri"/>
              <a:ea typeface="Calibri"/>
              <a:cs typeface="Calibri"/>
              <a:sym typeface="Calibri"/>
            </a:endParaRPr>
          </a:p>
          <a:p>
            <a:pPr marL="342900" marR="0" lvl="0" indent="-342900" algn="l" rtl="0">
              <a:spcBef>
                <a:spcPts val="0"/>
              </a:spcBef>
              <a:buClr>
                <a:srgbClr val="000000"/>
              </a:buClr>
              <a:buFont typeface="Arial"/>
              <a:buNone/>
            </a:pPr>
            <a:endParaRPr sz="2800" b="1">
              <a:latin typeface="Calibri"/>
              <a:ea typeface="Calibri"/>
              <a:cs typeface="Calibri"/>
              <a:sym typeface="Calibri"/>
            </a:endParaRPr>
          </a:p>
          <a:p>
            <a:pPr marL="342900" marR="0" lvl="0" indent="-342900" algn="l" rtl="0">
              <a:spcBef>
                <a:spcPts val="0"/>
              </a:spcBef>
              <a:buClr>
                <a:srgbClr val="000000"/>
              </a:buClr>
              <a:buSzPct val="25000"/>
              <a:buFont typeface="Arial"/>
              <a:buNone/>
            </a:pPr>
            <a:r>
              <a:rPr lang="en" sz="2800" b="1" i="0" u="none" strike="noStrike" cap="none" baseline="0">
                <a:solidFill>
                  <a:srgbClr val="000000"/>
                </a:solidFill>
                <a:latin typeface="Calibri"/>
                <a:ea typeface="Calibri"/>
                <a:cs typeface="Calibri"/>
                <a:sym typeface="Calibri"/>
              </a:rPr>
              <a:t>Supports Western researchers</a:t>
            </a:r>
            <a:r>
              <a:rPr lang="en" sz="2800" b="0" i="0" u="none" strike="noStrike" cap="none" baseline="0">
                <a:solidFill>
                  <a:srgbClr val="000000"/>
                </a:solidFill>
                <a:latin typeface="Calibri"/>
                <a:ea typeface="Calibri"/>
                <a:cs typeface="Calibri"/>
                <a:sym typeface="Calibri"/>
              </a:rPr>
              <a:t> who wish to </a:t>
            </a:r>
            <a:r>
              <a:rPr lang="en" sz="2800" b="1" i="1">
                <a:solidFill>
                  <a:schemeClr val="dk1"/>
                </a:solidFill>
                <a:latin typeface="Calibri"/>
                <a:ea typeface="Calibri"/>
                <a:cs typeface="Calibri"/>
                <a:sym typeface="Calibri"/>
              </a:rPr>
              <a:t>publish </a:t>
            </a:r>
            <a:r>
              <a:rPr lang="en" sz="2800" b="1" i="0" u="none" strike="noStrike" cap="none" baseline="0">
                <a:solidFill>
                  <a:srgbClr val="000000"/>
                </a:solidFill>
                <a:latin typeface="Calibri"/>
                <a:ea typeface="Calibri"/>
                <a:cs typeface="Calibri"/>
                <a:sym typeface="Calibri"/>
              </a:rPr>
              <a:t>scholarly works</a:t>
            </a:r>
            <a:r>
              <a:rPr lang="en" sz="2800" b="0" i="0" u="none" strike="noStrike" cap="none" baseline="0">
                <a:solidFill>
                  <a:srgbClr val="000000"/>
                </a:solidFill>
                <a:latin typeface="Calibri"/>
                <a:ea typeface="Calibri"/>
                <a:cs typeface="Calibri"/>
                <a:sym typeface="Calibri"/>
              </a:rPr>
              <a:t> in </a:t>
            </a:r>
            <a:r>
              <a:rPr lang="en" sz="2800" b="1" i="1" u="none" strike="noStrike" cap="none" baseline="0">
                <a:solidFill>
                  <a:srgbClr val="000000"/>
                </a:solidFill>
                <a:latin typeface="Calibri"/>
                <a:ea typeface="Calibri"/>
                <a:cs typeface="Calibri"/>
                <a:sym typeface="Calibri"/>
              </a:rPr>
              <a:t>Open Access</a:t>
            </a:r>
            <a:r>
              <a:rPr lang="en" sz="2800" b="1" i="0" u="none" strike="noStrike" cap="none" baseline="0">
                <a:solidFill>
                  <a:srgbClr val="000000"/>
                </a:solidFill>
                <a:latin typeface="Calibri"/>
                <a:ea typeface="Calibri"/>
                <a:cs typeface="Calibri"/>
                <a:sym typeface="Calibri"/>
              </a:rPr>
              <a:t> Journals </a:t>
            </a:r>
            <a:r>
              <a:rPr lang="en" sz="2800" b="1">
                <a:latin typeface="Calibri"/>
                <a:ea typeface="Calibri"/>
                <a:cs typeface="Calibri"/>
                <a:sym typeface="Calibri"/>
              </a:rPr>
              <a:t>and </a:t>
            </a:r>
            <a:r>
              <a:rPr lang="en" sz="2800" b="1" i="1">
                <a:latin typeface="Calibri"/>
                <a:ea typeface="Calibri"/>
                <a:cs typeface="Calibri"/>
                <a:sym typeface="Calibri"/>
              </a:rPr>
              <a:t>Open Access</a:t>
            </a:r>
            <a:r>
              <a:rPr lang="en" sz="2800" b="1">
                <a:latin typeface="Calibri"/>
                <a:ea typeface="Calibri"/>
                <a:cs typeface="Calibri"/>
                <a:sym typeface="Calibri"/>
              </a:rPr>
              <a:t> books</a:t>
            </a:r>
          </a:p>
        </p:txBody>
      </p:sp>
      <p:pic>
        <p:nvPicPr>
          <p:cNvPr id="151" name="Shape 151"/>
          <p:cNvPicPr preferRelativeResize="0"/>
          <p:nvPr/>
        </p:nvPicPr>
        <p:blipFill rotWithShape="1">
          <a:blip r:embed="rId3">
            <a:alphaModFix/>
          </a:blip>
          <a:srcRect/>
          <a:stretch/>
        </p:blipFill>
        <p:spPr>
          <a:xfrm>
            <a:off x="6960910" y="446502"/>
            <a:ext cx="1190699" cy="1847699"/>
          </a:xfrm>
          <a:prstGeom prst="rect">
            <a:avLst/>
          </a:prstGeom>
          <a:noFill/>
          <a:ln>
            <a:noFill/>
          </a:ln>
        </p:spPr>
      </p:pic>
      <p:pic>
        <p:nvPicPr>
          <p:cNvPr id="152" name="Shape 152"/>
          <p:cNvPicPr preferRelativeResize="0"/>
          <p:nvPr/>
        </p:nvPicPr>
        <p:blipFill rotWithShape="1">
          <a:blip r:embed="rId4">
            <a:alphaModFix/>
          </a:blip>
          <a:srcRect/>
          <a:stretch/>
        </p:blipFill>
        <p:spPr>
          <a:xfrm>
            <a:off x="2328086" y="664125"/>
            <a:ext cx="4487700" cy="459600"/>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05971"/>
            <a:ext cx="8229600" cy="157980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3000" b="0" i="0" u="none" strike="noStrike" cap="none" baseline="0">
                <a:solidFill>
                  <a:schemeClr val="dk1"/>
                </a:solidFill>
                <a:latin typeface="Calibri"/>
                <a:ea typeface="Calibri"/>
                <a:cs typeface="Calibri"/>
                <a:sym typeface="Calibri"/>
              </a:rPr>
              <a:t>Open Access Fund</a:t>
            </a:r>
          </a:p>
        </p:txBody>
      </p:sp>
      <p:sp>
        <p:nvSpPr>
          <p:cNvPr id="158" name="Shape 158"/>
          <p:cNvSpPr txBox="1">
            <a:spLocks noGrp="1"/>
          </p:cNvSpPr>
          <p:nvPr>
            <p:ph type="body" idx="1"/>
          </p:nvPr>
        </p:nvSpPr>
        <p:spPr>
          <a:xfrm>
            <a:off x="376950" y="1973550"/>
            <a:ext cx="8229600" cy="2871900"/>
          </a:xfrm>
          <a:prstGeom prst="rect">
            <a:avLst/>
          </a:prstGeom>
          <a:noFill/>
          <a:ln>
            <a:noFill/>
          </a:ln>
        </p:spPr>
        <p:txBody>
          <a:bodyPr lIns="91425" tIns="91425" rIns="91425" bIns="91425" anchor="t" anchorCtr="0">
            <a:noAutofit/>
          </a:bodyPr>
          <a:lstStyle/>
          <a:p>
            <a:pPr marL="342900" marR="0" lvl="0" indent="-342900" algn="l" rtl="0">
              <a:lnSpc>
                <a:spcPct val="115000"/>
              </a:lnSpc>
              <a:spcBef>
                <a:spcPts val="0"/>
              </a:spcBef>
              <a:buClr>
                <a:schemeClr val="dk1"/>
              </a:buClr>
              <a:buSzPct val="25000"/>
              <a:buFont typeface="Arial"/>
              <a:buNone/>
            </a:pPr>
            <a:r>
              <a:rPr lang="en" sz="2400" b="1" i="0" u="none" strike="noStrike" cap="none" baseline="0" dirty="0">
                <a:solidFill>
                  <a:schemeClr val="dk1"/>
                </a:solidFill>
                <a:latin typeface="Calibri"/>
                <a:ea typeface="Calibri"/>
                <a:cs typeface="Calibri"/>
                <a:sym typeface="Calibri"/>
              </a:rPr>
              <a:t>Up to $3000 per publication</a:t>
            </a:r>
          </a:p>
          <a:p>
            <a:pPr marL="342900" marR="0" lvl="0" indent="-342900" algn="l" rtl="0">
              <a:lnSpc>
                <a:spcPct val="115000"/>
              </a:lnSpc>
              <a:spcBef>
                <a:spcPts val="0"/>
              </a:spcBef>
              <a:buClr>
                <a:schemeClr val="dk1"/>
              </a:buClr>
              <a:buSzPct val="25000"/>
              <a:buFont typeface="Arial"/>
              <a:buNone/>
            </a:pPr>
            <a:r>
              <a:rPr lang="en" sz="2400" b="1" i="0" u="none" strike="noStrike" cap="none" baseline="0" dirty="0">
                <a:solidFill>
                  <a:schemeClr val="dk1"/>
                </a:solidFill>
                <a:latin typeface="Calibri"/>
                <a:ea typeface="Calibri"/>
                <a:cs typeface="Calibri"/>
                <a:sym typeface="Calibri"/>
              </a:rPr>
              <a:t>Funds available on first-come, first-served basis</a:t>
            </a:r>
          </a:p>
          <a:p>
            <a:pPr marL="342900" marR="0" lvl="0" indent="-342900" algn="l" rtl="0">
              <a:lnSpc>
                <a:spcPct val="115000"/>
              </a:lnSpc>
              <a:spcBef>
                <a:spcPts val="0"/>
              </a:spcBef>
              <a:buClr>
                <a:schemeClr val="dk1"/>
              </a:buClr>
              <a:buSzPct val="25000"/>
              <a:buFont typeface="Arial"/>
              <a:buNone/>
            </a:pPr>
            <a:r>
              <a:rPr lang="en" sz="2400" b="1" i="0" u="none" strike="noStrike" cap="none" baseline="0" dirty="0">
                <a:solidFill>
                  <a:schemeClr val="dk1"/>
                </a:solidFill>
                <a:latin typeface="Calibri"/>
                <a:ea typeface="Calibri"/>
                <a:cs typeface="Calibri"/>
                <a:sym typeface="Calibri"/>
              </a:rPr>
              <a:t>Open to the Western University community of</a:t>
            </a:r>
          </a:p>
          <a:p>
            <a:pPr marL="342900" marR="0" lvl="0" indent="-342900" algn="ctr" rtl="0">
              <a:lnSpc>
                <a:spcPct val="115000"/>
              </a:lnSpc>
              <a:spcBef>
                <a:spcPts val="0"/>
              </a:spcBef>
              <a:buClr>
                <a:schemeClr val="dk1"/>
              </a:buClr>
              <a:buSzPct val="25000"/>
              <a:buFont typeface="Arial"/>
              <a:buNone/>
            </a:pPr>
            <a:r>
              <a:rPr lang="en" sz="2400" b="1" i="0" u="none" strike="noStrike" cap="none" baseline="0" dirty="0">
                <a:solidFill>
                  <a:schemeClr val="dk1"/>
                </a:solidFill>
                <a:latin typeface="Calibri"/>
                <a:ea typeface="Calibri"/>
                <a:cs typeface="Calibri"/>
                <a:sym typeface="Calibri"/>
              </a:rPr>
              <a:t>•</a:t>
            </a:r>
            <a:r>
              <a:rPr lang="en" sz="1800" b="1" i="0" u="none" strike="noStrike" cap="none" baseline="0" dirty="0">
                <a:solidFill>
                  <a:schemeClr val="dk1"/>
                </a:solidFill>
                <a:latin typeface="Calibri"/>
                <a:ea typeface="Calibri"/>
                <a:cs typeface="Calibri"/>
                <a:sym typeface="Calibri"/>
              </a:rPr>
              <a:t>faculty•librarians</a:t>
            </a:r>
            <a:r>
              <a:rPr lang="en" sz="2400" b="1" i="0" u="none" strike="noStrike" cap="none" baseline="0" dirty="0">
                <a:solidFill>
                  <a:schemeClr val="dk1"/>
                </a:solidFill>
                <a:latin typeface="Calibri"/>
                <a:ea typeface="Calibri"/>
                <a:cs typeface="Calibri"/>
                <a:sym typeface="Calibri"/>
              </a:rPr>
              <a:t>•</a:t>
            </a:r>
            <a:r>
              <a:rPr lang="en" sz="1800" b="1" i="0" u="none" strike="noStrike" cap="none" baseline="0" dirty="0">
                <a:solidFill>
                  <a:schemeClr val="dk1"/>
                </a:solidFill>
                <a:latin typeface="Calibri"/>
                <a:ea typeface="Calibri"/>
                <a:cs typeface="Calibri"/>
                <a:sym typeface="Calibri"/>
              </a:rPr>
              <a:t>archivists</a:t>
            </a:r>
            <a:r>
              <a:rPr lang="en" sz="2400" b="1" dirty="0">
                <a:solidFill>
                  <a:schemeClr val="dk1"/>
                </a:solidFill>
                <a:latin typeface="Calibri"/>
                <a:ea typeface="Calibri"/>
                <a:cs typeface="Calibri"/>
                <a:sym typeface="Calibri"/>
              </a:rPr>
              <a:t>•</a:t>
            </a:r>
            <a:r>
              <a:rPr lang="en" sz="1800" b="1" i="0" u="none" strike="noStrike" cap="none" baseline="0" dirty="0">
                <a:solidFill>
                  <a:schemeClr val="dk1"/>
                </a:solidFill>
                <a:latin typeface="Calibri"/>
                <a:ea typeface="Calibri"/>
                <a:cs typeface="Calibri"/>
                <a:sym typeface="Calibri"/>
              </a:rPr>
              <a:t>postdoctoral fellows</a:t>
            </a:r>
            <a:r>
              <a:rPr lang="en" sz="2400" b="1" dirty="0">
                <a:solidFill>
                  <a:schemeClr val="dk1"/>
                </a:solidFill>
                <a:latin typeface="Calibri"/>
                <a:ea typeface="Calibri"/>
                <a:cs typeface="Calibri"/>
                <a:sym typeface="Calibri"/>
              </a:rPr>
              <a:t>•</a:t>
            </a:r>
            <a:r>
              <a:rPr lang="en" sz="1800" b="1" i="0" u="none" strike="noStrike" cap="none" baseline="0" dirty="0">
                <a:solidFill>
                  <a:schemeClr val="dk1"/>
                </a:solidFill>
                <a:latin typeface="Calibri"/>
                <a:ea typeface="Calibri"/>
                <a:cs typeface="Calibri"/>
                <a:sym typeface="Calibri"/>
              </a:rPr>
              <a:t>graduate students</a:t>
            </a:r>
          </a:p>
          <a:p>
            <a:pPr marL="342900" marR="0" lvl="0" indent="-342900" algn="l" rtl="0">
              <a:lnSpc>
                <a:spcPct val="115000"/>
              </a:lnSpc>
              <a:spcBef>
                <a:spcPts val="0"/>
              </a:spcBef>
              <a:buClr>
                <a:schemeClr val="dk1"/>
              </a:buClr>
              <a:buSzPct val="25000"/>
              <a:buFont typeface="Arial"/>
              <a:buNone/>
            </a:pPr>
            <a:r>
              <a:rPr lang="en" sz="2400" b="1" dirty="0">
                <a:solidFill>
                  <a:schemeClr val="dk1"/>
                </a:solidFill>
                <a:latin typeface="Calibri"/>
                <a:ea typeface="Calibri"/>
                <a:cs typeface="Calibri"/>
                <a:sym typeface="Calibri"/>
              </a:rPr>
              <a:t>to</a:t>
            </a:r>
            <a:r>
              <a:rPr lang="en" sz="2400" b="1" i="0" u="none" strike="noStrike" cap="none" baseline="0" dirty="0">
                <a:solidFill>
                  <a:schemeClr val="dk1"/>
                </a:solidFill>
                <a:latin typeface="Calibri"/>
                <a:ea typeface="Calibri"/>
                <a:cs typeface="Calibri"/>
                <a:sym typeface="Calibri"/>
              </a:rPr>
              <a:t> cover costs associated with open access publishing in a </a:t>
            </a:r>
            <a:r>
              <a:rPr lang="en" sz="2400" b="1" i="0" u="none" strike="noStrike" cap="none" baseline="0" dirty="0" smtClean="0">
                <a:solidFill>
                  <a:schemeClr val="dk1"/>
                </a:solidFill>
                <a:latin typeface="Calibri"/>
                <a:ea typeface="Calibri"/>
                <a:cs typeface="Calibri"/>
                <a:sym typeface="Calibri"/>
              </a:rPr>
              <a:t>peer-reviewed, </a:t>
            </a:r>
            <a:r>
              <a:rPr lang="en" sz="2400" b="1" i="0" u="none" strike="noStrike" cap="none" baseline="0" dirty="0">
                <a:solidFill>
                  <a:schemeClr val="dk1"/>
                </a:solidFill>
                <a:latin typeface="Calibri"/>
                <a:ea typeface="Calibri"/>
                <a:cs typeface="Calibri"/>
                <a:sym typeface="Calibri"/>
              </a:rPr>
              <a:t>open access journal or book</a:t>
            </a:r>
          </a:p>
          <a:p>
            <a:pPr marL="342900" marR="0" lvl="0" indent="-342900" algn="l" rtl="0">
              <a:lnSpc>
                <a:spcPct val="115000"/>
              </a:lnSpc>
              <a:spcBef>
                <a:spcPts val="0"/>
              </a:spcBef>
              <a:buClr>
                <a:schemeClr val="dk1"/>
              </a:buClr>
              <a:buFont typeface="Arial"/>
              <a:buNone/>
            </a:pPr>
            <a:endParaRPr sz="2400" b="0" i="0" u="none" strike="noStrike" cap="none" baseline="0" dirty="0">
              <a:solidFill>
                <a:srgbClr val="000000"/>
              </a:solidFill>
              <a:latin typeface="Calibri"/>
              <a:ea typeface="Calibri"/>
              <a:cs typeface="Calibri"/>
              <a:sym typeface="Calibri"/>
            </a:endParaRPr>
          </a:p>
          <a:p>
            <a:pPr marL="342900" marR="0" lvl="0" indent="-342900" algn="l" rtl="0">
              <a:spcBef>
                <a:spcPts val="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pic>
        <p:nvPicPr>
          <p:cNvPr id="159" name="Shape 159"/>
          <p:cNvPicPr preferRelativeResize="0"/>
          <p:nvPr/>
        </p:nvPicPr>
        <p:blipFill rotWithShape="1">
          <a:blip r:embed="rId3">
            <a:alphaModFix/>
          </a:blip>
          <a:srcRect/>
          <a:stretch/>
        </p:blipFill>
        <p:spPr>
          <a:xfrm>
            <a:off x="7188503" y="399950"/>
            <a:ext cx="1190624" cy="1847849"/>
          </a:xfrm>
          <a:prstGeom prst="rect">
            <a:avLst/>
          </a:prstGeom>
          <a:noFill/>
          <a:ln>
            <a:noFill/>
          </a:ln>
        </p:spPr>
      </p:pic>
      <p:pic>
        <p:nvPicPr>
          <p:cNvPr id="160" name="Shape 160"/>
          <p:cNvPicPr preferRelativeResize="0"/>
          <p:nvPr/>
        </p:nvPicPr>
        <p:blipFill rotWithShape="1">
          <a:blip r:embed="rId4">
            <a:alphaModFix/>
          </a:blip>
          <a:srcRect/>
          <a:stretch/>
        </p:blipFill>
        <p:spPr>
          <a:xfrm>
            <a:off x="2328086" y="664125"/>
            <a:ext cx="4487825" cy="459549"/>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05972"/>
            <a:ext cx="8229600" cy="125880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3000" b="0" i="0" u="none" strike="noStrike" cap="none" baseline="0">
                <a:solidFill>
                  <a:schemeClr val="dk1"/>
                </a:solidFill>
                <a:latin typeface="Calibri"/>
                <a:ea typeface="Calibri"/>
                <a:cs typeface="Calibri"/>
                <a:sym typeface="Calibri"/>
              </a:rPr>
              <a:t>Open Access Fund</a:t>
            </a:r>
          </a:p>
        </p:txBody>
      </p:sp>
      <p:sp>
        <p:nvSpPr>
          <p:cNvPr id="166" name="Shape 166"/>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noAutofit/>
          </a:bodyPr>
          <a:lstStyle/>
          <a:p>
            <a:pPr marL="342900" marR="0" lvl="0" indent="-342900" algn="ctr" rtl="0">
              <a:lnSpc>
                <a:spcPct val="100000"/>
              </a:lnSpc>
              <a:spcBef>
                <a:spcPts val="0"/>
              </a:spcBef>
              <a:buClr>
                <a:schemeClr val="dk1"/>
              </a:buClr>
              <a:buFont typeface="Arial"/>
              <a:buNone/>
            </a:pPr>
            <a:endParaRPr sz="3600" b="1" i="0" u="none" strike="noStrike" cap="none" baseline="0">
              <a:solidFill>
                <a:srgbClr val="3B1B70"/>
              </a:solidFill>
              <a:latin typeface="Calibri"/>
              <a:ea typeface="Calibri"/>
              <a:cs typeface="Calibri"/>
              <a:sym typeface="Calibri"/>
            </a:endParaRPr>
          </a:p>
          <a:p>
            <a:pPr marL="342900" marR="0" lvl="0" indent="-342900" algn="ctr" rtl="0">
              <a:lnSpc>
                <a:spcPct val="100000"/>
              </a:lnSpc>
              <a:spcBef>
                <a:spcPts val="1200"/>
              </a:spcBef>
              <a:buClr>
                <a:srgbClr val="000000"/>
              </a:buClr>
              <a:buSzPct val="25000"/>
              <a:buFont typeface="Arial"/>
              <a:buNone/>
            </a:pPr>
            <a:r>
              <a:rPr lang="en" sz="3600" b="1" i="0" u="none" strike="noStrike" cap="none" baseline="0">
                <a:solidFill>
                  <a:srgbClr val="000000"/>
                </a:solidFill>
                <a:latin typeface="Calibri"/>
                <a:ea typeface="Calibri"/>
                <a:cs typeface="Calibri"/>
                <a:sym typeface="Calibri"/>
              </a:rPr>
              <a:t>For more information</a:t>
            </a:r>
          </a:p>
          <a:p>
            <a:pPr marL="342900" marR="0" lvl="0" indent="-342900" algn="ctr" rtl="0">
              <a:lnSpc>
                <a:spcPct val="100000"/>
              </a:lnSpc>
              <a:spcBef>
                <a:spcPts val="1200"/>
              </a:spcBef>
              <a:buClr>
                <a:srgbClr val="000000"/>
              </a:buClr>
              <a:buSzPct val="25000"/>
              <a:buFont typeface="Arial"/>
              <a:buNone/>
            </a:pPr>
            <a:r>
              <a:rPr lang="en" sz="2800" b="0" i="0" u="none" strike="noStrike" cap="none" baseline="0">
                <a:solidFill>
                  <a:srgbClr val="000000"/>
                </a:solidFill>
                <a:latin typeface="Calibri"/>
                <a:ea typeface="Calibri"/>
                <a:cs typeface="Calibri"/>
                <a:sym typeface="Calibri"/>
              </a:rPr>
              <a:t>Contact </a:t>
            </a:r>
            <a:r>
              <a:rPr lang="en" sz="2800" b="1" i="0" u="none" strike="noStrike" cap="none" baseline="0">
                <a:solidFill>
                  <a:srgbClr val="000000"/>
                </a:solidFill>
                <a:latin typeface="Calibri"/>
                <a:ea typeface="Calibri"/>
                <a:cs typeface="Calibri"/>
                <a:sym typeface="Calibri"/>
              </a:rPr>
              <a:t>wloafund@uwo.ca</a:t>
            </a:r>
          </a:p>
          <a:p>
            <a:pPr marL="342900" marR="0" lvl="0" indent="-342900" algn="ctr" rtl="0">
              <a:lnSpc>
                <a:spcPct val="100000"/>
              </a:lnSpc>
              <a:spcBef>
                <a:spcPts val="2400"/>
              </a:spcBef>
              <a:buClr>
                <a:srgbClr val="000000"/>
              </a:buClr>
              <a:buSzPct val="25000"/>
              <a:buFont typeface="Arial"/>
              <a:buNone/>
            </a:pPr>
            <a:r>
              <a:rPr lang="en" sz="2800" b="0" i="0" u="none" strike="noStrike" cap="none" baseline="0">
                <a:solidFill>
                  <a:srgbClr val="000000"/>
                </a:solidFill>
                <a:latin typeface="Calibri"/>
                <a:ea typeface="Calibri"/>
                <a:cs typeface="Calibri"/>
                <a:sym typeface="Calibri"/>
              </a:rPr>
              <a:t>About the fund and application form:</a:t>
            </a:r>
            <a:r>
              <a:rPr lang="en" sz="2800" b="0" i="0" u="sng" strike="noStrike" cap="none" baseline="0">
                <a:solidFill>
                  <a:schemeClr val="hlink"/>
                </a:solidFill>
                <a:latin typeface="Calibri"/>
                <a:ea typeface="Calibri"/>
                <a:cs typeface="Calibri"/>
                <a:sym typeface="Calibri"/>
                <a:hlinkClick r:id="rId3"/>
              </a:rPr>
              <a:t> </a:t>
            </a:r>
            <a:r>
              <a:rPr lang="en" sz="2800" b="0" i="0" u="none" strike="noStrike" cap="none" baseline="0">
                <a:solidFill>
                  <a:srgbClr val="000000"/>
                </a:solidFill>
                <a:latin typeface="Calibri"/>
                <a:ea typeface="Calibri"/>
                <a:cs typeface="Calibri"/>
                <a:sym typeface="Calibri"/>
              </a:rPr>
              <a:t>https://www.lib.uwo.ca/scholarship/oafund.html</a:t>
            </a:r>
          </a:p>
          <a:p>
            <a:pPr marL="342900" marR="0" lvl="0" indent="-342900" algn="l" rtl="0">
              <a:lnSpc>
                <a:spcPct val="100000"/>
              </a:lnSpc>
              <a:spcBef>
                <a:spcPts val="0"/>
              </a:spcBef>
              <a:buClr>
                <a:schemeClr val="dk1"/>
              </a:buClr>
              <a:buFont typeface="Arial"/>
              <a:buNone/>
            </a:pPr>
            <a:endParaRPr sz="2800" b="0" i="0" u="none" strike="noStrike" cap="none" baseline="0">
              <a:solidFill>
                <a:srgbClr val="807F83"/>
              </a:solidFill>
              <a:latin typeface="Calibri"/>
              <a:ea typeface="Calibri"/>
              <a:cs typeface="Calibri"/>
              <a:sym typeface="Calibri"/>
            </a:endParaRPr>
          </a:p>
        </p:txBody>
      </p:sp>
      <p:pic>
        <p:nvPicPr>
          <p:cNvPr id="167" name="Shape 167"/>
          <p:cNvPicPr preferRelativeResize="0"/>
          <p:nvPr/>
        </p:nvPicPr>
        <p:blipFill rotWithShape="1">
          <a:blip r:embed="rId4">
            <a:alphaModFix/>
          </a:blip>
          <a:srcRect/>
          <a:stretch/>
        </p:blipFill>
        <p:spPr>
          <a:xfrm>
            <a:off x="7496178" y="205975"/>
            <a:ext cx="1190624" cy="1847849"/>
          </a:xfrm>
          <a:prstGeom prst="rect">
            <a:avLst/>
          </a:prstGeom>
          <a:noFill/>
          <a:ln>
            <a:noFill/>
          </a:ln>
        </p:spPr>
      </p:pic>
      <p:pic>
        <p:nvPicPr>
          <p:cNvPr id="168" name="Shape 168"/>
          <p:cNvPicPr preferRelativeResize="0"/>
          <p:nvPr/>
        </p:nvPicPr>
        <p:blipFill rotWithShape="1">
          <a:blip r:embed="rId5">
            <a:alphaModFix/>
          </a:blip>
          <a:srcRect/>
          <a:stretch/>
        </p:blipFill>
        <p:spPr>
          <a:xfrm>
            <a:off x="2328075" y="436700"/>
            <a:ext cx="4487825" cy="459549"/>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93450" y="220153"/>
            <a:ext cx="8229600" cy="85740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4400" b="0" i="0" u="none" strike="noStrike" cap="none" baseline="0" dirty="0">
                <a:solidFill>
                  <a:schemeClr val="dk1"/>
                </a:solidFill>
                <a:latin typeface="Calibri"/>
                <a:ea typeface="Calibri"/>
                <a:cs typeface="Calibri"/>
                <a:sym typeface="Calibri"/>
              </a:rPr>
              <a:t>What is Open Access?</a:t>
            </a:r>
          </a:p>
        </p:txBody>
      </p:sp>
      <p:sp>
        <p:nvSpPr>
          <p:cNvPr id="102" name="Shape 102"/>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noAutofit/>
          </a:bodyPr>
          <a:lstStyle/>
          <a:p>
            <a:pPr marL="457200" marR="25400" lvl="0" indent="0" algn="l" rtl="0">
              <a:lnSpc>
                <a:spcPct val="120000"/>
              </a:lnSpc>
              <a:spcBef>
                <a:spcPts val="0"/>
              </a:spcBef>
              <a:spcAft>
                <a:spcPts val="0"/>
              </a:spcAft>
              <a:buClr>
                <a:schemeClr val="dk1"/>
              </a:buClr>
              <a:buFont typeface="Arial"/>
              <a:buNone/>
            </a:pPr>
            <a:endParaRPr sz="1000" b="1" i="0" u="none" strike="noStrike" cap="none" baseline="0" dirty="0">
              <a:solidFill>
                <a:srgbClr val="006621"/>
              </a:solidFill>
              <a:latin typeface="Calibri"/>
              <a:ea typeface="Calibri"/>
              <a:cs typeface="Calibri"/>
              <a:sym typeface="Calibri"/>
            </a:endParaRPr>
          </a:p>
          <a:p>
            <a:pPr marL="457200" marR="25400" lvl="0" indent="0" algn="l" rtl="0">
              <a:lnSpc>
                <a:spcPct val="120000"/>
              </a:lnSpc>
              <a:spcBef>
                <a:spcPts val="1700"/>
              </a:spcBef>
              <a:spcAft>
                <a:spcPts val="0"/>
              </a:spcAft>
              <a:buClr>
                <a:schemeClr val="dk1"/>
              </a:buClr>
              <a:buFont typeface="Arial"/>
              <a:buNone/>
            </a:pPr>
            <a:endParaRPr sz="1000" b="1" i="0" u="none" strike="noStrike" cap="none" baseline="0" dirty="0">
              <a:solidFill>
                <a:srgbClr val="006621"/>
              </a:solidFill>
              <a:latin typeface="Calibri"/>
              <a:ea typeface="Calibri"/>
              <a:cs typeface="Calibri"/>
              <a:sym typeface="Calibri"/>
            </a:endParaRPr>
          </a:p>
          <a:p>
            <a:pPr marL="342900" marR="0" lvl="0" indent="-342900" algn="l" rtl="0">
              <a:lnSpc>
                <a:spcPct val="100000"/>
              </a:lnSpc>
              <a:spcBef>
                <a:spcPts val="1700"/>
              </a:spcBef>
              <a:spcAft>
                <a:spcPts val="0"/>
              </a:spcAft>
              <a:buClr>
                <a:srgbClr val="222222"/>
              </a:buClr>
              <a:buSzPct val="25000"/>
              <a:buFont typeface="Arial"/>
              <a:buNone/>
            </a:pPr>
            <a:r>
              <a:rPr lang="en" sz="3200" b="1" i="0" u="none" strike="noStrike" cap="none" baseline="0" dirty="0">
                <a:solidFill>
                  <a:srgbClr val="222222"/>
                </a:solidFill>
                <a:latin typeface="Calibri"/>
                <a:ea typeface="Calibri"/>
                <a:cs typeface="Calibri"/>
                <a:sym typeface="Calibri"/>
              </a:rPr>
              <a:t>Open Access</a:t>
            </a:r>
            <a:r>
              <a:rPr lang="en" sz="3200" b="0" i="0" u="none" strike="noStrike" cap="none" baseline="0" dirty="0">
                <a:solidFill>
                  <a:srgbClr val="222222"/>
                </a:solidFill>
                <a:latin typeface="Calibri"/>
                <a:ea typeface="Calibri"/>
                <a:cs typeface="Calibri"/>
                <a:sym typeface="Calibri"/>
              </a:rPr>
              <a:t> is the free, immediate, online availability of </a:t>
            </a:r>
            <a:r>
              <a:rPr lang="en" sz="3200" b="0" i="0" u="none" strike="noStrike" cap="none" baseline="0" dirty="0" smtClean="0">
                <a:solidFill>
                  <a:srgbClr val="222222"/>
                </a:solidFill>
                <a:latin typeface="Calibri"/>
                <a:ea typeface="Calibri"/>
                <a:cs typeface="Calibri"/>
                <a:sym typeface="Calibri"/>
              </a:rPr>
              <a:t>research, </a:t>
            </a:r>
            <a:r>
              <a:rPr lang="en" sz="3200" b="0" i="0" u="none" strike="noStrike" cap="none" baseline="0" dirty="0">
                <a:solidFill>
                  <a:srgbClr val="222222"/>
                </a:solidFill>
                <a:latin typeface="Calibri"/>
                <a:ea typeface="Calibri"/>
                <a:cs typeface="Calibri"/>
                <a:sym typeface="Calibri"/>
              </a:rPr>
              <a:t>coupled with the rights to </a:t>
            </a:r>
            <a:r>
              <a:rPr lang="en" sz="3200" b="0" i="0" u="none" strike="noStrike" cap="none" baseline="0">
                <a:solidFill>
                  <a:srgbClr val="222222"/>
                </a:solidFill>
                <a:latin typeface="Calibri"/>
                <a:ea typeface="Calibri"/>
                <a:cs typeface="Calibri"/>
                <a:sym typeface="Calibri"/>
              </a:rPr>
              <a:t>use </a:t>
            </a:r>
            <a:r>
              <a:rPr lang="en" sz="3200" b="0" i="0" u="none" strike="noStrike" cap="none" baseline="0" smtClean="0">
                <a:solidFill>
                  <a:srgbClr val="222222"/>
                </a:solidFill>
                <a:latin typeface="Calibri"/>
                <a:ea typeface="Calibri"/>
                <a:cs typeface="Calibri"/>
                <a:sym typeface="Calibri"/>
              </a:rPr>
              <a:t>this</a:t>
            </a:r>
            <a:r>
              <a:rPr lang="en" sz="3200" b="0" i="0" u="none" strike="noStrike" cap="none" smtClean="0">
                <a:solidFill>
                  <a:srgbClr val="222222"/>
                </a:solidFill>
                <a:latin typeface="Calibri"/>
                <a:ea typeface="Calibri"/>
                <a:cs typeface="Calibri"/>
                <a:sym typeface="Calibri"/>
              </a:rPr>
              <a:t> research </a:t>
            </a:r>
            <a:r>
              <a:rPr lang="en" sz="3200" b="0" i="0" u="none" strike="noStrike" cap="none" baseline="0" smtClean="0">
                <a:solidFill>
                  <a:srgbClr val="222222"/>
                </a:solidFill>
                <a:latin typeface="Calibri"/>
                <a:ea typeface="Calibri"/>
                <a:cs typeface="Calibri"/>
                <a:sym typeface="Calibri"/>
              </a:rPr>
              <a:t>fully </a:t>
            </a:r>
            <a:r>
              <a:rPr lang="en" sz="3200" b="0" i="0" u="none" strike="noStrike" cap="none" baseline="0" dirty="0">
                <a:solidFill>
                  <a:srgbClr val="222222"/>
                </a:solidFill>
                <a:latin typeface="Calibri"/>
                <a:ea typeface="Calibri"/>
                <a:cs typeface="Calibri"/>
                <a:sym typeface="Calibri"/>
              </a:rPr>
              <a:t>in the digital environment.</a:t>
            </a:r>
          </a:p>
          <a:p>
            <a:pPr marL="342900" marR="0" lvl="0" indent="-342900" algn="r" rtl="0">
              <a:lnSpc>
                <a:spcPct val="122727"/>
              </a:lnSpc>
              <a:spcBef>
                <a:spcPts val="1700"/>
              </a:spcBef>
              <a:spcAft>
                <a:spcPts val="0"/>
              </a:spcAft>
              <a:buClr>
                <a:srgbClr val="660099"/>
              </a:buClr>
              <a:buSzPct val="25000"/>
              <a:buFont typeface="Arial"/>
              <a:buNone/>
            </a:pPr>
            <a:r>
              <a:rPr lang="en" sz="1200" b="1" i="0" u="sng" strike="noStrike" cap="none" baseline="0" dirty="0">
                <a:solidFill>
                  <a:schemeClr val="hlink"/>
                </a:solidFill>
                <a:latin typeface="Calibri"/>
                <a:ea typeface="Calibri"/>
                <a:cs typeface="Calibri"/>
                <a:sym typeface="Calibri"/>
                <a:hlinkClick r:id="rId3"/>
              </a:rPr>
              <a:t>Open Access</a:t>
            </a:r>
            <a:r>
              <a:rPr lang="en" sz="1200" b="0" i="0" u="sng" strike="noStrike" cap="none" baseline="0" dirty="0">
                <a:solidFill>
                  <a:schemeClr val="hlink"/>
                </a:solidFill>
                <a:latin typeface="Calibri"/>
                <a:ea typeface="Calibri"/>
                <a:cs typeface="Calibri"/>
                <a:sym typeface="Calibri"/>
                <a:hlinkClick r:id="rId3"/>
              </a:rPr>
              <a:t> | SPARC</a:t>
            </a:r>
            <a:r>
              <a:rPr lang="en" sz="3200" b="0" i="0" u="none" strike="noStrike" cap="none" baseline="0" dirty="0">
                <a:solidFill>
                  <a:schemeClr val="dk1"/>
                </a:solidFill>
                <a:latin typeface="Calibri"/>
                <a:ea typeface="Calibri"/>
                <a:cs typeface="Calibri"/>
                <a:sym typeface="Calibri"/>
              </a:rPr>
              <a:t> </a:t>
            </a:r>
            <a:r>
              <a:rPr lang="en" sz="1000" b="0" i="0" u="sng" strike="noStrike" cap="none" baseline="0" dirty="0">
                <a:solidFill>
                  <a:schemeClr val="hlink"/>
                </a:solidFill>
                <a:latin typeface="Calibri"/>
                <a:ea typeface="Calibri"/>
                <a:cs typeface="Calibri"/>
                <a:sym typeface="Calibri"/>
                <a:hlinkClick r:id="rId4"/>
              </a:rPr>
              <a:t>www.sparc.arl.org/issues/</a:t>
            </a:r>
            <a:r>
              <a:rPr lang="en" sz="1000" b="1" i="0" u="none" strike="noStrike" cap="none" baseline="0" dirty="0">
                <a:solidFill>
                  <a:srgbClr val="006621"/>
                </a:solidFill>
                <a:latin typeface="Calibri"/>
                <a:ea typeface="Calibri"/>
                <a:cs typeface="Calibri"/>
                <a:sym typeface="Calibri"/>
              </a:rPr>
              <a:t>open</a:t>
            </a:r>
            <a:r>
              <a:rPr lang="en" sz="1000" b="0" i="0" u="none" strike="noStrike" cap="none" baseline="0" dirty="0">
                <a:solidFill>
                  <a:srgbClr val="006621"/>
                </a:solidFill>
                <a:latin typeface="Calibri"/>
                <a:ea typeface="Calibri"/>
                <a:cs typeface="Calibri"/>
                <a:sym typeface="Calibri"/>
              </a:rPr>
              <a:t>-</a:t>
            </a:r>
            <a:r>
              <a:rPr lang="en" sz="1000" b="1" i="0" u="none" strike="noStrike" cap="none" baseline="0" dirty="0">
                <a:solidFill>
                  <a:srgbClr val="006621"/>
                </a:solidFill>
                <a:latin typeface="Calibri"/>
                <a:ea typeface="Calibri"/>
                <a:cs typeface="Calibri"/>
                <a:sym typeface="Calibri"/>
              </a:rPr>
              <a:t>access</a:t>
            </a:r>
          </a:p>
          <a:p>
            <a:pPr marL="342900" marR="0" lvl="0" indent="-342900" algn="r" rtl="0">
              <a:lnSpc>
                <a:spcPct val="109090"/>
              </a:lnSpc>
              <a:spcBef>
                <a:spcPts val="1700"/>
              </a:spcBef>
              <a:spcAft>
                <a:spcPts val="0"/>
              </a:spcAft>
              <a:buClr>
                <a:schemeClr val="dk1"/>
              </a:buClr>
              <a:buFont typeface="Arial"/>
              <a:buNone/>
            </a:pPr>
            <a:endParaRPr sz="1000" b="1" i="0" u="none" strike="noStrike" cap="none" baseline="0" dirty="0">
              <a:solidFill>
                <a:srgbClr val="006621"/>
              </a:solidFill>
              <a:latin typeface="Calibri"/>
              <a:ea typeface="Calibri"/>
              <a:cs typeface="Calibri"/>
              <a:sym typeface="Calibri"/>
            </a:endParaRPr>
          </a:p>
          <a:p>
            <a:pPr marL="342900" marR="0" lvl="0" indent="-342900" algn="r" rtl="0">
              <a:lnSpc>
                <a:spcPct val="122727"/>
              </a:lnSpc>
              <a:spcBef>
                <a:spcPts val="1700"/>
              </a:spcBef>
              <a:spcAft>
                <a:spcPts val="0"/>
              </a:spcAft>
              <a:buClr>
                <a:schemeClr val="dk1"/>
              </a:buClr>
              <a:buFont typeface="Arial"/>
              <a:buNone/>
            </a:pPr>
            <a:endParaRPr sz="3200" b="0" i="0" u="none" strike="noStrike" cap="none" baseline="0" dirty="0">
              <a:solidFill>
                <a:srgbClr val="222222"/>
              </a:solidFill>
              <a:latin typeface="Calibri"/>
              <a:ea typeface="Calibri"/>
              <a:cs typeface="Calibri"/>
              <a:sym typeface="Calibri"/>
            </a:endParaRPr>
          </a:p>
          <a:p>
            <a:pPr marL="342900" marR="0" lvl="0" indent="-342900" algn="l" rtl="0">
              <a:spcBef>
                <a:spcPts val="170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pic>
        <p:nvPicPr>
          <p:cNvPr id="103" name="Shape 103"/>
          <p:cNvPicPr preferRelativeResize="0"/>
          <p:nvPr/>
        </p:nvPicPr>
        <p:blipFill rotWithShape="1">
          <a:blip r:embed="rId5">
            <a:alphaModFix/>
          </a:blip>
          <a:srcRect/>
          <a:stretch/>
        </p:blipFill>
        <p:spPr>
          <a:xfrm>
            <a:off x="7020271" y="123478"/>
            <a:ext cx="1839698" cy="1839698"/>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685800" y="1399370"/>
            <a:ext cx="7772400" cy="110250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4400" b="1" i="1" u="none" strike="noStrike" cap="none" baseline="0">
                <a:solidFill>
                  <a:schemeClr val="dk1"/>
                </a:solidFill>
                <a:latin typeface="Calibri"/>
                <a:ea typeface="Calibri"/>
                <a:cs typeface="Calibri"/>
                <a:sym typeface="Calibri"/>
              </a:rPr>
              <a:t>Scholarship@Western</a:t>
            </a:r>
          </a:p>
        </p:txBody>
      </p:sp>
      <p:sp>
        <p:nvSpPr>
          <p:cNvPr id="174" name="Shape 174"/>
          <p:cNvSpPr txBox="1">
            <a:spLocks noGrp="1"/>
          </p:cNvSpPr>
          <p:nvPr>
            <p:ph type="subTitle" idx="1"/>
          </p:nvPr>
        </p:nvSpPr>
        <p:spPr>
          <a:xfrm>
            <a:off x="685800" y="2486651"/>
            <a:ext cx="7772400" cy="1800900"/>
          </a:xfrm>
          <a:prstGeom prst="rect">
            <a:avLst/>
          </a:prstGeom>
          <a:noFill/>
          <a:ln>
            <a:noFill/>
          </a:ln>
        </p:spPr>
        <p:txBody>
          <a:bodyPr lIns="91425" tIns="91425" rIns="91425" bIns="91425" anchor="t" anchorCtr="0">
            <a:noAutofit/>
          </a:bodyPr>
          <a:lstStyle/>
          <a:p>
            <a:pPr marL="0" marR="0" lvl="0" indent="0" algn="ctr" rtl="0">
              <a:spcBef>
                <a:spcPts val="0"/>
              </a:spcBef>
              <a:buClr>
                <a:schemeClr val="dk1"/>
              </a:buClr>
              <a:buSzPct val="25000"/>
              <a:buFont typeface="Arial"/>
              <a:buNone/>
            </a:pPr>
            <a:r>
              <a:rPr lang="en" sz="3200" b="0" i="1" u="none" strike="noStrike" cap="none" baseline="0">
                <a:solidFill>
                  <a:schemeClr val="dk1"/>
                </a:solidFill>
                <a:latin typeface="Calibri"/>
                <a:ea typeface="Calibri"/>
                <a:cs typeface="Calibri"/>
                <a:sym typeface="Calibri"/>
              </a:rPr>
              <a:t>the University’s Open Access Repository</a:t>
            </a:r>
          </a:p>
          <a:p>
            <a:pPr marL="0" marR="0" lvl="0" indent="0" algn="ctr" rtl="0">
              <a:spcBef>
                <a:spcPts val="0"/>
              </a:spcBef>
              <a:buClr>
                <a:schemeClr val="dk1"/>
              </a:buClr>
              <a:buSzPct val="25000"/>
              <a:buFont typeface="Arial"/>
              <a:buNone/>
            </a:pPr>
            <a:r>
              <a:rPr lang="en" sz="3200" b="0" i="1" u="none" strike="noStrike" cap="none" baseline="0">
                <a:solidFill>
                  <a:schemeClr val="dk1"/>
                </a:solidFill>
                <a:latin typeface="Calibri"/>
                <a:ea typeface="Calibri"/>
                <a:cs typeface="Calibri"/>
                <a:sym typeface="Calibri"/>
              </a:rPr>
              <a:t>showcasing Western’s research </a:t>
            </a:r>
          </a:p>
          <a:p>
            <a:pPr marL="0" marR="0" lvl="0" indent="0" algn="ctr" rtl="0">
              <a:spcBef>
                <a:spcPts val="0"/>
              </a:spcBef>
              <a:buClr>
                <a:schemeClr val="dk1"/>
              </a:buClr>
              <a:buSzPct val="25000"/>
              <a:buFont typeface="Arial"/>
              <a:buNone/>
            </a:pPr>
            <a:r>
              <a:rPr lang="en" sz="3200" b="0" i="1" u="none" strike="noStrike" cap="none" baseline="0">
                <a:solidFill>
                  <a:schemeClr val="dk1"/>
                </a:solidFill>
                <a:latin typeface="Calibri"/>
                <a:ea typeface="Calibri"/>
                <a:cs typeface="Calibri"/>
                <a:sym typeface="Calibri"/>
              </a:rPr>
              <a:t>to the world.</a:t>
            </a:r>
          </a:p>
        </p:txBody>
      </p:sp>
      <p:pic>
        <p:nvPicPr>
          <p:cNvPr id="175" name="Shape 175"/>
          <p:cNvPicPr preferRelativeResize="0"/>
          <p:nvPr/>
        </p:nvPicPr>
        <p:blipFill rotWithShape="1">
          <a:blip r:embed="rId3">
            <a:alphaModFix/>
          </a:blip>
          <a:srcRect/>
          <a:stretch/>
        </p:blipFill>
        <p:spPr>
          <a:xfrm>
            <a:off x="7682975" y="3244801"/>
            <a:ext cx="1093049" cy="1696399"/>
          </a:xfrm>
          <a:prstGeom prst="rect">
            <a:avLst/>
          </a:prstGeom>
          <a:noFill/>
          <a:ln>
            <a:noFill/>
          </a:ln>
        </p:spPr>
      </p:pic>
      <p:pic>
        <p:nvPicPr>
          <p:cNvPr id="176" name="Shape 176"/>
          <p:cNvPicPr preferRelativeResize="0"/>
          <p:nvPr/>
        </p:nvPicPr>
        <p:blipFill>
          <a:blip r:embed="rId4">
            <a:alphaModFix/>
          </a:blip>
          <a:stretch>
            <a:fillRect/>
          </a:stretch>
        </p:blipFill>
        <p:spPr>
          <a:xfrm>
            <a:off x="435804" y="876355"/>
            <a:ext cx="2199725" cy="573841"/>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4400" b="1" i="1" u="none" strike="noStrike" cap="none" baseline="0" dirty="0">
                <a:solidFill>
                  <a:schemeClr val="dk1"/>
                </a:solidFill>
                <a:latin typeface="Calibri"/>
                <a:ea typeface="Calibri"/>
                <a:cs typeface="Calibri"/>
                <a:sym typeface="Calibri"/>
              </a:rPr>
              <a:t>Scholarship@Western </a:t>
            </a:r>
          </a:p>
        </p:txBody>
      </p:sp>
      <p:sp>
        <p:nvSpPr>
          <p:cNvPr id="182" name="Shape 182"/>
          <p:cNvSpPr txBox="1">
            <a:spLocks noGrp="1"/>
          </p:cNvSpPr>
          <p:nvPr>
            <p:ph type="body" idx="1"/>
          </p:nvPr>
        </p:nvSpPr>
        <p:spPr>
          <a:xfrm>
            <a:off x="457200" y="1129301"/>
            <a:ext cx="8229600" cy="3725698"/>
          </a:xfrm>
          <a:prstGeom prst="rect">
            <a:avLst/>
          </a:prstGeom>
          <a:noFill/>
          <a:ln>
            <a:noFill/>
          </a:ln>
        </p:spPr>
        <p:txBody>
          <a:bodyPr lIns="91425" tIns="91425" rIns="91425" bIns="91425" anchor="t" anchorCtr="0">
            <a:noAutofit/>
          </a:bodyPr>
          <a:lstStyle/>
          <a:p>
            <a:pPr marL="342900" marR="0" lvl="0" indent="-342900" algn="l" rtl="0">
              <a:spcBef>
                <a:spcPts val="0"/>
              </a:spcBef>
              <a:buClr>
                <a:schemeClr val="dk1"/>
              </a:buClr>
              <a:buSzPct val="25000"/>
              <a:buFont typeface="Arial"/>
              <a:buNone/>
            </a:pPr>
            <a:r>
              <a:rPr lang="en" sz="3200" b="1" i="1" u="none" strike="noStrike" cap="none" baseline="0" dirty="0">
                <a:solidFill>
                  <a:schemeClr val="dk1"/>
                </a:solidFill>
                <a:latin typeface="Calibri"/>
                <a:ea typeface="Calibri"/>
                <a:cs typeface="Calibri"/>
                <a:sym typeface="Calibri"/>
              </a:rPr>
              <a:t>What’s in it for me?</a:t>
            </a:r>
          </a:p>
          <a:p>
            <a:pPr marL="457200" marR="0" lvl="0" indent="-419100" algn="l" rtl="0">
              <a:lnSpc>
                <a:spcPct val="115000"/>
              </a:lnSpc>
              <a:spcBef>
                <a:spcPts val="0"/>
              </a:spcBef>
              <a:buClr>
                <a:schemeClr val="dk1"/>
              </a:buClr>
              <a:buSzPct val="100000"/>
              <a:buFont typeface="Arial" pitchFamily="34" charset="0"/>
              <a:buChar char="•"/>
            </a:pPr>
            <a:r>
              <a:rPr lang="en" sz="3200" b="0" i="0" u="none" strike="noStrike" cap="none" baseline="0" dirty="0" smtClean="0">
                <a:solidFill>
                  <a:schemeClr val="dk1"/>
                </a:solidFill>
                <a:latin typeface="Calibri"/>
                <a:ea typeface="Calibri"/>
                <a:cs typeface="Calibri"/>
                <a:sym typeface="Calibri"/>
              </a:rPr>
              <a:t>Wide </a:t>
            </a:r>
            <a:r>
              <a:rPr lang="en" sz="3200" b="0" i="0" u="none" strike="noStrike" cap="none" baseline="0" dirty="0">
                <a:solidFill>
                  <a:schemeClr val="dk1"/>
                </a:solidFill>
                <a:latin typeface="Calibri"/>
                <a:ea typeface="Calibri"/>
                <a:cs typeface="Calibri"/>
                <a:sym typeface="Calibri"/>
              </a:rPr>
              <a:t>dissemination of your work</a:t>
            </a:r>
          </a:p>
          <a:p>
            <a:pPr marL="457200" marR="0" lvl="0" indent="-419100" algn="l" rtl="0">
              <a:lnSpc>
                <a:spcPct val="115000"/>
              </a:lnSpc>
              <a:spcBef>
                <a:spcPts val="0"/>
              </a:spcBef>
              <a:buClr>
                <a:schemeClr val="dk1"/>
              </a:buClr>
              <a:buSzPct val="100000"/>
              <a:buFont typeface="Arial" pitchFamily="34" charset="0"/>
              <a:buChar char="•"/>
            </a:pPr>
            <a:r>
              <a:rPr lang="en" sz="3200" b="0" i="0" u="none" strike="noStrike" cap="none" baseline="0" dirty="0">
                <a:solidFill>
                  <a:schemeClr val="dk1"/>
                </a:solidFill>
                <a:latin typeface="Calibri"/>
                <a:ea typeface="Calibri"/>
                <a:cs typeface="Calibri"/>
                <a:sym typeface="Calibri"/>
              </a:rPr>
              <a:t>More citations means more impact</a:t>
            </a:r>
          </a:p>
          <a:p>
            <a:pPr marL="457200" marR="0" lvl="0" indent="-419100" algn="l" rtl="0">
              <a:lnSpc>
                <a:spcPct val="115000"/>
              </a:lnSpc>
              <a:spcBef>
                <a:spcPts val="0"/>
              </a:spcBef>
              <a:buClr>
                <a:schemeClr val="dk1"/>
              </a:buClr>
              <a:buSzPct val="100000"/>
              <a:buFont typeface="Arial" pitchFamily="34" charset="0"/>
              <a:buChar char="•"/>
            </a:pPr>
            <a:r>
              <a:rPr lang="en" sz="3200" b="0" i="0" u="none" strike="noStrike" cap="none" baseline="0" dirty="0">
                <a:solidFill>
                  <a:schemeClr val="dk1"/>
                </a:solidFill>
                <a:latin typeface="Calibri"/>
                <a:ea typeface="Calibri"/>
                <a:cs typeface="Calibri"/>
                <a:sym typeface="Calibri"/>
              </a:rPr>
              <a:t>Raises your profile, your department’s    profile, the institution’s profile</a:t>
            </a:r>
          </a:p>
          <a:p>
            <a:pPr marL="457200" marR="0" lvl="0" indent="-419100" algn="l" rtl="0">
              <a:lnSpc>
                <a:spcPct val="115000"/>
              </a:lnSpc>
              <a:spcBef>
                <a:spcPts val="0"/>
              </a:spcBef>
              <a:buClr>
                <a:schemeClr val="dk1"/>
              </a:buClr>
              <a:buSzPct val="100000"/>
              <a:buFont typeface="Arial" pitchFamily="34" charset="0"/>
              <a:buChar char="•"/>
            </a:pPr>
            <a:r>
              <a:rPr lang="en" sz="3200" b="0" i="0" u="none" strike="noStrike" cap="none" baseline="0" dirty="0" smtClean="0">
                <a:solidFill>
                  <a:schemeClr val="dk1"/>
                </a:solidFill>
                <a:latin typeface="Calibri"/>
                <a:ea typeface="Calibri"/>
                <a:cs typeface="Calibri"/>
                <a:sym typeface="Calibri"/>
              </a:rPr>
              <a:t>Alt Metrics: </a:t>
            </a:r>
            <a:r>
              <a:rPr lang="en" sz="3200" b="0" i="0" u="none" strike="noStrike" cap="none" baseline="0" dirty="0">
                <a:solidFill>
                  <a:schemeClr val="dk1"/>
                </a:solidFill>
                <a:latin typeface="Calibri"/>
                <a:ea typeface="Calibri"/>
                <a:cs typeface="Calibri"/>
                <a:sym typeface="Calibri"/>
              </a:rPr>
              <a:t>monthly download counts </a:t>
            </a:r>
          </a:p>
          <a:p>
            <a:pPr marL="342900" marR="0" lvl="0" indent="-342900" algn="l" rtl="0">
              <a:spcBef>
                <a:spcPts val="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pic>
        <p:nvPicPr>
          <p:cNvPr id="183" name="Shape 183"/>
          <p:cNvPicPr preferRelativeResize="0"/>
          <p:nvPr/>
        </p:nvPicPr>
        <p:blipFill rotWithShape="1">
          <a:blip r:embed="rId3">
            <a:alphaModFix/>
          </a:blip>
          <a:srcRect/>
          <a:stretch/>
        </p:blipFill>
        <p:spPr>
          <a:xfrm>
            <a:off x="6948264" y="915566"/>
            <a:ext cx="1763687" cy="1800199"/>
          </a:xfrm>
          <a:prstGeom prst="rect">
            <a:avLst/>
          </a:prstGeom>
          <a:noFill/>
          <a:ln>
            <a:noFill/>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182">
                                            <p:txEl>
                                              <p:pRg st="0" end="0"/>
                                            </p:txEl>
                                          </p:spTgt>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anim calcmode="lin" valueType="num">
                                      <p:cBhvr additive="base">
                                        <p:cTn id="11" dur="500" fill="hold"/>
                                        <p:tgtEl>
                                          <p:spTgt spid="18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2">
                                            <p:txEl>
                                              <p:pRg st="3" end="3"/>
                                            </p:txEl>
                                          </p:spTgt>
                                        </p:tgtEl>
                                        <p:attrNameLst>
                                          <p:attrName>style.visibility</p:attrName>
                                        </p:attrNameLst>
                                      </p:cBhvr>
                                      <p:to>
                                        <p:strVal val="visible"/>
                                      </p:to>
                                    </p:set>
                                    <p:anim calcmode="lin" valueType="num">
                                      <p:cBhvr additive="base">
                                        <p:cTn id="17" dur="500" fill="hold"/>
                                        <p:tgtEl>
                                          <p:spTgt spid="182">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82">
                                            <p:txEl>
                                              <p:pRg st="4" end="4"/>
                                            </p:txEl>
                                          </p:spTgt>
                                        </p:tgtEl>
                                        <p:attrNameLst>
                                          <p:attrName>style.visibility</p:attrName>
                                        </p:attrNameLst>
                                      </p:cBhvr>
                                      <p:to>
                                        <p:strVal val="visible"/>
                                      </p:to>
                                    </p:set>
                                    <p:anim calcmode="lin" valueType="num">
                                      <p:cBhvr additive="base">
                                        <p:cTn id="23" dur="500" fill="hold"/>
                                        <p:tgtEl>
                                          <p:spTgt spid="18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82">
                                            <p:txEl>
                                              <p:pRg st="2" end="2"/>
                                            </p:txEl>
                                          </p:spTgt>
                                        </p:tgtEl>
                                        <p:attrNameLst>
                                          <p:attrName>style.visibility</p:attrName>
                                        </p:attrNameLst>
                                      </p:cBhvr>
                                      <p:to>
                                        <p:strVal val="visible"/>
                                      </p:to>
                                    </p:set>
                                    <p:anim calcmode="lin" valueType="num">
                                      <p:cBhvr additive="base">
                                        <p:cTn id="29" dur="500" fill="hold"/>
                                        <p:tgtEl>
                                          <p:spTgt spid="182">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4400" b="1" i="1" u="none" strike="noStrike" cap="none" baseline="0">
                <a:solidFill>
                  <a:schemeClr val="dk1"/>
                </a:solidFill>
                <a:latin typeface="Calibri"/>
                <a:ea typeface="Calibri"/>
                <a:cs typeface="Calibri"/>
                <a:sym typeface="Calibri"/>
              </a:rPr>
              <a:t>Scholarship@Western</a:t>
            </a:r>
          </a:p>
        </p:txBody>
      </p:sp>
      <p:sp>
        <p:nvSpPr>
          <p:cNvPr id="189" name="Shape 189"/>
          <p:cNvSpPr txBox="1">
            <a:spLocks noGrp="1"/>
          </p:cNvSpPr>
          <p:nvPr>
            <p:ph type="body" idx="1"/>
          </p:nvPr>
        </p:nvSpPr>
        <p:spPr>
          <a:xfrm>
            <a:off x="457200" y="1200150"/>
            <a:ext cx="3994524" cy="3725679"/>
          </a:xfrm>
          <a:prstGeom prst="rect">
            <a:avLst/>
          </a:prstGeom>
          <a:noFill/>
          <a:ln>
            <a:noFill/>
          </a:ln>
        </p:spPr>
        <p:txBody>
          <a:bodyPr lIns="91425" tIns="91425" rIns="91425" bIns="91425" anchor="t" anchorCtr="0">
            <a:noAutofit/>
          </a:bodyPr>
          <a:lstStyle/>
          <a:p>
            <a:pPr marL="457200" marR="0" lvl="0" indent="-419100" algn="l" rtl="0">
              <a:spcBef>
                <a:spcPts val="0"/>
              </a:spcBef>
              <a:buClr>
                <a:schemeClr val="dk1"/>
              </a:buClr>
              <a:buSzPct val="100000"/>
              <a:buFont typeface="Arial" pitchFamily="34" charset="0"/>
              <a:buChar char="•"/>
            </a:pPr>
            <a:r>
              <a:rPr lang="en" sz="3200" b="0" i="0" u="none" strike="noStrike" cap="none" baseline="0" dirty="0">
                <a:solidFill>
                  <a:schemeClr val="dk1"/>
                </a:solidFill>
                <a:latin typeface="Calibri"/>
                <a:ea typeface="Calibri"/>
                <a:cs typeface="Calibri"/>
                <a:sym typeface="Calibri"/>
              </a:rPr>
              <a:t>indexes your work in </a:t>
            </a:r>
            <a:r>
              <a:rPr lang="en" sz="3200" b="0" i="0" u="none" strike="noStrike" cap="none" baseline="0" dirty="0" smtClean="0">
                <a:solidFill>
                  <a:schemeClr val="dk1"/>
                </a:solidFill>
                <a:latin typeface="Calibri"/>
                <a:ea typeface="Calibri"/>
                <a:cs typeface="Calibri"/>
                <a:sym typeface="Calibri"/>
              </a:rPr>
              <a:t>Google</a:t>
            </a:r>
            <a:r>
              <a:rPr lang="en" sz="3200" b="0" i="0" u="none" strike="noStrike" cap="none" dirty="0" smtClean="0">
                <a:solidFill>
                  <a:schemeClr val="dk1"/>
                </a:solidFill>
                <a:latin typeface="Calibri"/>
                <a:ea typeface="Calibri"/>
                <a:cs typeface="Calibri"/>
                <a:sym typeface="Calibri"/>
              </a:rPr>
              <a:t> and</a:t>
            </a:r>
            <a:r>
              <a:rPr lang="en" sz="3200" b="0" i="0" u="none" strike="noStrike" cap="none" baseline="0" dirty="0" smtClean="0">
                <a:solidFill>
                  <a:schemeClr val="dk1"/>
                </a:solidFill>
                <a:latin typeface="Calibri"/>
                <a:ea typeface="Calibri"/>
                <a:cs typeface="Calibri"/>
                <a:sym typeface="Calibri"/>
              </a:rPr>
              <a:t> </a:t>
            </a:r>
            <a:endParaRPr lang="en" sz="3200" b="0" i="0" u="none" strike="noStrike" cap="none" baseline="0" dirty="0">
              <a:solidFill>
                <a:schemeClr val="dk1"/>
              </a:solidFill>
              <a:latin typeface="Calibri"/>
              <a:ea typeface="Calibri"/>
              <a:cs typeface="Calibri"/>
              <a:sym typeface="Calibri"/>
            </a:endParaRPr>
          </a:p>
          <a:p>
            <a:pPr marL="457200" marR="0" lvl="0" indent="-419100" algn="l" rtl="0">
              <a:spcBef>
                <a:spcPts val="0"/>
              </a:spcBef>
              <a:buClr>
                <a:schemeClr val="dk1"/>
              </a:buClr>
              <a:buSzPct val="100000"/>
              <a:buFont typeface="Arial" pitchFamily="34" charset="0"/>
              <a:buChar char="•"/>
            </a:pPr>
            <a:r>
              <a:rPr lang="en" sz="3200" b="0" i="0" u="none" strike="noStrike" cap="none" baseline="0" dirty="0">
                <a:solidFill>
                  <a:schemeClr val="dk1"/>
                </a:solidFill>
                <a:latin typeface="Calibri"/>
                <a:ea typeface="Calibri"/>
                <a:cs typeface="Calibri"/>
                <a:sym typeface="Calibri"/>
              </a:rPr>
              <a:t>Google scholar </a:t>
            </a:r>
          </a:p>
          <a:p>
            <a:pPr marL="342900" marR="0" lvl="0" indent="457200" algn="l" rtl="0">
              <a:spcBef>
                <a:spcPts val="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sp>
        <p:nvSpPr>
          <p:cNvPr id="190" name="Shape 190"/>
          <p:cNvSpPr txBox="1">
            <a:spLocks noGrp="1"/>
          </p:cNvSpPr>
          <p:nvPr>
            <p:ph type="body" idx="2"/>
          </p:nvPr>
        </p:nvSpPr>
        <p:spPr>
          <a:xfrm>
            <a:off x="4692273" y="1200150"/>
            <a:ext cx="3994524" cy="3725679"/>
          </a:xfrm>
          <a:prstGeom prst="rect">
            <a:avLst/>
          </a:prstGeom>
          <a:noFill/>
          <a:ln>
            <a:noFill/>
          </a:ln>
        </p:spPr>
        <p:txBody>
          <a:bodyPr lIns="91425" tIns="91425" rIns="91425" bIns="91425" anchor="t" anchorCtr="0">
            <a:noAutofit/>
          </a:bodyPr>
          <a:lstStyle/>
          <a:p>
            <a:pPr marL="457200" marR="0" lvl="0" indent="-215900" algn="l" rtl="0">
              <a:spcBef>
                <a:spcPts val="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457200" marR="0" lvl="0" indent="-215900" algn="l" rtl="0">
              <a:spcBef>
                <a:spcPts val="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457200" marR="0" lvl="0" indent="-215900" algn="l" rtl="0">
              <a:spcBef>
                <a:spcPts val="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342900" marR="0" lvl="0" indent="-342900" algn="l" rtl="0">
              <a:spcBef>
                <a:spcPts val="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457200" marR="0" lvl="0" indent="-419100" algn="l" rtl="0">
              <a:spcBef>
                <a:spcPts val="0"/>
              </a:spcBef>
              <a:buClr>
                <a:schemeClr val="dk1"/>
              </a:buClr>
              <a:buSzPct val="100000"/>
              <a:buFont typeface="Arial" pitchFamily="34" charset="0"/>
              <a:buChar char="•"/>
            </a:pPr>
            <a:r>
              <a:rPr lang="en" sz="3200" b="0" i="0" u="none" strike="noStrike" cap="none" baseline="0" dirty="0">
                <a:solidFill>
                  <a:schemeClr val="dk1"/>
                </a:solidFill>
                <a:latin typeface="Calibri"/>
                <a:ea typeface="Calibri"/>
                <a:cs typeface="Calibri"/>
                <a:sym typeface="Calibri"/>
              </a:rPr>
              <a:t>and Summon, Western Libraries </a:t>
            </a:r>
          </a:p>
          <a:p>
            <a:pPr marL="342900" marR="0" lvl="0" indent="0" algn="l" rtl="0">
              <a:spcBef>
                <a:spcPts val="0"/>
              </a:spcBef>
              <a:buClr>
                <a:schemeClr val="dk1"/>
              </a:buClr>
              <a:buSzPct val="25000"/>
              <a:buFont typeface="Arial"/>
              <a:buNone/>
            </a:pPr>
            <a:r>
              <a:rPr lang="en" sz="3200" dirty="0">
                <a:solidFill>
                  <a:schemeClr val="dk1"/>
                </a:solidFill>
                <a:latin typeface="Calibri"/>
                <a:ea typeface="Calibri"/>
                <a:cs typeface="Calibri"/>
                <a:sym typeface="Calibri"/>
              </a:rPr>
              <a:t> </a:t>
            </a:r>
            <a:r>
              <a:rPr lang="en" sz="3200" b="0" i="0" u="none" strike="noStrike" cap="none" baseline="0" dirty="0">
                <a:solidFill>
                  <a:schemeClr val="dk1"/>
                </a:solidFill>
                <a:latin typeface="Calibri"/>
                <a:ea typeface="Calibri"/>
                <a:cs typeface="Calibri"/>
                <a:sym typeface="Calibri"/>
              </a:rPr>
              <a:t>discovery tool</a:t>
            </a:r>
          </a:p>
          <a:p>
            <a:pPr marL="342900" marR="0" lvl="0" indent="-342900" algn="l" rtl="0">
              <a:spcBef>
                <a:spcPts val="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pic>
        <p:nvPicPr>
          <p:cNvPr id="191" name="Shape 191"/>
          <p:cNvPicPr preferRelativeResize="0"/>
          <p:nvPr/>
        </p:nvPicPr>
        <p:blipFill rotWithShape="1">
          <a:blip r:embed="rId3">
            <a:alphaModFix/>
          </a:blip>
          <a:srcRect/>
          <a:stretch/>
        </p:blipFill>
        <p:spPr>
          <a:xfrm>
            <a:off x="4692278" y="1200151"/>
            <a:ext cx="3575574" cy="1453922"/>
          </a:xfrm>
          <a:prstGeom prst="rect">
            <a:avLst/>
          </a:prstGeom>
          <a:noFill/>
          <a:ln>
            <a:noFill/>
          </a:ln>
        </p:spPr>
      </p:pic>
      <p:pic>
        <p:nvPicPr>
          <p:cNvPr id="192" name="Shape 192"/>
          <p:cNvPicPr preferRelativeResize="0"/>
          <p:nvPr/>
        </p:nvPicPr>
        <p:blipFill>
          <a:blip r:embed="rId4">
            <a:alphaModFix/>
          </a:blip>
          <a:stretch>
            <a:fillRect/>
          </a:stretch>
        </p:blipFill>
        <p:spPr>
          <a:xfrm>
            <a:off x="1043608" y="2931790"/>
            <a:ext cx="3264199" cy="1874324"/>
          </a:xfrm>
          <a:prstGeom prst="rect">
            <a:avLst/>
          </a:prstGeom>
          <a:noFill/>
          <a:ln>
            <a:noFill/>
          </a:ln>
        </p:spPr>
      </p:pic>
      <p:sp>
        <p:nvSpPr>
          <p:cNvPr id="7" name="Down Arrow 6"/>
          <p:cNvSpPr/>
          <p:nvPr/>
        </p:nvSpPr>
        <p:spPr>
          <a:xfrm rot="13662698">
            <a:off x="475170" y="3841923"/>
            <a:ext cx="86409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idx="4294967295"/>
          </p:nvPr>
        </p:nvSpPr>
        <p:spPr>
          <a:xfrm>
            <a:off x="0" y="206377"/>
            <a:ext cx="8229600" cy="749299"/>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3950" b="1" i="1" u="none" strike="noStrike" cap="none" baseline="0">
                <a:solidFill>
                  <a:schemeClr val="dk1"/>
                </a:solidFill>
                <a:latin typeface="Calibri"/>
                <a:ea typeface="Calibri"/>
                <a:cs typeface="Calibri"/>
                <a:sym typeface="Calibri"/>
              </a:rPr>
              <a:t>Global Reach, Global Impact</a:t>
            </a:r>
          </a:p>
        </p:txBody>
      </p:sp>
      <p:sp>
        <p:nvSpPr>
          <p:cNvPr id="198" name="Shape 198"/>
          <p:cNvSpPr txBox="1"/>
          <p:nvPr/>
        </p:nvSpPr>
        <p:spPr>
          <a:xfrm>
            <a:off x="153825" y="2976401"/>
            <a:ext cx="234000" cy="40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199" name="Shape 199"/>
          <p:cNvPicPr preferRelativeResize="0"/>
          <p:nvPr/>
        </p:nvPicPr>
        <p:blipFill>
          <a:blip r:embed="rId3">
            <a:alphaModFix/>
          </a:blip>
          <a:stretch>
            <a:fillRect/>
          </a:stretch>
        </p:blipFill>
        <p:spPr>
          <a:xfrm>
            <a:off x="1581150" y="794500"/>
            <a:ext cx="5981700" cy="4257675"/>
          </a:xfrm>
          <a:prstGeom prst="rect">
            <a:avLst/>
          </a:prstGeom>
          <a:noFill/>
          <a:ln>
            <a:noFill/>
          </a:ln>
        </p:spPr>
      </p:pic>
      <p:sp>
        <p:nvSpPr>
          <p:cNvPr id="200" name="Shape 200"/>
          <p:cNvSpPr txBox="1"/>
          <p:nvPr/>
        </p:nvSpPr>
        <p:spPr>
          <a:xfrm>
            <a:off x="637950" y="2708850"/>
            <a:ext cx="1295099" cy="1143599"/>
          </a:xfrm>
          <a:prstGeom prst="rect">
            <a:avLst/>
          </a:prstGeom>
          <a:noFill/>
          <a:ln>
            <a:noFill/>
          </a:ln>
        </p:spPr>
        <p:txBody>
          <a:bodyPr lIns="91425" tIns="91425" rIns="91425" bIns="91425" anchor="t" anchorCtr="0">
            <a:noAutofit/>
          </a:bodyPr>
          <a:lstStyle/>
          <a:p>
            <a:pPr rtl="0">
              <a:spcBef>
                <a:spcPts val="0"/>
              </a:spcBef>
              <a:buNone/>
            </a:pPr>
            <a:r>
              <a:rPr lang="en" b="1"/>
              <a:t>Realtime</a:t>
            </a:r>
          </a:p>
          <a:p>
            <a:pPr>
              <a:spcBef>
                <a:spcPts val="0"/>
              </a:spcBef>
              <a:buNone/>
            </a:pPr>
            <a:r>
              <a:rPr lang="en" b="1"/>
              <a:t>downloads across the world</a:t>
            </a:r>
          </a:p>
        </p:txBody>
      </p:sp>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smtClean="0"/>
              <a:t>Mapping Scholarship@Western : 2 hours compressed into 35 seconds </a:t>
            </a:r>
            <a:endParaRPr lang="en-CA" sz="2800" b="1" dirty="0"/>
          </a:p>
        </p:txBody>
      </p:sp>
      <p:sp>
        <p:nvSpPr>
          <p:cNvPr id="3" name="Text Placeholder 2"/>
          <p:cNvSpPr>
            <a:spLocks noGrp="1"/>
          </p:cNvSpPr>
          <p:nvPr>
            <p:ph type="body" idx="1"/>
          </p:nvPr>
        </p:nvSpPr>
        <p:spPr/>
        <p:txBody>
          <a:bodyPr/>
          <a:lstStyle/>
          <a:p>
            <a:r>
              <a:rPr lang="en-CA" dirty="0" smtClean="0">
                <a:hlinkClick r:id="rId2"/>
              </a:rPr>
              <a:t>http://youtu.be/BhzGVkwfDK0</a:t>
            </a:r>
            <a:endParaRPr lang="en-CA" dirty="0" smtClean="0"/>
          </a:p>
          <a:p>
            <a:endParaRPr lang="en-CA" dirty="0" smtClean="0"/>
          </a:p>
          <a:p>
            <a:endParaRPr lang="en-CA" dirty="0"/>
          </a:p>
        </p:txBody>
      </p:sp>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sp>
        <p:nvSpPr>
          <p:cNvPr id="206" name="Shape 206"/>
          <p:cNvSpPr txBox="1">
            <a:spLocks noGrp="1"/>
          </p:cNvSpPr>
          <p:nvPr>
            <p:ph type="body" idx="1"/>
          </p:nvPr>
        </p:nvSpPr>
        <p:spPr>
          <a:xfrm>
            <a:off x="457200" y="3124351"/>
            <a:ext cx="8229600" cy="1801499"/>
          </a:xfrm>
          <a:prstGeom prst="rect">
            <a:avLst/>
          </a:prstGeom>
          <a:solidFill>
            <a:srgbClr val="F3F3F3"/>
          </a:solidFill>
          <a:ln>
            <a:noFill/>
          </a:ln>
        </p:spPr>
        <p:txBody>
          <a:bodyPr lIns="91425" tIns="91425" rIns="91425" bIns="91425" anchor="t" anchorCtr="0">
            <a:noAutofit/>
          </a:bodyPr>
          <a:lstStyle/>
          <a:p>
            <a:pPr marL="342900" marR="0" lvl="0" indent="-342900" algn="ctr" rtl="0">
              <a:lnSpc>
                <a:spcPct val="150000"/>
              </a:lnSpc>
              <a:spcBef>
                <a:spcPts val="0"/>
              </a:spcBef>
              <a:spcAft>
                <a:spcPts val="0"/>
              </a:spcAft>
              <a:buClr>
                <a:srgbClr val="000000"/>
              </a:buClr>
              <a:buSzPct val="25000"/>
              <a:buFont typeface="Arial"/>
              <a:buNone/>
            </a:pPr>
            <a:r>
              <a:rPr lang="en" sz="1800" b="1" i="0" u="none" strike="noStrike" cap="none" baseline="0">
                <a:solidFill>
                  <a:srgbClr val="000000"/>
                </a:solidFill>
                <a:latin typeface="Calibri"/>
                <a:ea typeface="Calibri"/>
                <a:cs typeface="Calibri"/>
                <a:sym typeface="Calibri"/>
              </a:rPr>
              <a:t>In 2014</a:t>
            </a:r>
          </a:p>
          <a:p>
            <a:pPr marL="342900" marR="0" lvl="0" indent="-342900" algn="ctr" rtl="0">
              <a:spcBef>
                <a:spcPts val="1700"/>
              </a:spcBef>
              <a:buClr>
                <a:schemeClr val="dk1"/>
              </a:buClr>
              <a:buSzPct val="25000"/>
              <a:buFont typeface="Arial"/>
              <a:buNone/>
            </a:pPr>
            <a:r>
              <a:rPr lang="en" sz="2800" b="1" i="0" u="none" strike="noStrike" cap="none" baseline="0">
                <a:solidFill>
                  <a:schemeClr val="dk1"/>
                </a:solidFill>
                <a:latin typeface="Calibri"/>
                <a:ea typeface="Calibri"/>
                <a:cs typeface="Calibri"/>
                <a:sym typeface="Calibri"/>
              </a:rPr>
              <a:t>IIPJ has surpassed 100,000 readers and our data indicates we have approximately 3,500 to 4,000 new readers per month.</a:t>
            </a:r>
          </a:p>
        </p:txBody>
      </p:sp>
      <p:pic>
        <p:nvPicPr>
          <p:cNvPr id="207" name="Shape 207"/>
          <p:cNvPicPr preferRelativeResize="0"/>
          <p:nvPr/>
        </p:nvPicPr>
        <p:blipFill>
          <a:blip r:embed="rId3">
            <a:alphaModFix/>
          </a:blip>
          <a:stretch>
            <a:fillRect/>
          </a:stretch>
        </p:blipFill>
        <p:spPr>
          <a:xfrm>
            <a:off x="271587" y="78825"/>
            <a:ext cx="8600826" cy="2723675"/>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endParaRPr lang="en-CA"/>
          </a:p>
        </p:txBody>
      </p:sp>
      <p:pic>
        <p:nvPicPr>
          <p:cNvPr id="3074" name="Picture 2" descr="C:\Users\jpater22\AppData\Local\Skitch\Screenshot_012715_120424_PM.jpg"/>
          <p:cNvPicPr>
            <a:picLocks noChangeAspect="1" noChangeArrowheads="1"/>
          </p:cNvPicPr>
          <p:nvPr/>
        </p:nvPicPr>
        <p:blipFill>
          <a:blip r:embed="rId3"/>
          <a:srcRect/>
          <a:stretch>
            <a:fillRect/>
          </a:stretch>
        </p:blipFill>
        <p:spPr bwMode="auto">
          <a:xfrm>
            <a:off x="0" y="1100"/>
            <a:ext cx="9144000" cy="5141299"/>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4400" b="1" i="1" u="none" strike="noStrike" cap="none" baseline="0">
                <a:solidFill>
                  <a:schemeClr val="dk1"/>
                </a:solidFill>
                <a:latin typeface="Calibri"/>
                <a:ea typeface="Calibri"/>
                <a:cs typeface="Calibri"/>
                <a:sym typeface="Calibri"/>
              </a:rPr>
              <a:t>More Citations More Impact</a:t>
            </a:r>
          </a:p>
        </p:txBody>
      </p:sp>
      <p:sp>
        <p:nvSpPr>
          <p:cNvPr id="213" name="Shape 213"/>
          <p:cNvSpPr txBox="1">
            <a:spLocks noGrp="1"/>
          </p:cNvSpPr>
          <p:nvPr>
            <p:ph type="body" idx="1"/>
          </p:nvPr>
        </p:nvSpPr>
        <p:spPr>
          <a:xfrm>
            <a:off x="457200" y="1200150"/>
            <a:ext cx="3994524" cy="3725679"/>
          </a:xfrm>
          <a:prstGeom prst="rect">
            <a:avLst/>
          </a:prstGeom>
          <a:noFill/>
          <a:ln>
            <a:noFill/>
          </a:ln>
        </p:spPr>
        <p:txBody>
          <a:bodyPr lIns="91425" tIns="91425" rIns="91425" bIns="91425" anchor="t" anchorCtr="0">
            <a:noAutofit/>
          </a:bodyPr>
          <a:lstStyle/>
          <a:p>
            <a:pPr marL="342900" marR="0" lvl="0" indent="-342900" algn="l" rtl="0">
              <a:spcBef>
                <a:spcPts val="0"/>
              </a:spcBef>
              <a:buClr>
                <a:schemeClr val="dk1"/>
              </a:buClr>
              <a:buSzPct val="25000"/>
              <a:buFont typeface="Arial"/>
              <a:buNone/>
            </a:pPr>
            <a:r>
              <a:rPr lang="en" sz="3200" b="1" i="0" u="none" strike="noStrike" cap="none" baseline="0" dirty="0" smtClean="0">
                <a:solidFill>
                  <a:schemeClr val="dk1"/>
                </a:solidFill>
                <a:latin typeface="Calibri"/>
                <a:ea typeface="Calibri"/>
                <a:cs typeface="Calibri"/>
                <a:sym typeface="Calibri"/>
              </a:rPr>
              <a:t>11,743</a:t>
            </a:r>
            <a:r>
              <a:rPr lang="en" sz="3200" b="0" i="0" u="none" strike="noStrike" cap="none" baseline="0" dirty="0">
                <a:solidFill>
                  <a:schemeClr val="dk1"/>
                </a:solidFill>
                <a:latin typeface="Calibri"/>
                <a:ea typeface="Calibri"/>
                <a:cs typeface="Calibri"/>
                <a:sym typeface="Calibri"/>
              </a:rPr>
              <a:t> digital items</a:t>
            </a:r>
          </a:p>
          <a:p>
            <a:pPr marL="342900" marR="0" lvl="0" indent="-342900" algn="l" rtl="0">
              <a:spcBef>
                <a:spcPts val="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lvl="0" indent="-342900">
              <a:buSzPct val="25000"/>
              <a:buNone/>
            </a:pPr>
            <a:r>
              <a:rPr lang="en-CA" sz="3200" b="1" dirty="0" smtClean="0"/>
              <a:t>1,855,904</a:t>
            </a:r>
            <a:r>
              <a:rPr lang="en" sz="3200" b="1" i="0" u="none" strike="noStrike" cap="none" baseline="0" dirty="0" smtClean="0">
                <a:solidFill>
                  <a:schemeClr val="dk1"/>
                </a:solidFill>
                <a:latin typeface="Calibri"/>
                <a:ea typeface="Calibri"/>
                <a:cs typeface="Calibri"/>
                <a:sym typeface="Calibri"/>
              </a:rPr>
              <a:t> </a:t>
            </a:r>
            <a:r>
              <a:rPr lang="en" sz="3200" b="0" i="0" u="none" strike="noStrike" cap="none" baseline="0" dirty="0">
                <a:solidFill>
                  <a:schemeClr val="dk1"/>
                </a:solidFill>
                <a:latin typeface="Calibri"/>
                <a:ea typeface="Calibri"/>
                <a:cs typeface="Calibri"/>
                <a:sym typeface="Calibri"/>
              </a:rPr>
              <a:t> total downloads</a:t>
            </a:r>
          </a:p>
          <a:p>
            <a:pPr marL="342900" marR="0" lvl="0" indent="-342900" algn="l" rtl="0">
              <a:spcBef>
                <a:spcPts val="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342900" marR="0" lvl="0" indent="-342900" algn="l" rtl="0">
              <a:spcBef>
                <a:spcPts val="0"/>
              </a:spcBef>
              <a:buClr>
                <a:schemeClr val="dk1"/>
              </a:buClr>
              <a:buSzPct val="25000"/>
              <a:buFont typeface="Arial"/>
              <a:buNone/>
            </a:pPr>
            <a:r>
              <a:rPr lang="en" sz="3200" b="1" i="0" u="none" strike="noStrike" cap="none" baseline="0" dirty="0" smtClean="0">
                <a:solidFill>
                  <a:schemeClr val="dk1"/>
                </a:solidFill>
                <a:latin typeface="Calibri"/>
                <a:ea typeface="Calibri"/>
                <a:cs typeface="Calibri"/>
                <a:sym typeface="Calibri"/>
              </a:rPr>
              <a:t>55,329</a:t>
            </a:r>
            <a:r>
              <a:rPr lang="en" sz="3200" b="0" i="0" u="none" strike="noStrike" cap="none" baseline="0" dirty="0" smtClean="0">
                <a:solidFill>
                  <a:schemeClr val="dk1"/>
                </a:solidFill>
                <a:latin typeface="Calibri"/>
                <a:ea typeface="Calibri"/>
                <a:cs typeface="Calibri"/>
                <a:sym typeface="Calibri"/>
              </a:rPr>
              <a:t> </a:t>
            </a:r>
            <a:r>
              <a:rPr lang="en" sz="3200" b="0" i="0" u="none" strike="noStrike" cap="none" baseline="0" dirty="0">
                <a:solidFill>
                  <a:schemeClr val="dk1"/>
                </a:solidFill>
                <a:latin typeface="Calibri"/>
                <a:ea typeface="Calibri"/>
                <a:cs typeface="Calibri"/>
                <a:sym typeface="Calibri"/>
              </a:rPr>
              <a:t>downloads in </a:t>
            </a:r>
            <a:r>
              <a:rPr lang="en" sz="3200" b="0" i="0" u="none" strike="noStrike" cap="none" baseline="0" dirty="0" smtClean="0">
                <a:solidFill>
                  <a:schemeClr val="dk1"/>
                </a:solidFill>
                <a:latin typeface="Calibri"/>
                <a:ea typeface="Calibri"/>
                <a:cs typeface="Calibri"/>
                <a:sym typeface="Calibri"/>
              </a:rPr>
              <a:t>December</a:t>
            </a:r>
            <a:r>
              <a:rPr lang="en" sz="3200" b="0" i="0" u="none" strike="noStrike" cap="none" dirty="0" smtClean="0">
                <a:solidFill>
                  <a:schemeClr val="dk1"/>
                </a:solidFill>
                <a:latin typeface="Calibri"/>
                <a:ea typeface="Calibri"/>
                <a:cs typeface="Calibri"/>
                <a:sym typeface="Calibri"/>
              </a:rPr>
              <a:t> </a:t>
            </a:r>
            <a:r>
              <a:rPr lang="en" sz="3200" b="0" i="0" u="none" strike="noStrike" cap="none" baseline="0" dirty="0" smtClean="0">
                <a:solidFill>
                  <a:schemeClr val="dk1"/>
                </a:solidFill>
                <a:latin typeface="Calibri"/>
                <a:ea typeface="Calibri"/>
                <a:cs typeface="Calibri"/>
                <a:sym typeface="Calibri"/>
              </a:rPr>
              <a:t>2014</a:t>
            </a:r>
            <a:endParaRPr lang="en" sz="3200" b="0" i="0" u="none" strike="noStrike" cap="none" baseline="0" dirty="0">
              <a:solidFill>
                <a:schemeClr val="dk1"/>
              </a:solidFill>
              <a:latin typeface="Calibri"/>
              <a:ea typeface="Calibri"/>
              <a:cs typeface="Calibri"/>
              <a:sym typeface="Calibri"/>
            </a:endParaRPr>
          </a:p>
        </p:txBody>
      </p:sp>
      <p:pic>
        <p:nvPicPr>
          <p:cNvPr id="214" name="Shape 214"/>
          <p:cNvPicPr preferRelativeResize="0"/>
          <p:nvPr/>
        </p:nvPicPr>
        <p:blipFill rotWithShape="1">
          <a:blip r:embed="rId3">
            <a:alphaModFix/>
          </a:blip>
          <a:srcRect/>
          <a:stretch/>
        </p:blipFill>
        <p:spPr>
          <a:xfrm>
            <a:off x="5390176" y="1327666"/>
            <a:ext cx="2880698" cy="2368032"/>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hidden="1"/>
          <p:cNvPicPr preferRelativeResize="0"/>
          <p:nvPr/>
        </p:nvPicPr>
        <p:blipFill rotWithShape="1">
          <a:blip r:embed="rId3">
            <a:alphaModFix/>
          </a:blip>
          <a:srcRect/>
          <a:stretch/>
        </p:blipFill>
        <p:spPr>
          <a:xfrm>
            <a:off x="395536" y="3219822"/>
            <a:ext cx="1093049" cy="1696399"/>
          </a:xfrm>
          <a:prstGeom prst="rect">
            <a:avLst/>
          </a:prstGeom>
          <a:noFill/>
          <a:ln>
            <a:noFill/>
          </a:ln>
        </p:spPr>
      </p:pic>
      <p:sp>
        <p:nvSpPr>
          <p:cNvPr id="220" name="Shape 220"/>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4400" b="1" i="0" u="none" strike="noStrike" cap="none" baseline="0">
                <a:solidFill>
                  <a:schemeClr val="dk1"/>
                </a:solidFill>
                <a:latin typeface="Calibri"/>
                <a:ea typeface="Calibri"/>
                <a:cs typeface="Calibri"/>
                <a:sym typeface="Calibri"/>
              </a:rPr>
              <a:t>Most popular papers last month</a:t>
            </a:r>
          </a:p>
        </p:txBody>
      </p:sp>
      <p:sp>
        <p:nvSpPr>
          <p:cNvPr id="221" name="Shape 221"/>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noAutofit/>
          </a:bodyPr>
          <a:lstStyle/>
          <a:p>
            <a:pPr lvl="0" indent="-342900">
              <a:buSzPct val="25000"/>
              <a:buNone/>
            </a:pPr>
            <a:r>
              <a:rPr lang="en-CA" sz="2400" dirty="0" err="1" smtClean="0"/>
              <a:t>GeoWeb</a:t>
            </a:r>
            <a:r>
              <a:rPr lang="en-CA" sz="2400" dirty="0" smtClean="0"/>
              <a:t> Tools for Library Instruction (</a:t>
            </a:r>
            <a:r>
              <a:rPr lang="en-CA" sz="2400" b="1" dirty="0" smtClean="0"/>
              <a:t>799 downloads</a:t>
            </a:r>
            <a:r>
              <a:rPr lang="en-CA" sz="2400" dirty="0" smtClean="0"/>
              <a:t>)</a:t>
            </a:r>
          </a:p>
          <a:p>
            <a:pPr lvl="0" indent="-342900">
              <a:buSzPct val="25000"/>
              <a:buNone/>
            </a:pPr>
            <a:endParaRPr lang="en-CA" sz="2400" dirty="0" smtClean="0"/>
          </a:p>
          <a:p>
            <a:pPr lvl="0" indent="-342900">
              <a:buSzPct val="25000"/>
              <a:buNone/>
            </a:pPr>
            <a:r>
              <a:rPr lang="en-CA" sz="2400" dirty="0" smtClean="0"/>
              <a:t>Beyond the database demo: Using discourse analysis to improve research and citation practices </a:t>
            </a:r>
            <a:r>
              <a:rPr lang="en-CA" sz="2400" b="1" dirty="0" smtClean="0"/>
              <a:t>(730 downloads</a:t>
            </a:r>
            <a:r>
              <a:rPr lang="en-CA" sz="2400" dirty="0" smtClean="0"/>
              <a:t>)</a:t>
            </a:r>
          </a:p>
          <a:p>
            <a:pPr lvl="0" indent="-342900">
              <a:buSzPct val="25000"/>
              <a:buNone/>
            </a:pPr>
            <a:r>
              <a:rPr lang="en-CA" sz="2400" dirty="0" smtClean="0"/>
              <a:t> </a:t>
            </a:r>
          </a:p>
          <a:p>
            <a:pPr lvl="0" indent="-342900">
              <a:buSzPct val="25000"/>
              <a:buNone/>
            </a:pPr>
            <a:r>
              <a:rPr lang="en-CA" sz="2400" dirty="0" smtClean="0"/>
              <a:t>Evaluating the Montreal Cognitive Assessment (</a:t>
            </a:r>
            <a:r>
              <a:rPr lang="en-CA" sz="2400" dirty="0" err="1" smtClean="0"/>
              <a:t>MoCA</a:t>
            </a:r>
            <a:r>
              <a:rPr lang="en-CA" sz="2400" dirty="0" smtClean="0"/>
              <a:t>) and the Mini Mental State Exam (MMSE) for Cognitive Impairment Post Stroke (</a:t>
            </a:r>
            <a:r>
              <a:rPr lang="en-CA" sz="2400" b="1" dirty="0" smtClean="0"/>
              <a:t>514 downloads</a:t>
            </a:r>
            <a:r>
              <a:rPr lang="en-CA" sz="2400" dirty="0" smtClean="0"/>
              <a:t>)</a:t>
            </a:r>
            <a:endParaRPr lang="en-CA" sz="2400" b="0" i="0" u="none" strike="noStrike" cap="none" baseline="0" dirty="0" smtClean="0">
              <a:solidFill>
                <a:schemeClr val="dk1"/>
              </a:solidFill>
              <a:latin typeface="Calibri"/>
              <a:ea typeface="Calibri"/>
              <a:cs typeface="Calibri"/>
              <a:sym typeface="Calibri"/>
            </a:endParaRPr>
          </a:p>
          <a:p>
            <a:pPr lvl="0" indent="-342900" algn="r">
              <a:buSzPct val="25000"/>
              <a:buNone/>
            </a:pPr>
            <a:r>
              <a:rPr lang="en-CA" sz="2400" dirty="0" smtClean="0">
                <a:solidFill>
                  <a:schemeClr val="dk1"/>
                </a:solidFill>
                <a:latin typeface="Calibri"/>
                <a:ea typeface="Calibri"/>
                <a:cs typeface="Calibri"/>
                <a:sym typeface="Calibri"/>
              </a:rPr>
              <a:t>December 2014</a:t>
            </a:r>
            <a:endParaRPr lang="en" sz="24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05975"/>
            <a:ext cx="8229600" cy="1218598"/>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3950" b="1" i="1" u="none" strike="noStrike" cap="none" baseline="0">
                <a:solidFill>
                  <a:schemeClr val="dk1"/>
                </a:solidFill>
                <a:latin typeface="Calibri"/>
                <a:ea typeface="Calibri"/>
                <a:cs typeface="Calibri"/>
                <a:sym typeface="Calibri"/>
              </a:rPr>
              <a:t>Fulfill your Open Access obligations to Granting Agencies </a:t>
            </a:r>
          </a:p>
        </p:txBody>
      </p:sp>
      <p:sp>
        <p:nvSpPr>
          <p:cNvPr id="234" name="Shape 234"/>
          <p:cNvSpPr txBox="1">
            <a:spLocks noGrp="1"/>
          </p:cNvSpPr>
          <p:nvPr>
            <p:ph type="body" idx="1"/>
          </p:nvPr>
        </p:nvSpPr>
        <p:spPr>
          <a:xfrm>
            <a:off x="457200" y="2394500"/>
            <a:ext cx="3994500" cy="2531400"/>
          </a:xfrm>
          <a:prstGeom prst="rect">
            <a:avLst/>
          </a:prstGeom>
          <a:noFill/>
          <a:ln>
            <a:noFill/>
          </a:ln>
        </p:spPr>
        <p:txBody>
          <a:bodyPr lIns="91425" tIns="91425" rIns="91425" bIns="91425" anchor="t" anchorCtr="0">
            <a:noAutofit/>
          </a:bodyPr>
          <a:lstStyle/>
          <a:p>
            <a:pPr marL="342900" marR="101600" lvl="0" indent="-342900" algn="l" rtl="0">
              <a:lnSpc>
                <a:spcPct val="150000"/>
              </a:lnSpc>
              <a:spcBef>
                <a:spcPts val="0"/>
              </a:spcBef>
              <a:spcAft>
                <a:spcPts val="0"/>
              </a:spcAft>
              <a:buClr>
                <a:schemeClr val="dk1"/>
              </a:buClr>
              <a:buSzPct val="25000"/>
              <a:buFont typeface="Arial"/>
              <a:buNone/>
            </a:pPr>
            <a:r>
              <a:rPr lang="en" sz="1200" b="0" i="1" u="none" strike="noStrike" cap="none" baseline="0">
                <a:solidFill>
                  <a:schemeClr val="dk1"/>
                </a:solidFill>
                <a:latin typeface="Calibri"/>
                <a:ea typeface="Calibri"/>
                <a:cs typeface="Calibri"/>
                <a:sym typeface="Calibri"/>
              </a:rPr>
              <a:t>“</a:t>
            </a:r>
            <a:r>
              <a:rPr lang="en" sz="1200" b="1" i="1" u="none" strike="noStrike" cap="none" baseline="0">
                <a:solidFill>
                  <a:schemeClr val="dk1"/>
                </a:solidFill>
                <a:latin typeface="Calibri"/>
                <a:ea typeface="Calibri"/>
                <a:cs typeface="Calibri"/>
                <a:sym typeface="Calibri"/>
              </a:rPr>
              <a:t>Submit your manuscript to</a:t>
            </a:r>
            <a:r>
              <a:rPr lang="en" sz="1200" b="0" i="1" u="none" strike="noStrike" cap="none" baseline="0">
                <a:solidFill>
                  <a:schemeClr val="dk1"/>
                </a:solidFill>
                <a:latin typeface="Calibri"/>
                <a:ea typeface="Calibri"/>
                <a:cs typeface="Calibri"/>
                <a:sym typeface="Calibri"/>
              </a:rPr>
              <a:t> a journal that does not offer open access, but will permit you to archive the peer-reviewed manuscript in a central or </a:t>
            </a:r>
            <a:r>
              <a:rPr lang="en" sz="1200" b="1" i="1" u="none" strike="noStrike" cap="none" baseline="0">
                <a:solidFill>
                  <a:schemeClr val="dk1"/>
                </a:solidFill>
                <a:latin typeface="Calibri"/>
                <a:ea typeface="Calibri"/>
                <a:cs typeface="Calibri"/>
                <a:sym typeface="Calibri"/>
              </a:rPr>
              <a:t>institutional repository </a:t>
            </a:r>
            <a:r>
              <a:rPr lang="en" sz="1200" b="0" i="1" u="none" strike="noStrike" cap="none" baseline="0">
                <a:solidFill>
                  <a:schemeClr val="dk1"/>
                </a:solidFill>
                <a:latin typeface="Calibri"/>
                <a:ea typeface="Calibri"/>
                <a:cs typeface="Calibri"/>
                <a:sym typeface="Calibri"/>
              </a:rPr>
              <a:t>within 12 months of publication.”</a:t>
            </a:r>
          </a:p>
          <a:p>
            <a:pPr marL="342900" marR="0" lvl="0" indent="-342900" algn="l" rtl="0">
              <a:lnSpc>
                <a:spcPct val="156521"/>
              </a:lnSpc>
              <a:spcBef>
                <a:spcPts val="1100"/>
              </a:spcBef>
              <a:spcAft>
                <a:spcPts val="0"/>
              </a:spcAft>
              <a:buClr>
                <a:schemeClr val="dk1"/>
              </a:buClr>
              <a:buSzPct val="25000"/>
              <a:buFont typeface="Arial"/>
              <a:buNone/>
            </a:pPr>
            <a:r>
              <a:rPr lang="en" sz="2300" b="1" i="1" u="none" strike="noStrike" cap="none" baseline="0">
                <a:solidFill>
                  <a:srgbClr val="222222"/>
                </a:solidFill>
                <a:latin typeface="Calibri"/>
                <a:ea typeface="Calibri"/>
                <a:cs typeface="Calibri"/>
                <a:sym typeface="Calibri"/>
              </a:rPr>
              <a:t>-CIHR Open Access Policy</a:t>
            </a:r>
          </a:p>
          <a:p>
            <a:pPr marL="342900" marR="101600" lvl="0" indent="-342900" algn="l" rtl="0">
              <a:lnSpc>
                <a:spcPct val="150000"/>
              </a:lnSpc>
              <a:spcBef>
                <a:spcPts val="1700"/>
              </a:spcBef>
              <a:spcAft>
                <a:spcPts val="0"/>
              </a:spcAft>
              <a:buClr>
                <a:schemeClr val="dk1"/>
              </a:buClr>
              <a:buFont typeface="Arial"/>
              <a:buNone/>
            </a:pPr>
            <a:endParaRPr sz="1200" b="0" i="1" u="none" strike="noStrike" cap="none" baseline="0">
              <a:solidFill>
                <a:schemeClr val="dk1"/>
              </a:solidFill>
              <a:latin typeface="Verdana"/>
              <a:ea typeface="Verdana"/>
              <a:cs typeface="Verdana"/>
              <a:sym typeface="Verdana"/>
            </a:endParaRPr>
          </a:p>
          <a:p>
            <a:pPr marL="342900" marR="0" lvl="0" indent="-342900" algn="l" rtl="0">
              <a:spcBef>
                <a:spcPts val="110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
        <p:nvSpPr>
          <p:cNvPr id="235" name="Shape 235"/>
          <p:cNvSpPr txBox="1">
            <a:spLocks noGrp="1"/>
          </p:cNvSpPr>
          <p:nvPr>
            <p:ph type="body" idx="2"/>
          </p:nvPr>
        </p:nvSpPr>
        <p:spPr>
          <a:xfrm>
            <a:off x="4728612" y="2394500"/>
            <a:ext cx="3994500" cy="1922700"/>
          </a:xfrm>
          <a:prstGeom prst="rect">
            <a:avLst/>
          </a:prstGeom>
          <a:noFill/>
          <a:ln>
            <a:noFill/>
          </a:ln>
        </p:spPr>
        <p:txBody>
          <a:bodyPr lIns="91425" tIns="91425" rIns="91425" bIns="91425" anchor="t" anchorCtr="0">
            <a:noAutofit/>
          </a:bodyPr>
          <a:lstStyle/>
          <a:p>
            <a:pPr marL="342900" marR="0" lvl="0" indent="-342900" algn="l" rtl="0">
              <a:spcBef>
                <a:spcPts val="0"/>
              </a:spcBef>
              <a:buClr>
                <a:srgbClr val="545454"/>
              </a:buClr>
              <a:buSzPct val="25000"/>
              <a:buFont typeface="Arial"/>
              <a:buNone/>
            </a:pPr>
            <a:r>
              <a:rPr lang="en" sz="1100" b="1" i="0" u="none" strike="noStrike" cap="none" baseline="0">
                <a:solidFill>
                  <a:srgbClr val="545454"/>
                </a:solidFill>
                <a:latin typeface="Calibri"/>
                <a:ea typeface="Calibri"/>
                <a:cs typeface="Calibri"/>
                <a:sym typeface="Calibri"/>
              </a:rPr>
              <a:t>The final version</a:t>
            </a:r>
            <a:r>
              <a:rPr lang="en" sz="1100" b="0" i="0" u="none" strike="noStrike" cap="none" baseline="0">
                <a:solidFill>
                  <a:srgbClr val="545454"/>
                </a:solidFill>
                <a:latin typeface="Calibri"/>
                <a:ea typeface="Calibri"/>
                <a:cs typeface="Calibri"/>
                <a:sym typeface="Calibri"/>
              </a:rPr>
              <a:t> of the Open Access Policy </a:t>
            </a:r>
            <a:r>
              <a:rPr lang="en" sz="1100" b="1" i="0" u="none" strike="noStrike" cap="none" baseline="0">
                <a:solidFill>
                  <a:srgbClr val="545454"/>
                </a:solidFill>
                <a:latin typeface="Calibri"/>
                <a:ea typeface="Calibri"/>
                <a:cs typeface="Calibri"/>
                <a:sym typeface="Calibri"/>
              </a:rPr>
              <a:t>will</a:t>
            </a:r>
            <a:r>
              <a:rPr lang="en" sz="1100" b="0" i="0" u="none" strike="noStrike" cap="none" baseline="0">
                <a:solidFill>
                  <a:srgbClr val="545454"/>
                </a:solidFill>
                <a:latin typeface="Calibri"/>
                <a:ea typeface="Calibri"/>
                <a:cs typeface="Calibri"/>
                <a:sym typeface="Calibri"/>
              </a:rPr>
              <a:t> be announced </a:t>
            </a:r>
            <a:r>
              <a:rPr lang="en" sz="1100" b="1">
                <a:solidFill>
                  <a:srgbClr val="545454"/>
                </a:solidFill>
                <a:latin typeface="Calibri"/>
                <a:ea typeface="Calibri"/>
                <a:cs typeface="Calibri"/>
                <a:sym typeface="Calibri"/>
              </a:rPr>
              <a:t>during OA Week</a:t>
            </a:r>
            <a:r>
              <a:rPr lang="en" sz="1100" b="1" i="0" u="none" strike="noStrike" cap="none" baseline="0">
                <a:solidFill>
                  <a:srgbClr val="545454"/>
                </a:solidFill>
                <a:latin typeface="Calibri"/>
                <a:ea typeface="Calibri"/>
                <a:cs typeface="Calibri"/>
                <a:sym typeface="Calibri"/>
              </a:rPr>
              <a:t> 2014</a:t>
            </a:r>
            <a:r>
              <a:rPr lang="en" sz="1100" b="0" i="0" u="none" strike="noStrike" cap="none" baseline="0">
                <a:solidFill>
                  <a:srgbClr val="545454"/>
                </a:solidFill>
                <a:latin typeface="Calibri"/>
                <a:ea typeface="Calibri"/>
                <a:cs typeface="Calibri"/>
                <a:sym typeface="Calibri"/>
              </a:rPr>
              <a:t>.</a:t>
            </a:r>
          </a:p>
          <a:p>
            <a:pPr marL="342900" marR="0" lvl="0" indent="-342900" algn="r" rtl="0">
              <a:lnSpc>
                <a:spcPct val="115000"/>
              </a:lnSpc>
              <a:spcBef>
                <a:spcPts val="0"/>
              </a:spcBef>
              <a:buClr>
                <a:schemeClr val="dk1"/>
              </a:buClr>
              <a:buSzPct val="25000"/>
              <a:buFont typeface="Arial"/>
              <a:buNone/>
            </a:pPr>
            <a:r>
              <a:rPr lang="en" sz="1200" b="1" i="0" strike="noStrike" cap="none" baseline="0">
                <a:latin typeface="Calibri"/>
                <a:ea typeface="Calibri"/>
                <a:cs typeface="Calibri"/>
                <a:sym typeface="Calibri"/>
              </a:rPr>
              <a:t>Tri</a:t>
            </a:r>
            <a:r>
              <a:rPr lang="en" sz="1200" b="0" i="0" strike="noStrike" cap="none" baseline="0">
                <a:latin typeface="Calibri"/>
                <a:ea typeface="Calibri"/>
                <a:cs typeface="Calibri"/>
                <a:sym typeface="Calibri"/>
              </a:rPr>
              <a:t>-</a:t>
            </a:r>
            <a:r>
              <a:rPr lang="en" sz="1200" b="1" i="0" strike="noStrike" cap="none" baseline="0">
                <a:latin typeface="Calibri"/>
                <a:ea typeface="Calibri"/>
                <a:cs typeface="Calibri"/>
                <a:sym typeface="Calibri"/>
              </a:rPr>
              <a:t>Agency Open Access Policy</a:t>
            </a:r>
          </a:p>
          <a:p>
            <a:pPr marL="342900" marR="0" lvl="0" indent="-342900" algn="l" rtl="0">
              <a:spcBef>
                <a:spcPts val="0"/>
              </a:spcBef>
              <a:buClr>
                <a:schemeClr val="dk1"/>
              </a:buClr>
              <a:buFont typeface="Arial"/>
              <a:buNone/>
            </a:pPr>
            <a:endParaRPr sz="1100" b="0" i="0" u="none" strike="noStrike" cap="none" baseline="0">
              <a:solidFill>
                <a:srgbClr val="545454"/>
              </a:solidFill>
              <a:latin typeface="Calibri"/>
              <a:ea typeface="Calibri"/>
              <a:cs typeface="Calibri"/>
              <a:sym typeface="Calibri"/>
            </a:endParaRPr>
          </a:p>
        </p:txBody>
      </p:sp>
      <p:pic>
        <p:nvPicPr>
          <p:cNvPr id="236" name="Shape 236"/>
          <p:cNvPicPr preferRelativeResize="0"/>
          <p:nvPr/>
        </p:nvPicPr>
        <p:blipFill rotWithShape="1">
          <a:blip r:embed="rId3">
            <a:alphaModFix/>
          </a:blip>
          <a:srcRect/>
          <a:stretch/>
        </p:blipFill>
        <p:spPr>
          <a:xfrm>
            <a:off x="4692275" y="3387975"/>
            <a:ext cx="4067175" cy="762000"/>
          </a:xfrm>
          <a:prstGeom prst="rect">
            <a:avLst/>
          </a:prstGeom>
          <a:noFill/>
          <a:ln>
            <a:noFill/>
          </a:ln>
        </p:spPr>
      </p:pic>
      <p:sp>
        <p:nvSpPr>
          <p:cNvPr id="237" name="Shape 237"/>
          <p:cNvSpPr txBox="1"/>
          <p:nvPr/>
        </p:nvSpPr>
        <p:spPr>
          <a:xfrm>
            <a:off x="374550" y="1471476"/>
            <a:ext cx="8385000" cy="4370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1400" b="1" i="0" u="none" strike="noStrike" cap="none" baseline="0">
                <a:solidFill>
                  <a:srgbClr val="000000"/>
                </a:solidFill>
                <a:latin typeface="Calibri"/>
                <a:ea typeface="Calibri"/>
                <a:cs typeface="Calibri"/>
                <a:sym typeface="Calibri"/>
              </a:rPr>
              <a:t>by publishing your research in </a:t>
            </a:r>
            <a:r>
              <a:rPr lang="en" sz="1400" b="1" i="0" u="none" strike="noStrike" cap="none" baseline="0">
                <a:solidFill>
                  <a:srgbClr val="674EA7"/>
                </a:solidFill>
                <a:latin typeface="Calibri"/>
                <a:ea typeface="Calibri"/>
                <a:cs typeface="Calibri"/>
                <a:sym typeface="Calibri"/>
              </a:rPr>
              <a:t>Scholarship@Western</a:t>
            </a:r>
            <a:r>
              <a:rPr lang="en" sz="1400" b="1" i="0" u="none" strike="noStrike" cap="none" baseline="0">
                <a:solidFill>
                  <a:srgbClr val="000000"/>
                </a:solidFill>
                <a:latin typeface="Calibri"/>
                <a:ea typeface="Calibri"/>
                <a:cs typeface="Calibri"/>
                <a:sym typeface="Calibri"/>
              </a:rPr>
              <a:t>, the University’s Institutional Repository</a:t>
            </a: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486"/>
            <a:ext cx="8229600" cy="857250"/>
          </a:xfrm>
        </p:spPr>
        <p:txBody>
          <a:bodyPr>
            <a:normAutofit fontScale="90000"/>
          </a:bodyPr>
          <a:lstStyle/>
          <a:p>
            <a:r>
              <a:rPr lang="en-CA" sz="3200" b="1" dirty="0" smtClean="0">
                <a:latin typeface="Calibri" pitchFamily="34" charset="0"/>
              </a:rPr>
              <a:t> </a:t>
            </a:r>
            <a:br>
              <a:rPr lang="en-CA" sz="3200" b="1" dirty="0" smtClean="0">
                <a:latin typeface="Calibri" pitchFamily="34" charset="0"/>
              </a:rPr>
            </a:br>
            <a:r>
              <a:rPr lang="en-CA" sz="3200" b="1" dirty="0" smtClean="0">
                <a:latin typeface="Calibri" pitchFamily="34" charset="0"/>
              </a:rPr>
              <a:t> Budapest Open Access Initiative</a:t>
            </a:r>
            <a:endParaRPr lang="en-CA" sz="3200" dirty="0">
              <a:latin typeface="Calibri" pitchFamily="34" charset="0"/>
            </a:endParaRPr>
          </a:p>
        </p:txBody>
      </p:sp>
      <p:sp>
        <p:nvSpPr>
          <p:cNvPr id="3" name="Text Placeholder 2"/>
          <p:cNvSpPr>
            <a:spLocks noGrp="1"/>
          </p:cNvSpPr>
          <p:nvPr>
            <p:ph type="body" idx="1"/>
          </p:nvPr>
        </p:nvSpPr>
        <p:spPr/>
        <p:txBody>
          <a:bodyPr/>
          <a:lstStyle/>
          <a:p>
            <a:r>
              <a:rPr lang="en-CA" sz="4000" dirty="0" smtClean="0">
                <a:latin typeface="Calibri" pitchFamily="34" charset="0"/>
              </a:rPr>
              <a:t>From the BOAI </a:t>
            </a:r>
            <a:r>
              <a:rPr lang="en-CA" sz="4000" dirty="0" smtClean="0">
                <a:latin typeface="Calibri" pitchFamily="34" charset="0"/>
              </a:rPr>
              <a:t>definition</a:t>
            </a:r>
            <a:r>
              <a:rPr lang="en-CA" sz="4000" dirty="0" smtClean="0">
                <a:latin typeface="Calibri" pitchFamily="34" charset="0"/>
              </a:rPr>
              <a:t> of 'open access' we take the right of users to </a:t>
            </a:r>
            <a:r>
              <a:rPr lang="en-CA" sz="4000" b="1" dirty="0" smtClean="0">
                <a:latin typeface="Calibri" pitchFamily="34" charset="0"/>
              </a:rPr>
              <a:t>"read, download, copy, distribute, print, search, or link to the full texts of these </a:t>
            </a:r>
            <a:r>
              <a:rPr lang="en-CA" sz="4000" b="1" dirty="0" smtClean="0">
                <a:latin typeface="Calibri" pitchFamily="34" charset="0"/>
              </a:rPr>
              <a:t>articles“</a:t>
            </a:r>
          </a:p>
          <a:p>
            <a:pPr algn="r">
              <a:buNone/>
            </a:pPr>
            <a:r>
              <a:rPr lang="en-CA" sz="4000" b="1" smtClean="0">
                <a:latin typeface="Calibri" pitchFamily="34" charset="0"/>
              </a:rPr>
              <a:t>With attribution</a:t>
            </a:r>
            <a:endParaRPr lang="en-CA" sz="4000" dirty="0">
              <a:latin typeface="Calibri" pitchFamily="34" charset="0"/>
            </a:endParaRPr>
          </a:p>
        </p:txBody>
      </p:sp>
    </p:spTree>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noAutofit/>
          </a:bodyPr>
          <a:lstStyle/>
          <a:p>
            <a:pPr marL="342900" lvl="0" algn="l" rtl="0">
              <a:spcBef>
                <a:spcPts val="0"/>
              </a:spcBef>
              <a:buClr>
                <a:schemeClr val="dk1"/>
              </a:buClr>
              <a:buFont typeface="Arial"/>
              <a:buNone/>
            </a:pPr>
            <a:endParaRPr sz="4400" b="1" i="1" dirty="0">
              <a:solidFill>
                <a:schemeClr val="dk1"/>
              </a:solidFill>
              <a:latin typeface="Calibri"/>
              <a:ea typeface="Calibri"/>
              <a:cs typeface="Calibri"/>
              <a:sym typeface="Calibri"/>
            </a:endParaRPr>
          </a:p>
          <a:p>
            <a:pPr marL="342900" lvl="0" algn="l" rtl="0">
              <a:spcBef>
                <a:spcPts val="0"/>
              </a:spcBef>
              <a:buClr>
                <a:schemeClr val="dk1"/>
              </a:buClr>
              <a:buFont typeface="Arial"/>
              <a:buNone/>
            </a:pPr>
            <a:endParaRPr sz="4400" b="1" i="1" dirty="0">
              <a:solidFill>
                <a:schemeClr val="dk1"/>
              </a:solidFill>
              <a:latin typeface="Calibri"/>
              <a:ea typeface="Calibri"/>
              <a:cs typeface="Calibri"/>
              <a:sym typeface="Calibri"/>
            </a:endParaRPr>
          </a:p>
          <a:p>
            <a:pPr marL="342900" lvl="0" algn="l" rtl="0">
              <a:spcBef>
                <a:spcPts val="0"/>
              </a:spcBef>
              <a:buClr>
                <a:schemeClr val="dk1"/>
              </a:buClr>
              <a:buFont typeface="Arial"/>
              <a:buNone/>
            </a:pPr>
            <a:endParaRPr sz="4400" b="1" i="1" dirty="0">
              <a:solidFill>
                <a:schemeClr val="dk1"/>
              </a:solidFill>
              <a:latin typeface="Calibri"/>
              <a:ea typeface="Calibri"/>
              <a:cs typeface="Calibri"/>
              <a:sym typeface="Calibri"/>
            </a:endParaRPr>
          </a:p>
          <a:p>
            <a:pPr marL="342900" lvl="0" algn="l" rtl="0">
              <a:spcBef>
                <a:spcPts val="0"/>
              </a:spcBef>
              <a:buClr>
                <a:schemeClr val="dk1"/>
              </a:buClr>
              <a:buSzPct val="25000"/>
              <a:buFont typeface="Arial"/>
              <a:buNone/>
            </a:pPr>
            <a:r>
              <a:rPr lang="en" sz="4400" b="1" i="1" dirty="0">
                <a:solidFill>
                  <a:schemeClr val="dk1"/>
                </a:solidFill>
                <a:latin typeface="Calibri"/>
                <a:ea typeface="Calibri"/>
                <a:cs typeface="Calibri"/>
                <a:sym typeface="Calibri"/>
              </a:rPr>
              <a:t>Scholarship@Western</a:t>
            </a:r>
            <a:r>
              <a:rPr lang="en" sz="4400" dirty="0">
                <a:solidFill>
                  <a:schemeClr val="dk1"/>
                </a:solidFill>
                <a:latin typeface="Calibri"/>
                <a:ea typeface="Calibri"/>
                <a:cs typeface="Calibri"/>
                <a:sym typeface="Calibri"/>
              </a:rPr>
              <a:t> </a:t>
            </a:r>
          </a:p>
          <a:p>
            <a:pPr marL="342900" lvl="0" algn="l" rtl="0">
              <a:spcBef>
                <a:spcPts val="0"/>
              </a:spcBef>
              <a:buClr>
                <a:schemeClr val="dk1"/>
              </a:buClr>
              <a:buSzPct val="25000"/>
              <a:buFont typeface="Arial"/>
              <a:buNone/>
            </a:pPr>
            <a:r>
              <a:rPr lang="en" sz="1800" b="1" dirty="0">
                <a:solidFill>
                  <a:schemeClr val="dk1"/>
                </a:solidFill>
                <a:latin typeface="Calibri"/>
                <a:ea typeface="Calibri"/>
                <a:cs typeface="Calibri"/>
                <a:sym typeface="Calibri"/>
              </a:rPr>
              <a:t>hosts </a:t>
            </a:r>
            <a:r>
              <a:rPr lang="en" sz="1800" b="1" i="1" dirty="0">
                <a:solidFill>
                  <a:schemeClr val="dk1"/>
                </a:solidFill>
                <a:latin typeface="Calibri"/>
                <a:ea typeface="Calibri"/>
                <a:cs typeface="Calibri"/>
                <a:sym typeface="Calibri"/>
              </a:rPr>
              <a:t>Open Access Student Journals</a:t>
            </a:r>
            <a:r>
              <a:rPr lang="en" b="1" i="1" dirty="0">
                <a:solidFill>
                  <a:schemeClr val="dk1"/>
                </a:solidFill>
                <a:latin typeface="Calibri"/>
                <a:ea typeface="Calibri"/>
                <a:cs typeface="Calibri"/>
                <a:sym typeface="Calibri"/>
              </a:rPr>
              <a:t>:</a:t>
            </a:r>
          </a:p>
        </p:txBody>
      </p:sp>
      <p:sp>
        <p:nvSpPr>
          <p:cNvPr id="243" name="Shape 243"/>
          <p:cNvSpPr txBox="1">
            <a:spLocks noGrp="1"/>
          </p:cNvSpPr>
          <p:nvPr>
            <p:ph type="body" idx="1"/>
          </p:nvPr>
        </p:nvSpPr>
        <p:spPr>
          <a:xfrm>
            <a:off x="457200" y="1230450"/>
            <a:ext cx="4184100" cy="3725699"/>
          </a:xfrm>
          <a:prstGeom prst="rect">
            <a:avLst/>
          </a:prstGeom>
          <a:noFill/>
          <a:ln>
            <a:noFill/>
          </a:ln>
        </p:spPr>
        <p:txBody>
          <a:bodyPr lIns="91425" tIns="91425" rIns="91425" bIns="91425" anchor="t" anchorCtr="0">
            <a:noAutofit/>
          </a:bodyPr>
          <a:lstStyle/>
          <a:p>
            <a:pPr marL="0" indent="0"/>
            <a:r>
              <a:rPr lang="en" sz="1800" b="1" i="1" u="none" strike="noStrike" cap="none" baseline="0" dirty="0">
                <a:solidFill>
                  <a:schemeClr val="dk1"/>
                </a:solidFill>
                <a:latin typeface="Calibri"/>
                <a:ea typeface="Calibri"/>
                <a:cs typeface="Calibri"/>
                <a:sym typeface="Calibri"/>
              </a:rPr>
              <a:t>Chiasma: a site for </a:t>
            </a:r>
            <a:r>
              <a:rPr lang="en" sz="1800" b="1" i="1" u="none" strike="noStrike" cap="none" baseline="0" dirty="0" smtClean="0">
                <a:solidFill>
                  <a:schemeClr val="dk1"/>
                </a:solidFill>
                <a:latin typeface="Calibri"/>
                <a:ea typeface="Calibri"/>
                <a:cs typeface="Calibri"/>
                <a:sym typeface="Calibri"/>
              </a:rPr>
              <a:t>thought</a:t>
            </a:r>
            <a:endParaRPr lang="en" sz="1800" b="1" i="1" u="none" strike="noStrike" cap="none" baseline="0" dirty="0">
              <a:solidFill>
                <a:schemeClr val="dk1"/>
              </a:solidFill>
              <a:latin typeface="Calibri"/>
              <a:ea typeface="Calibri"/>
              <a:cs typeface="Calibri"/>
              <a:sym typeface="Calibri"/>
            </a:endParaRPr>
          </a:p>
          <a:p>
            <a:pPr marL="0" indent="0"/>
            <a:r>
              <a:rPr lang="en" sz="1800" b="1" i="1" u="none" strike="noStrike" cap="none" baseline="0" dirty="0">
                <a:solidFill>
                  <a:schemeClr val="dk1"/>
                </a:solidFill>
                <a:latin typeface="Calibri"/>
                <a:ea typeface="Calibri"/>
                <a:cs typeface="Calibri"/>
                <a:sym typeface="Calibri"/>
              </a:rPr>
              <a:t>Entrehojas: </a:t>
            </a:r>
            <a:endParaRPr lang="en" sz="1800" b="1" i="1" u="none" strike="noStrike" cap="none" baseline="0" dirty="0" smtClean="0">
              <a:solidFill>
                <a:schemeClr val="dk1"/>
              </a:solidFill>
              <a:latin typeface="Calibri"/>
              <a:ea typeface="Calibri"/>
              <a:cs typeface="Calibri"/>
              <a:sym typeface="Calibri"/>
            </a:endParaRPr>
          </a:p>
          <a:p>
            <a:pPr marL="0" indent="0">
              <a:buNone/>
            </a:pPr>
            <a:r>
              <a:rPr lang="en" sz="1800" b="1" i="1" u="none" strike="noStrike" cap="none" baseline="0" dirty="0" smtClean="0">
                <a:solidFill>
                  <a:schemeClr val="dk1"/>
                </a:solidFill>
                <a:latin typeface="Calibri"/>
                <a:ea typeface="Calibri"/>
                <a:cs typeface="Calibri"/>
                <a:sym typeface="Calibri"/>
              </a:rPr>
              <a:t>Revista </a:t>
            </a:r>
            <a:r>
              <a:rPr lang="en" sz="1800" b="1" i="1" u="none" strike="noStrike" cap="none" baseline="0" dirty="0">
                <a:solidFill>
                  <a:schemeClr val="dk1"/>
                </a:solidFill>
                <a:latin typeface="Calibri"/>
                <a:ea typeface="Calibri"/>
                <a:cs typeface="Calibri"/>
                <a:sym typeface="Calibri"/>
              </a:rPr>
              <a:t>de Estudios Hispánicos</a:t>
            </a:r>
          </a:p>
          <a:p>
            <a:pPr marL="0" indent="0">
              <a:spcBef>
                <a:spcPts val="600"/>
              </a:spcBef>
            </a:pPr>
            <a:r>
              <a:rPr lang="en" sz="1800" b="1" i="1" u="none" strike="noStrike" cap="none" baseline="0" dirty="0">
                <a:solidFill>
                  <a:schemeClr val="dk1"/>
                </a:solidFill>
                <a:latin typeface="Calibri"/>
                <a:ea typeface="Calibri"/>
                <a:cs typeface="Calibri"/>
                <a:sym typeface="Calibri"/>
              </a:rPr>
              <a:t>Kino: The Western Undergraduate Journal of Film Studies</a:t>
            </a:r>
          </a:p>
          <a:p>
            <a:pPr marL="0" indent="0">
              <a:spcBef>
                <a:spcPts val="600"/>
              </a:spcBef>
            </a:pPr>
            <a:r>
              <a:rPr lang="en" sz="1800" b="1" i="1" u="none" strike="noStrike" cap="none" baseline="0" dirty="0">
                <a:solidFill>
                  <a:schemeClr val="dk1"/>
                </a:solidFill>
                <a:latin typeface="Calibri"/>
                <a:ea typeface="Calibri"/>
                <a:cs typeface="Calibri"/>
                <a:sym typeface="Calibri"/>
              </a:rPr>
              <a:t>Nota Bene: Canadian Undergraduate Journal of Musicology</a:t>
            </a:r>
          </a:p>
          <a:p>
            <a:pPr marL="0" indent="0"/>
            <a:r>
              <a:rPr lang="en" sz="1800" b="1" i="1" u="none" strike="noStrike" cap="none" baseline="0" dirty="0">
                <a:solidFill>
                  <a:srgbClr val="000000"/>
                </a:solidFill>
                <a:latin typeface="Calibri"/>
                <a:ea typeface="Calibri"/>
                <a:cs typeface="Calibri"/>
                <a:sym typeface="Calibri"/>
              </a:rPr>
              <a:t>Sociological Imagination: Western's Undergraduate Sociology Student Journal</a:t>
            </a:r>
          </a:p>
          <a:p>
            <a:pPr marL="0" indent="0"/>
            <a:r>
              <a:rPr lang="en" sz="1800" b="1" i="1" dirty="0" smtClean="0">
                <a:solidFill>
                  <a:schemeClr val="dk1"/>
                </a:solidFill>
                <a:latin typeface="Calibri"/>
                <a:ea typeface="Calibri"/>
                <a:cs typeface="Calibri"/>
                <a:sym typeface="Calibri"/>
              </a:rPr>
              <a:t>Totem: The University of Western Ontario Journal of Anthropology</a:t>
            </a:r>
          </a:p>
          <a:p>
            <a:pPr marL="457200" lvl="0" indent="-203200" rtl="0">
              <a:spcBef>
                <a:spcPts val="600"/>
              </a:spcBef>
              <a:buNone/>
            </a:pPr>
            <a:endParaRPr sz="4800" dirty="0">
              <a:solidFill>
                <a:schemeClr val="lt1"/>
              </a:solidFill>
              <a:latin typeface="Georgia"/>
              <a:ea typeface="Georgia"/>
              <a:cs typeface="Georgia"/>
              <a:sym typeface="Georgia"/>
            </a:endParaRPr>
          </a:p>
        </p:txBody>
      </p:sp>
      <p:pic>
        <p:nvPicPr>
          <p:cNvPr id="244" name="Shape 244"/>
          <p:cNvPicPr preferRelativeResize="0"/>
          <p:nvPr/>
        </p:nvPicPr>
        <p:blipFill rotWithShape="1">
          <a:blip r:embed="rId3">
            <a:alphaModFix/>
          </a:blip>
          <a:srcRect/>
          <a:stretch/>
        </p:blipFill>
        <p:spPr>
          <a:xfrm>
            <a:off x="6187899" y="215052"/>
            <a:ext cx="603599" cy="839100"/>
          </a:xfrm>
          <a:prstGeom prst="rect">
            <a:avLst/>
          </a:prstGeom>
          <a:noFill/>
          <a:ln>
            <a:noFill/>
          </a:ln>
        </p:spPr>
      </p:pic>
      <p:sp>
        <p:nvSpPr>
          <p:cNvPr id="245" name="Shape 245"/>
          <p:cNvSpPr txBox="1">
            <a:spLocks noGrp="1"/>
          </p:cNvSpPr>
          <p:nvPr>
            <p:ph type="body" idx="2"/>
          </p:nvPr>
        </p:nvSpPr>
        <p:spPr>
          <a:xfrm>
            <a:off x="4653050" y="1230450"/>
            <a:ext cx="4074599" cy="3725699"/>
          </a:xfrm>
          <a:prstGeom prst="rect">
            <a:avLst/>
          </a:prstGeom>
        </p:spPr>
        <p:txBody>
          <a:bodyPr lIns="91425" tIns="91425" rIns="91425" bIns="91425" anchor="t" anchorCtr="0">
            <a:noAutofit/>
          </a:bodyPr>
          <a:lstStyle/>
          <a:p>
            <a:pPr marL="0" indent="0"/>
            <a:r>
              <a:rPr lang="en" sz="1800" b="1" i="1" dirty="0">
                <a:solidFill>
                  <a:schemeClr val="dk1"/>
                </a:solidFill>
                <a:latin typeface="Calibri"/>
                <a:ea typeface="Calibri"/>
                <a:cs typeface="Calibri"/>
                <a:sym typeface="Calibri"/>
              </a:rPr>
              <a:t>Undergraduate Transitional Justice Review</a:t>
            </a:r>
          </a:p>
          <a:p>
            <a:pPr marL="0" indent="0">
              <a:lnSpc>
                <a:spcPct val="115000"/>
              </a:lnSpc>
            </a:pPr>
            <a:r>
              <a:rPr lang="en" sz="1800" b="1" i="1" dirty="0">
                <a:solidFill>
                  <a:schemeClr val="dk1"/>
                </a:solidFill>
                <a:latin typeface="Calibri"/>
                <a:ea typeface="Calibri"/>
                <a:cs typeface="Calibri"/>
                <a:sym typeface="Calibri"/>
              </a:rPr>
              <a:t>Western Journal of Legal Studies</a:t>
            </a:r>
          </a:p>
          <a:p>
            <a:pPr marL="0" indent="0">
              <a:lnSpc>
                <a:spcPct val="115000"/>
              </a:lnSpc>
            </a:pPr>
            <a:r>
              <a:rPr lang="en" sz="1800" b="1" i="1" dirty="0" smtClean="0">
                <a:solidFill>
                  <a:schemeClr val="dk1"/>
                </a:solidFill>
                <a:latin typeface="Calibri"/>
                <a:ea typeface="Calibri"/>
                <a:cs typeface="Calibri"/>
                <a:sym typeface="Calibri"/>
              </a:rPr>
              <a:t>Western </a:t>
            </a:r>
            <a:r>
              <a:rPr lang="en" sz="1800" b="1" i="1" dirty="0">
                <a:solidFill>
                  <a:schemeClr val="dk1"/>
                </a:solidFill>
                <a:latin typeface="Calibri"/>
                <a:ea typeface="Calibri"/>
                <a:cs typeface="Calibri"/>
                <a:sym typeface="Calibri"/>
              </a:rPr>
              <a:t>Undergraduate Psychology Journal</a:t>
            </a:r>
          </a:p>
          <a:p>
            <a:pPr marL="0" indent="0">
              <a:lnSpc>
                <a:spcPct val="115000"/>
              </a:lnSpc>
              <a:spcAft>
                <a:spcPts val="600"/>
              </a:spcAft>
            </a:pPr>
            <a:r>
              <a:rPr lang="en" sz="1800" b="1" i="1" dirty="0" smtClean="0">
                <a:solidFill>
                  <a:schemeClr val="dk1"/>
                </a:solidFill>
                <a:latin typeface="Calibri"/>
                <a:ea typeface="Calibri"/>
                <a:cs typeface="Calibri"/>
                <a:sym typeface="Calibri"/>
              </a:rPr>
              <a:t>WURJN: The </a:t>
            </a:r>
            <a:r>
              <a:rPr lang="en" sz="1800" b="1" i="1" dirty="0">
                <a:solidFill>
                  <a:schemeClr val="dk1"/>
                </a:solidFill>
                <a:latin typeface="Calibri"/>
                <a:ea typeface="Calibri"/>
                <a:cs typeface="Calibri"/>
                <a:sym typeface="Calibri"/>
              </a:rPr>
              <a:t>Western Undergraduate Research Journal: Health and Natural Sciences</a:t>
            </a:r>
          </a:p>
          <a:p>
            <a:pPr>
              <a:spcBef>
                <a:spcPts val="0"/>
              </a:spcBef>
              <a:buNone/>
            </a:pPr>
            <a:endParaRPr dirty="0"/>
          </a:p>
        </p:txBody>
      </p:sp>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20075" y="33450"/>
            <a:ext cx="9144000" cy="495000"/>
          </a:xfrm>
          <a:prstGeom prst="rect">
            <a:avLst/>
          </a:prstGeom>
          <a:noFill/>
          <a:ln>
            <a:noFill/>
          </a:ln>
        </p:spPr>
        <p:txBody>
          <a:bodyPr lIns="91425" tIns="91425" rIns="91425" bIns="91425" anchor="t" anchorCtr="0">
            <a:noAutofit/>
          </a:bodyPr>
          <a:lstStyle/>
          <a:p>
            <a:pPr marL="342900" marR="0" lvl="0" indent="-342900" algn="ctr" rtl="0">
              <a:spcBef>
                <a:spcPts val="0"/>
              </a:spcBef>
              <a:buClr>
                <a:schemeClr val="dk1"/>
              </a:buClr>
              <a:buSzPct val="25000"/>
              <a:buFont typeface="Arial"/>
              <a:buNone/>
            </a:pPr>
            <a:r>
              <a:rPr lang="en" sz="2400" b="1" i="1" u="none" strike="noStrike" cap="none" baseline="0">
                <a:solidFill>
                  <a:schemeClr val="dk1"/>
                </a:solidFill>
                <a:latin typeface="Calibri"/>
                <a:ea typeface="Calibri"/>
                <a:cs typeface="Calibri"/>
                <a:sym typeface="Calibri"/>
              </a:rPr>
              <a:t>Raise your profile and attract students with the Researcher Gallery</a:t>
            </a:r>
          </a:p>
        </p:txBody>
      </p:sp>
      <p:pic>
        <p:nvPicPr>
          <p:cNvPr id="1026" name="Picture 2" descr="C:\Users\jpater22\AppData\Local\Skitch\Screenshot_012715_115645_AM.jpg"/>
          <p:cNvPicPr>
            <a:picLocks noChangeAspect="1" noChangeArrowheads="1"/>
          </p:cNvPicPr>
          <p:nvPr/>
        </p:nvPicPr>
        <p:blipFill>
          <a:blip r:embed="rId3"/>
          <a:srcRect/>
          <a:stretch>
            <a:fillRect/>
          </a:stretch>
        </p:blipFill>
        <p:spPr bwMode="auto">
          <a:xfrm>
            <a:off x="0" y="483518"/>
            <a:ext cx="9144000" cy="4950411"/>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4400" b="1" i="1" u="none" strike="noStrike" cap="none" baseline="0">
                <a:solidFill>
                  <a:schemeClr val="dk1"/>
                </a:solidFill>
                <a:latin typeface="Calibri"/>
                <a:ea typeface="Calibri"/>
                <a:cs typeface="Calibri"/>
                <a:sym typeface="Calibri"/>
              </a:rPr>
              <a:t>Preservation </a:t>
            </a:r>
          </a:p>
        </p:txBody>
      </p:sp>
      <p:sp>
        <p:nvSpPr>
          <p:cNvPr id="257" name="Shape 257"/>
          <p:cNvSpPr txBox="1">
            <a:spLocks noGrp="1"/>
          </p:cNvSpPr>
          <p:nvPr>
            <p:ph type="body" idx="1"/>
          </p:nvPr>
        </p:nvSpPr>
        <p:spPr>
          <a:xfrm>
            <a:off x="611025" y="1759100"/>
            <a:ext cx="3994500" cy="4347600"/>
          </a:xfrm>
          <a:prstGeom prst="rect">
            <a:avLst/>
          </a:prstGeom>
          <a:noFill/>
          <a:ln>
            <a:noFill/>
          </a:ln>
        </p:spPr>
        <p:txBody>
          <a:bodyPr lIns="91425" tIns="91425" rIns="91425" bIns="91425" anchor="t" anchorCtr="0">
            <a:noAutofit/>
          </a:bodyPr>
          <a:lstStyle/>
          <a:p>
            <a:pPr marL="914400" marR="0" lvl="0" indent="0" algn="l" rtl="0">
              <a:spcBef>
                <a:spcPts val="0"/>
              </a:spcBef>
              <a:buClr>
                <a:schemeClr val="dk1"/>
              </a:buClr>
              <a:buSzPct val="25000"/>
              <a:buFont typeface="Arial"/>
              <a:buNone/>
            </a:pPr>
            <a:r>
              <a:rPr lang="en" sz="3200" b="0" i="0" u="none" strike="noStrike" cap="none" baseline="0">
                <a:solidFill>
                  <a:schemeClr val="dk1"/>
                </a:solidFill>
                <a:latin typeface="Calibri"/>
                <a:ea typeface="Calibri"/>
                <a:cs typeface="Calibri"/>
                <a:sym typeface="Calibri"/>
              </a:rPr>
              <a:t>   to avoid this:</a:t>
            </a:r>
          </a:p>
        </p:txBody>
      </p:sp>
      <p:pic>
        <p:nvPicPr>
          <p:cNvPr id="258" name="Shape 258"/>
          <p:cNvPicPr preferRelativeResize="0"/>
          <p:nvPr/>
        </p:nvPicPr>
        <p:blipFill rotWithShape="1">
          <a:blip r:embed="rId3">
            <a:alphaModFix/>
          </a:blip>
          <a:srcRect/>
          <a:stretch/>
        </p:blipFill>
        <p:spPr>
          <a:xfrm>
            <a:off x="4692275" y="1711550"/>
            <a:ext cx="3809999" cy="2857499"/>
          </a:xfrm>
          <a:prstGeom prst="rect">
            <a:avLst/>
          </a:prstGeom>
          <a:noFill/>
          <a:ln>
            <a:noFill/>
          </a:ln>
        </p:spPr>
      </p:pic>
      <p:sp>
        <p:nvSpPr>
          <p:cNvPr id="259" name="Shape 259"/>
          <p:cNvSpPr txBox="1"/>
          <p:nvPr/>
        </p:nvSpPr>
        <p:spPr>
          <a:xfrm>
            <a:off x="611029" y="1016651"/>
            <a:ext cx="8130899" cy="6221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000" b="0" i="1" u="none" strike="noStrike" cap="none" baseline="0">
                <a:solidFill>
                  <a:schemeClr val="dk1"/>
                </a:solidFill>
                <a:latin typeface="Arial"/>
                <a:ea typeface="Arial"/>
                <a:cs typeface="Arial"/>
                <a:sym typeface="Arial"/>
              </a:rPr>
              <a:t>in a University branded digital repository</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260" name="Shape 260"/>
          <p:cNvPicPr preferRelativeResize="0"/>
          <p:nvPr/>
        </p:nvPicPr>
        <p:blipFill rotWithShape="1">
          <a:blip r:embed="rId4">
            <a:alphaModFix/>
          </a:blip>
          <a:srcRect/>
          <a:stretch/>
        </p:blipFill>
        <p:spPr>
          <a:xfrm>
            <a:off x="395536" y="3147814"/>
            <a:ext cx="1093049" cy="1696399"/>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05978"/>
            <a:ext cx="8229600" cy="709588"/>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4400" b="1" i="1" u="none" strike="noStrike" cap="none" baseline="0">
                <a:solidFill>
                  <a:schemeClr val="dk1"/>
                </a:solidFill>
                <a:latin typeface="Calibri"/>
                <a:ea typeface="Calibri"/>
                <a:cs typeface="Calibri"/>
                <a:sym typeface="Calibri"/>
              </a:rPr>
              <a:t>Share your work via Social Media</a:t>
            </a:r>
          </a:p>
        </p:txBody>
      </p:sp>
      <p:pic>
        <p:nvPicPr>
          <p:cNvPr id="266" name="Shape 266"/>
          <p:cNvPicPr preferRelativeResize="0"/>
          <p:nvPr/>
        </p:nvPicPr>
        <p:blipFill>
          <a:blip r:embed="rId3">
            <a:alphaModFix/>
          </a:blip>
          <a:stretch>
            <a:fillRect/>
          </a:stretch>
        </p:blipFill>
        <p:spPr>
          <a:xfrm>
            <a:off x="85525" y="915575"/>
            <a:ext cx="8858250" cy="5057775"/>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4400" b="1" i="1" u="none" strike="noStrike" cap="none" baseline="0">
                <a:solidFill>
                  <a:schemeClr val="dk1"/>
                </a:solidFill>
                <a:latin typeface="Calibri"/>
                <a:ea typeface="Calibri"/>
                <a:cs typeface="Calibri"/>
                <a:sym typeface="Calibri"/>
              </a:rPr>
              <a:t>Host International Conferences</a:t>
            </a:r>
          </a:p>
        </p:txBody>
      </p:sp>
      <p:sp>
        <p:nvSpPr>
          <p:cNvPr id="272" name="Shape 272"/>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noAutofit/>
          </a:bodyPr>
          <a:lstStyle/>
          <a:p>
            <a:pPr marL="342900" marR="0" lvl="0" indent="-342900" algn="l" rtl="0">
              <a:spcBef>
                <a:spcPts val="0"/>
              </a:spcBef>
              <a:buClr>
                <a:schemeClr val="dk1"/>
              </a:buClr>
              <a:buSzPct val="25000"/>
              <a:buFont typeface="Arial"/>
              <a:buNone/>
            </a:pPr>
            <a:r>
              <a:rPr lang="en" sz="2800" b="1" i="0" u="sng" strike="noStrike" cap="none" baseline="0">
                <a:solidFill>
                  <a:schemeClr val="hlink"/>
                </a:solidFill>
                <a:latin typeface="Calibri"/>
                <a:ea typeface="Calibri"/>
                <a:cs typeface="Calibri"/>
                <a:sym typeface="Calibri"/>
                <a:hlinkClick r:id="rId3"/>
              </a:rPr>
              <a:t>WILU 2014</a:t>
            </a:r>
          </a:p>
          <a:p>
            <a:pPr marL="342900" marR="0" lvl="0" indent="-342900" algn="l" rtl="0">
              <a:spcBef>
                <a:spcPts val="0"/>
              </a:spcBef>
              <a:buClr>
                <a:schemeClr val="dk1"/>
              </a:buClr>
              <a:buSzPct val="100000"/>
              <a:buFont typeface="Arial"/>
              <a:buChar char="•"/>
            </a:pPr>
            <a:r>
              <a:rPr lang="en" sz="2800" b="0" i="0" u="sng" strike="noStrike" cap="none" baseline="0">
                <a:solidFill>
                  <a:schemeClr val="hlink"/>
                </a:solidFill>
                <a:latin typeface="Calibri"/>
                <a:ea typeface="Calibri"/>
                <a:cs typeface="Calibri"/>
                <a:sym typeface="Calibri"/>
                <a:hlinkClick r:id="rId3"/>
              </a:rPr>
              <a:t>Poster Sessions</a:t>
            </a:r>
          </a:p>
          <a:p>
            <a:pPr marL="342900" marR="0" lvl="0" indent="-342900" algn="l" rtl="0">
              <a:spcBef>
                <a:spcPts val="0"/>
              </a:spcBef>
              <a:buClr>
                <a:schemeClr val="dk1"/>
              </a:buClr>
              <a:buSzPct val="100000"/>
              <a:buFont typeface="Arial"/>
              <a:buChar char="•"/>
            </a:pPr>
            <a:r>
              <a:rPr lang="en" sz="2800" b="0" i="0" u="sng" strike="noStrike" cap="none" baseline="0">
                <a:solidFill>
                  <a:schemeClr val="hlink"/>
                </a:solidFill>
                <a:latin typeface="Calibri"/>
                <a:ea typeface="Calibri"/>
                <a:cs typeface="Calibri"/>
                <a:sym typeface="Calibri"/>
                <a:hlinkClick r:id="rId4"/>
              </a:rPr>
              <a:t>Pre-Conference </a:t>
            </a:r>
          </a:p>
          <a:p>
            <a:pPr marL="342900" marR="0" lvl="0" indent="-342900" algn="l" rtl="0">
              <a:spcBef>
                <a:spcPts val="0"/>
              </a:spcBef>
              <a:buClr>
                <a:schemeClr val="dk1"/>
              </a:buClr>
              <a:buSzPct val="100000"/>
              <a:buFont typeface="Arial"/>
              <a:buChar char="•"/>
            </a:pPr>
            <a:r>
              <a:rPr lang="en" sz="2800" b="0" i="0" u="sng" strike="noStrike" cap="none" baseline="0">
                <a:solidFill>
                  <a:schemeClr val="hlink"/>
                </a:solidFill>
                <a:latin typeface="Calibri"/>
                <a:ea typeface="Calibri"/>
                <a:cs typeface="Calibri"/>
                <a:sym typeface="Calibri"/>
                <a:hlinkClick r:id="rId4"/>
              </a:rPr>
              <a:t>Workshops</a:t>
            </a:r>
          </a:p>
          <a:p>
            <a:pPr marL="342900" marR="0" lvl="0" indent="-342900" algn="l" rtl="0">
              <a:spcBef>
                <a:spcPts val="0"/>
              </a:spcBef>
              <a:buClr>
                <a:schemeClr val="dk1"/>
              </a:buClr>
              <a:buSzPct val="100000"/>
              <a:buFont typeface="Arial"/>
              <a:buChar char="•"/>
            </a:pPr>
            <a:r>
              <a:rPr lang="en" sz="2800" b="0" i="0" u="sng" strike="noStrike" cap="none" baseline="0">
                <a:solidFill>
                  <a:schemeClr val="hlink"/>
                </a:solidFill>
                <a:latin typeface="Calibri"/>
                <a:ea typeface="Calibri"/>
                <a:cs typeface="Calibri"/>
                <a:sym typeface="Calibri"/>
                <a:hlinkClick r:id="rId5"/>
              </a:rPr>
              <a:t>Keynotes</a:t>
            </a:r>
          </a:p>
          <a:p>
            <a:pPr marL="342900" marR="0" lvl="0" indent="-342900" algn="l" rtl="0">
              <a:spcBef>
                <a:spcPts val="0"/>
              </a:spcBef>
              <a:buClr>
                <a:schemeClr val="dk1"/>
              </a:buClr>
              <a:buSzPct val="100000"/>
              <a:buFont typeface="Arial"/>
              <a:buChar char="•"/>
            </a:pPr>
            <a:r>
              <a:rPr lang="en" sz="2800" b="0" i="0" u="sng" strike="noStrike" cap="none" baseline="0">
                <a:solidFill>
                  <a:schemeClr val="hlink"/>
                </a:solidFill>
                <a:latin typeface="Calibri"/>
                <a:ea typeface="Calibri"/>
                <a:cs typeface="Calibri"/>
                <a:sym typeface="Calibri"/>
                <a:hlinkClick r:id="rId6"/>
              </a:rPr>
              <a:t>Presentations</a:t>
            </a:r>
          </a:p>
          <a:p>
            <a:pPr marL="342900" marR="0" lvl="0" indent="-342900" algn="l" rtl="0">
              <a:spcBef>
                <a:spcPts val="0"/>
              </a:spcBef>
              <a:buClr>
                <a:schemeClr val="dk1"/>
              </a:buClr>
              <a:buSzPct val="100000"/>
              <a:buFont typeface="Arial"/>
              <a:buChar char="•"/>
            </a:pPr>
            <a:r>
              <a:rPr lang="en" sz="2800" b="0" i="0" u="sng" strike="noStrike" cap="none" baseline="0">
                <a:solidFill>
                  <a:schemeClr val="hlink"/>
                </a:solidFill>
                <a:latin typeface="Calibri"/>
                <a:ea typeface="Calibri"/>
                <a:cs typeface="Calibri"/>
                <a:sym typeface="Calibri"/>
                <a:hlinkClick r:id="rId7"/>
              </a:rPr>
              <a:t>Ignite Talks</a:t>
            </a:r>
            <a:r>
              <a:rPr lang="en" sz="2800" b="0" i="0" u="sng" strike="noStrike" cap="none" baseline="0">
                <a:solidFill>
                  <a:schemeClr val="dk1"/>
                </a:solidFill>
                <a:latin typeface="Calibri"/>
                <a:ea typeface="Calibri"/>
                <a:cs typeface="Calibri"/>
                <a:sym typeface="Calibri"/>
              </a:rPr>
              <a:t> </a:t>
            </a:r>
          </a:p>
        </p:txBody>
      </p:sp>
      <p:sp>
        <p:nvSpPr>
          <p:cNvPr id="273" name="Shape 273"/>
          <p:cNvSpPr txBox="1"/>
          <p:nvPr/>
        </p:nvSpPr>
        <p:spPr>
          <a:xfrm>
            <a:off x="3203848" y="4227933"/>
            <a:ext cx="5940152"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2800" b="1" i="0" u="none" strike="noStrike" cap="none" baseline="0">
                <a:solidFill>
                  <a:srgbClr val="000000"/>
                </a:solidFill>
                <a:latin typeface="Calibri"/>
                <a:ea typeface="Calibri"/>
                <a:cs typeface="Calibri"/>
                <a:sym typeface="Calibri"/>
              </a:rPr>
              <a:t>Preserve and showcase it afterwards</a:t>
            </a:r>
          </a:p>
        </p:txBody>
      </p:sp>
      <p:pic>
        <p:nvPicPr>
          <p:cNvPr id="274" name="Shape 274"/>
          <p:cNvPicPr preferRelativeResize="0"/>
          <p:nvPr/>
        </p:nvPicPr>
        <p:blipFill>
          <a:blip r:embed="rId8">
            <a:alphaModFix/>
          </a:blip>
          <a:stretch>
            <a:fillRect/>
          </a:stretch>
        </p:blipFill>
        <p:spPr>
          <a:xfrm>
            <a:off x="3652625" y="1169075"/>
            <a:ext cx="4893999" cy="2563149"/>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endParaRPr lang="en-CA"/>
          </a:p>
        </p:txBody>
      </p:sp>
      <p:pic>
        <p:nvPicPr>
          <p:cNvPr id="8194" name="Picture 2" descr="C:\Users\jpater22\AppData\Local\Skitch\Screenshot_012715_015915_PM.jpg"/>
          <p:cNvPicPr>
            <a:picLocks noChangeAspect="1" noChangeArrowheads="1"/>
          </p:cNvPicPr>
          <p:nvPr/>
        </p:nvPicPr>
        <p:blipFill>
          <a:blip r:embed="rId2"/>
          <a:srcRect/>
          <a:stretch>
            <a:fillRect/>
          </a:stretch>
        </p:blipFill>
        <p:spPr bwMode="auto">
          <a:xfrm>
            <a:off x="87923" y="0"/>
            <a:ext cx="8968154" cy="51435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l">
              <a:spcBef>
                <a:spcPts val="0"/>
              </a:spcBef>
              <a:buNone/>
            </a:pPr>
            <a:r>
              <a:rPr lang="en" sz="4800" b="1" i="1">
                <a:latin typeface="Calibri"/>
                <a:ea typeface="Calibri"/>
                <a:cs typeface="Calibri"/>
                <a:sym typeface="Calibri"/>
              </a:rPr>
              <a:t>Host digitized materials</a:t>
            </a:r>
          </a:p>
        </p:txBody>
      </p:sp>
      <p:sp>
        <p:nvSpPr>
          <p:cNvPr id="280" name="Shape 2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281" name="Shape 281"/>
          <p:cNvPicPr preferRelativeResize="0"/>
          <p:nvPr/>
        </p:nvPicPr>
        <p:blipFill>
          <a:blip r:embed="rId3">
            <a:alphaModFix/>
          </a:blip>
          <a:stretch>
            <a:fillRect/>
          </a:stretch>
        </p:blipFill>
        <p:spPr>
          <a:xfrm>
            <a:off x="457200" y="1096925"/>
            <a:ext cx="8838026" cy="5916600"/>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4800" b="1" i="1">
                <a:latin typeface="Calibri"/>
                <a:ea typeface="Calibri"/>
                <a:cs typeface="Calibri"/>
                <a:sym typeface="Calibri"/>
              </a:rPr>
              <a:t>Showcase special achievement </a:t>
            </a:r>
          </a:p>
        </p:txBody>
      </p:sp>
      <p:sp>
        <p:nvSpPr>
          <p:cNvPr id="287" name="Shape 28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288" name="Shape 288"/>
          <p:cNvPicPr preferRelativeResize="0"/>
          <p:nvPr/>
        </p:nvPicPr>
        <p:blipFill>
          <a:blip r:embed="rId3">
            <a:alphaModFix/>
          </a:blip>
          <a:stretch>
            <a:fillRect/>
          </a:stretch>
        </p:blipFill>
        <p:spPr>
          <a:xfrm>
            <a:off x="274225" y="954932"/>
            <a:ext cx="8656350" cy="4643393"/>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4800" b="1" i="1">
                <a:latin typeface="Calibri"/>
                <a:ea typeface="Calibri"/>
                <a:cs typeface="Calibri"/>
                <a:sym typeface="Calibri"/>
              </a:rPr>
              <a:t>Showcase special achievement </a:t>
            </a:r>
          </a:p>
        </p:txBody>
      </p:sp>
      <p:sp>
        <p:nvSpPr>
          <p:cNvPr id="294" name="Shape 294"/>
          <p:cNvSpPr txBox="1">
            <a:spLocks noGrp="1"/>
          </p:cNvSpPr>
          <p:nvPr>
            <p:ph type="body" idx="1"/>
          </p:nvPr>
        </p:nvSpPr>
        <p:spPr>
          <a:xfrm>
            <a:off x="457200" y="1093125"/>
            <a:ext cx="8229600" cy="3832800"/>
          </a:xfrm>
          <a:prstGeom prst="rect">
            <a:avLst/>
          </a:prstGeom>
        </p:spPr>
        <p:txBody>
          <a:bodyPr lIns="91425" tIns="91425" rIns="91425" bIns="91425" anchor="t" anchorCtr="0">
            <a:noAutofit/>
          </a:bodyPr>
          <a:lstStyle/>
          <a:p>
            <a:pPr lvl="0" rtl="0">
              <a:spcBef>
                <a:spcPts val="0"/>
              </a:spcBef>
              <a:buNone/>
            </a:pPr>
            <a:endParaRPr/>
          </a:p>
        </p:txBody>
      </p:sp>
      <p:pic>
        <p:nvPicPr>
          <p:cNvPr id="295" name="Shape 295"/>
          <p:cNvPicPr preferRelativeResize="0"/>
          <p:nvPr/>
        </p:nvPicPr>
        <p:blipFill>
          <a:blip r:embed="rId3">
            <a:alphaModFix/>
          </a:blip>
          <a:stretch>
            <a:fillRect/>
          </a:stretch>
        </p:blipFill>
        <p:spPr>
          <a:xfrm>
            <a:off x="457203" y="1093125"/>
            <a:ext cx="5148647" cy="3832724"/>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CA" sz="2800" dirty="0" smtClean="0"/>
              <a:t>Libraries find million ways to educate the world</a:t>
            </a:r>
            <a:br>
              <a:rPr lang="en-CA" sz="2800" dirty="0" smtClean="0"/>
            </a:br>
            <a:r>
              <a:rPr lang="en-CA" cap="all" dirty="0" smtClean="0"/>
              <a:t>JANUARY 22, 2015 BY ERIC GREEN</a:t>
            </a:r>
            <a:br>
              <a:rPr lang="en-CA" cap="all" dirty="0" smtClean="0"/>
            </a:br>
            <a:endParaRPr lang="en-CA" dirty="0"/>
          </a:p>
        </p:txBody>
      </p:sp>
      <p:sp>
        <p:nvSpPr>
          <p:cNvPr id="6" name="Text Placeholder 5"/>
          <p:cNvSpPr>
            <a:spLocks noGrp="1"/>
          </p:cNvSpPr>
          <p:nvPr>
            <p:ph type="body" idx="1"/>
          </p:nvPr>
        </p:nvSpPr>
        <p:spPr/>
        <p:txBody>
          <a:bodyPr/>
          <a:lstStyle/>
          <a:p>
            <a:r>
              <a:rPr lang="en-CA" dirty="0" smtClean="0"/>
              <a:t>Western Libraries hit a big milestone at the beginning of the New Year, with the one-millionth download from the Electronic Thesis and Dissertation (ETD) hub of the Scholarship@Western repository.</a:t>
            </a:r>
          </a:p>
          <a:p>
            <a:pPr>
              <a:buNone/>
            </a:pPr>
            <a:r>
              <a:rPr lang="en-CA" dirty="0" smtClean="0"/>
              <a:t>The ETD was designed to provide a free, open-access way for people around the world to view a variety of materials created or endorsed by the Western community. On Jan. 3, the master’s thesis of Western graduate </a:t>
            </a:r>
            <a:r>
              <a:rPr lang="en-CA" dirty="0" err="1" smtClean="0"/>
              <a:t>Kaylen</a:t>
            </a:r>
            <a:r>
              <a:rPr lang="en-CA" dirty="0" smtClean="0"/>
              <a:t> Wheeler, </a:t>
            </a:r>
            <a:r>
              <a:rPr lang="en-CA" i="1" dirty="0" smtClean="0">
                <a:hlinkClick r:id="rId3"/>
              </a:rPr>
              <a:t>Representing Game Dialogue as Expressions in First-Order Logic</a:t>
            </a:r>
            <a:r>
              <a:rPr lang="en-CA" dirty="0" smtClean="0"/>
              <a:t>, was accessed and, as close as library staff can tell, became the one-millionth download since the ETD went live in January of 2011.</a:t>
            </a:r>
          </a:p>
          <a:p>
            <a:endParaRPr lang="en-CA" dirty="0"/>
          </a:p>
        </p:txBody>
      </p:sp>
    </p:spTree>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a:stretch/>
        </p:blipFill>
        <p:spPr>
          <a:xfrm>
            <a:off x="6732242" y="3579864"/>
            <a:ext cx="1920212" cy="1440160"/>
          </a:xfrm>
          <a:prstGeom prst="rect">
            <a:avLst/>
          </a:prstGeom>
          <a:noFill/>
          <a:ln>
            <a:noFill/>
          </a:ln>
        </p:spPr>
      </p:pic>
      <p:sp>
        <p:nvSpPr>
          <p:cNvPr id="109" name="Shape 109"/>
          <p:cNvSpPr txBox="1">
            <a:spLocks noGrp="1"/>
          </p:cNvSpPr>
          <p:nvPr>
            <p:ph type="title"/>
          </p:nvPr>
        </p:nvSpPr>
        <p:spPr>
          <a:xfrm>
            <a:off x="0" y="195485"/>
            <a:ext cx="8229600" cy="85740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4400" b="0" i="0" u="none" strike="noStrike" cap="none" baseline="0" dirty="0">
                <a:solidFill>
                  <a:schemeClr val="dk1"/>
                </a:solidFill>
                <a:latin typeface="Calibri"/>
                <a:ea typeface="Calibri"/>
                <a:cs typeface="Calibri"/>
                <a:sym typeface="Calibri"/>
              </a:rPr>
              <a:t>What can Open Access do for me?</a:t>
            </a:r>
          </a:p>
        </p:txBody>
      </p:sp>
      <p:sp>
        <p:nvSpPr>
          <p:cNvPr id="110" name="Shape 110"/>
          <p:cNvSpPr txBox="1">
            <a:spLocks noGrp="1"/>
          </p:cNvSpPr>
          <p:nvPr>
            <p:ph type="body" idx="1"/>
          </p:nvPr>
        </p:nvSpPr>
        <p:spPr>
          <a:xfrm>
            <a:off x="493204" y="1131590"/>
            <a:ext cx="8157599" cy="3816299"/>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rgbClr val="444444"/>
              </a:buClr>
              <a:buSzPct val="25000"/>
              <a:buFont typeface="Arial"/>
              <a:buNone/>
            </a:pPr>
            <a:r>
              <a:rPr lang="en" sz="1800" b="0" i="0" u="none" strike="noStrike" cap="none" baseline="0" dirty="0">
                <a:solidFill>
                  <a:srgbClr val="444444"/>
                </a:solidFill>
                <a:latin typeface="Calibri"/>
                <a:ea typeface="Calibri"/>
                <a:cs typeface="Calibri"/>
                <a:sym typeface="Calibri"/>
              </a:rPr>
              <a:t>Different stakeholders in the system of scholarly communications can and will benefit from no restricted access to research and data:</a:t>
            </a:r>
          </a:p>
          <a:p>
            <a:pPr marL="457200" marR="0" lvl="0" indent="-292100" algn="l" rtl="0">
              <a:spcBef>
                <a:spcPts val="1800"/>
              </a:spcBef>
              <a:buClr>
                <a:srgbClr val="444444"/>
              </a:buClr>
              <a:buSzPct val="100000"/>
              <a:buFont typeface="Calibri"/>
              <a:buChar char="●"/>
            </a:pPr>
            <a:r>
              <a:rPr lang="en" sz="1800" b="1" i="0" u="none" strike="noStrike" cap="none" baseline="0" dirty="0">
                <a:solidFill>
                  <a:srgbClr val="444444"/>
                </a:solidFill>
                <a:latin typeface="Calibri"/>
                <a:ea typeface="Calibri"/>
                <a:cs typeface="Calibri"/>
                <a:sym typeface="Calibri"/>
              </a:rPr>
              <a:t>Researchers</a:t>
            </a:r>
            <a:r>
              <a:rPr lang="en" sz="1800" b="0" i="0" u="none" strike="noStrike" cap="none" baseline="0" dirty="0">
                <a:solidFill>
                  <a:srgbClr val="444444"/>
                </a:solidFill>
                <a:latin typeface="Calibri"/>
                <a:ea typeface="Calibri"/>
                <a:cs typeface="Calibri"/>
                <a:sym typeface="Calibri"/>
              </a:rPr>
              <a:t> as authors: immediate visibility for research output and thus increased visibility and usage of their results. Open Access may even lead to an increase of impact.</a:t>
            </a:r>
          </a:p>
          <a:p>
            <a:pPr marL="457200" marR="0" lvl="0" indent="-342900" algn="l" rtl="0">
              <a:spcBef>
                <a:spcPts val="1000"/>
              </a:spcBef>
              <a:spcAft>
                <a:spcPts val="0"/>
              </a:spcAft>
              <a:buClr>
                <a:srgbClr val="444444"/>
              </a:buClr>
              <a:buSzPct val="133333"/>
              <a:buFont typeface="Calibri"/>
              <a:buChar char="●"/>
            </a:pPr>
            <a:r>
              <a:rPr lang="en" sz="1800" b="1" i="0" u="none" strike="noStrike" cap="none" baseline="0" dirty="0">
                <a:solidFill>
                  <a:srgbClr val="444444"/>
                </a:solidFill>
                <a:latin typeface="Calibri"/>
                <a:ea typeface="Calibri"/>
                <a:cs typeface="Calibri"/>
                <a:sym typeface="Calibri"/>
              </a:rPr>
              <a:t>Researchers</a:t>
            </a:r>
            <a:r>
              <a:rPr lang="en" sz="1800" b="0" i="0" u="none" strike="noStrike" cap="none" baseline="0" dirty="0">
                <a:solidFill>
                  <a:srgbClr val="444444"/>
                </a:solidFill>
                <a:latin typeface="Calibri"/>
                <a:ea typeface="Calibri"/>
                <a:cs typeface="Calibri"/>
                <a:sym typeface="Calibri"/>
              </a:rPr>
              <a:t> looking for information: access to literature everywhere, not only from a campus but also from any site with wifi access.	</a:t>
            </a:r>
            <a:r>
              <a:rPr lang="en" sz="2400" b="0" i="0" u="none" strike="noStrike" cap="none" baseline="0" dirty="0">
                <a:solidFill>
                  <a:srgbClr val="444444"/>
                </a:solidFill>
                <a:latin typeface="Calibri"/>
                <a:ea typeface="Calibri"/>
                <a:cs typeface="Calibri"/>
                <a:sym typeface="Calibri"/>
              </a:rPr>
              <a:t>								</a:t>
            </a:r>
          </a:p>
          <a:p>
            <a:pPr marL="342900" marR="0" lvl="0" indent="-342900" algn="l" rtl="0">
              <a:lnSpc>
                <a:spcPct val="149999"/>
              </a:lnSpc>
              <a:spcBef>
                <a:spcPts val="800"/>
              </a:spcBef>
              <a:spcAft>
                <a:spcPts val="800"/>
              </a:spcAft>
              <a:buClr>
                <a:schemeClr val="dk1"/>
              </a:buClr>
              <a:buFont typeface="Arial"/>
              <a:buNone/>
            </a:pPr>
            <a:endParaRPr sz="1400" b="0" i="0" u="none" strike="noStrike" cap="none" baseline="0" dirty="0">
              <a:solidFill>
                <a:srgbClr val="515151"/>
              </a:solidFill>
              <a:latin typeface="Calibri"/>
              <a:ea typeface="Calibri"/>
              <a:cs typeface="Calibri"/>
              <a:sym typeface="Calibri"/>
            </a:endParaRPr>
          </a:p>
        </p:txBody>
      </p:sp>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Shape 300"/>
          <p:cNvPicPr preferRelativeResize="0"/>
          <p:nvPr/>
        </p:nvPicPr>
        <p:blipFill>
          <a:blip r:embed="rId3">
            <a:alphaModFix/>
          </a:blip>
          <a:stretch>
            <a:fillRect/>
          </a:stretch>
        </p:blipFill>
        <p:spPr>
          <a:xfrm>
            <a:off x="5203700" y="1494099"/>
            <a:ext cx="3450574" cy="3393825"/>
          </a:xfrm>
          <a:prstGeom prst="rect">
            <a:avLst/>
          </a:prstGeom>
          <a:noFill/>
          <a:ln>
            <a:noFill/>
          </a:ln>
        </p:spPr>
      </p:pic>
      <p:sp>
        <p:nvSpPr>
          <p:cNvPr id="301" name="Shape 301"/>
          <p:cNvSpPr txBox="1">
            <a:spLocks noGrp="1"/>
          </p:cNvSpPr>
          <p:nvPr>
            <p:ph type="title"/>
          </p:nvPr>
        </p:nvSpPr>
        <p:spPr>
          <a:xfrm>
            <a:off x="457200" y="205979"/>
            <a:ext cx="8229600" cy="857400"/>
          </a:xfrm>
          <a:prstGeom prst="rect">
            <a:avLst/>
          </a:prstGeom>
        </p:spPr>
        <p:txBody>
          <a:bodyPr lIns="91425" tIns="91425" rIns="91425" bIns="91425" anchor="ctr" anchorCtr="0">
            <a:noAutofit/>
          </a:bodyPr>
          <a:lstStyle/>
          <a:p>
            <a:pPr>
              <a:spcBef>
                <a:spcPts val="0"/>
              </a:spcBef>
              <a:buNone/>
            </a:pPr>
            <a:endParaRPr/>
          </a:p>
        </p:txBody>
      </p:sp>
      <p:sp>
        <p:nvSpPr>
          <p:cNvPr id="302" name="Shape 302"/>
          <p:cNvSpPr txBox="1">
            <a:spLocks noGrp="1"/>
          </p:cNvSpPr>
          <p:nvPr>
            <p:ph type="body" idx="1"/>
          </p:nvPr>
        </p:nvSpPr>
        <p:spPr>
          <a:xfrm>
            <a:off x="29724" y="1645375"/>
            <a:ext cx="5046332" cy="3498125"/>
          </a:xfrm>
          <a:prstGeom prst="rect">
            <a:avLst/>
          </a:prstGeom>
        </p:spPr>
        <p:txBody>
          <a:bodyPr lIns="91425" tIns="91425" rIns="91425" bIns="91425" anchor="t" anchorCtr="0">
            <a:noAutofit/>
          </a:bodyPr>
          <a:lstStyle/>
          <a:p>
            <a:pPr rtl="0">
              <a:spcBef>
                <a:spcPts val="0"/>
              </a:spcBef>
              <a:buNone/>
            </a:pPr>
            <a:r>
              <a:rPr lang="en" sz="3600" b="1" i="1" dirty="0">
                <a:latin typeface="Calibri"/>
                <a:ea typeface="Calibri"/>
                <a:cs typeface="Calibri"/>
                <a:sym typeface="Calibri"/>
              </a:rPr>
              <a:t>Questions?</a:t>
            </a:r>
          </a:p>
          <a:p>
            <a:pPr rtl="0">
              <a:spcBef>
                <a:spcPts val="0"/>
              </a:spcBef>
              <a:buNone/>
            </a:pPr>
            <a:r>
              <a:rPr lang="en" sz="3600" dirty="0">
                <a:latin typeface="Calibri"/>
                <a:ea typeface="Calibri"/>
                <a:cs typeface="Calibri"/>
                <a:sym typeface="Calibri"/>
              </a:rPr>
              <a:t>Please contact</a:t>
            </a:r>
          </a:p>
          <a:p>
            <a:pPr rtl="0">
              <a:spcBef>
                <a:spcPts val="0"/>
              </a:spcBef>
              <a:buNone/>
            </a:pPr>
            <a:r>
              <a:rPr lang="en" sz="3600" b="1" dirty="0">
                <a:latin typeface="Calibri"/>
                <a:ea typeface="Calibri"/>
                <a:cs typeface="Calibri"/>
                <a:sym typeface="Calibri"/>
              </a:rPr>
              <a:t>wlscholcomm@uwo.ca</a:t>
            </a:r>
          </a:p>
          <a:p>
            <a:pPr>
              <a:spcBef>
                <a:spcPts val="0"/>
              </a:spcBef>
              <a:buNone/>
            </a:pPr>
            <a:r>
              <a:rPr lang="en" sz="3600" dirty="0">
                <a:latin typeface="Calibri"/>
                <a:ea typeface="Calibri"/>
                <a:cs typeface="Calibri"/>
                <a:sym typeface="Calibri"/>
              </a:rPr>
              <a:t>for more </a:t>
            </a:r>
            <a:r>
              <a:rPr lang="en" sz="3600" dirty="0" smtClean="0">
                <a:latin typeface="Calibri"/>
                <a:ea typeface="Calibri"/>
                <a:cs typeface="Calibri"/>
                <a:sym typeface="Calibri"/>
              </a:rPr>
              <a:t>information</a:t>
            </a:r>
          </a:p>
          <a:p>
            <a:pPr algn="r">
              <a:buNone/>
            </a:pPr>
            <a:r>
              <a:rPr lang="en" sz="3600" dirty="0" smtClean="0">
                <a:latin typeface="Calibri"/>
                <a:ea typeface="Calibri"/>
                <a:cs typeface="Calibri"/>
                <a:sym typeface="Calibri"/>
              </a:rPr>
              <a:t>THANK YOU!</a:t>
            </a:r>
          </a:p>
          <a:p>
            <a:pPr algn="r">
              <a:spcBef>
                <a:spcPts val="0"/>
              </a:spcBef>
              <a:buNone/>
            </a:pPr>
            <a:r>
              <a:rPr lang="en" sz="3600" b="1" dirty="0" smtClean="0">
                <a:latin typeface="Bradley Hand ITC" pitchFamily="66" charset="0"/>
                <a:ea typeface="Calibri"/>
                <a:cs typeface="Calibri"/>
                <a:sym typeface="Calibri"/>
              </a:rPr>
              <a:t>Joanne Paterson</a:t>
            </a:r>
          </a:p>
        </p:txBody>
      </p:sp>
      <p:pic>
        <p:nvPicPr>
          <p:cNvPr id="303" name="Shape 303"/>
          <p:cNvPicPr preferRelativeResize="0"/>
          <p:nvPr/>
        </p:nvPicPr>
        <p:blipFill>
          <a:blip r:embed="rId4">
            <a:alphaModFix/>
          </a:blip>
          <a:stretch>
            <a:fillRect/>
          </a:stretch>
        </p:blipFill>
        <p:spPr>
          <a:xfrm>
            <a:off x="29725" y="60574"/>
            <a:ext cx="9066700" cy="1365475"/>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4400" dirty="0" smtClean="0">
                <a:latin typeface="Calibri" pitchFamily="34" charset="0"/>
              </a:rPr>
              <a:t>More information?</a:t>
            </a:r>
            <a:endParaRPr lang="en-CA" sz="4400" dirty="0">
              <a:latin typeface="Calibri" pitchFamily="34" charset="0"/>
            </a:endParaRPr>
          </a:p>
        </p:txBody>
      </p:sp>
      <p:sp>
        <p:nvSpPr>
          <p:cNvPr id="6" name="Text Placeholder 5"/>
          <p:cNvSpPr>
            <a:spLocks noGrp="1"/>
          </p:cNvSpPr>
          <p:nvPr>
            <p:ph type="body" idx="1"/>
          </p:nvPr>
        </p:nvSpPr>
        <p:spPr/>
        <p:txBody>
          <a:bodyPr/>
          <a:lstStyle/>
          <a:p>
            <a:r>
              <a:rPr lang="en-CA" dirty="0" smtClean="0"/>
              <a:t>Contact your friendly neighbourhood Librarian </a:t>
            </a:r>
            <a:endParaRPr lang="en-CA" dirty="0"/>
          </a:p>
        </p:txBody>
      </p:sp>
      <p:sp>
        <p:nvSpPr>
          <p:cNvPr id="7" name="Text Placeholder 6"/>
          <p:cNvSpPr>
            <a:spLocks noGrp="1"/>
          </p:cNvSpPr>
          <p:nvPr>
            <p:ph type="body" idx="2"/>
          </p:nvPr>
        </p:nvSpPr>
        <p:spPr/>
        <p:txBody>
          <a:bodyPr/>
          <a:lstStyle/>
          <a:p>
            <a:r>
              <a:rPr lang="en-CA" b="1" dirty="0" smtClean="0"/>
              <a:t>Western Libraries </a:t>
            </a:r>
          </a:p>
          <a:p>
            <a:pPr>
              <a:buNone/>
            </a:pPr>
            <a:r>
              <a:rPr lang="en-CA" dirty="0" smtClean="0"/>
              <a:t>	&gt;&gt;Services  &gt;&gt;Scholarly Publishing </a:t>
            </a:r>
            <a:endParaRPr lang="en-CA" dirty="0" smtClean="0">
              <a:hlinkClick r:id="rId2"/>
            </a:endParaRPr>
          </a:p>
          <a:p>
            <a:pPr>
              <a:buNone/>
            </a:pPr>
            <a:r>
              <a:rPr lang="en-CA" dirty="0" smtClean="0">
                <a:hlinkClick r:id="rId2"/>
              </a:rPr>
              <a:t>http://www.lib.uwo.ca/scholarship</a:t>
            </a:r>
            <a:endParaRPr lang="en-CA" dirty="0" smtClean="0"/>
          </a:p>
          <a:p>
            <a:endParaRPr lang="en-CA" dirty="0" smtClean="0"/>
          </a:p>
          <a:p>
            <a:pPr fontAlgn="base"/>
            <a:r>
              <a:rPr lang="en-CA" b="1" dirty="0" smtClean="0"/>
              <a:t>Open Access </a:t>
            </a:r>
            <a:r>
              <a:rPr lang="en-CA" dirty="0" smtClean="0"/>
              <a:t>By </a:t>
            </a:r>
            <a:r>
              <a:rPr lang="en-CA" dirty="0" smtClean="0">
                <a:hlinkClick r:id="rId3"/>
              </a:rPr>
              <a:t>Peter </a:t>
            </a:r>
            <a:r>
              <a:rPr lang="en-CA" dirty="0" err="1" smtClean="0">
                <a:hlinkClick r:id="rId3"/>
              </a:rPr>
              <a:t>Suber</a:t>
            </a:r>
            <a:endParaRPr lang="en-CA" dirty="0" smtClean="0"/>
          </a:p>
          <a:p>
            <a:pPr>
              <a:buNone/>
            </a:pPr>
            <a:r>
              <a:rPr lang="en-CA" dirty="0" smtClean="0">
                <a:hlinkClick r:id="rId4"/>
              </a:rPr>
              <a:t>http://mitpress.mit.edu/sites/default/files/titles/content/openaccess/Suber_08_chap1.html#chap1</a:t>
            </a:r>
            <a:endParaRPr lang="en-CA" dirty="0" smtClean="0"/>
          </a:p>
          <a:p>
            <a:pPr>
              <a:buNone/>
            </a:pPr>
            <a:endParaRPr lang="en-CA" dirty="0" smtClean="0"/>
          </a:p>
          <a:p>
            <a:pPr>
              <a:buNone/>
            </a:pPr>
            <a:r>
              <a:rPr lang="en-CA" dirty="0" smtClean="0"/>
              <a:t>Open Access Explained (PhD Comics)</a:t>
            </a:r>
          </a:p>
          <a:p>
            <a:pPr>
              <a:buNone/>
            </a:pPr>
            <a:r>
              <a:rPr lang="en-CA" dirty="0" smtClean="0">
                <a:hlinkClick r:id="rId5"/>
              </a:rPr>
              <a:t>https://www.youtube.com/watch?v=L5rVH1KGBCY</a:t>
            </a:r>
            <a:endParaRPr lang="en-CA" dirty="0" smtClean="0"/>
          </a:p>
          <a:p>
            <a:pPr>
              <a:buNone/>
            </a:pPr>
            <a:endParaRPr lang="en-CA" dirty="0" smtClean="0"/>
          </a:p>
          <a:p>
            <a:pPr>
              <a:buNone/>
            </a:pPr>
            <a:endParaRPr lang="en-CA" dirty="0"/>
          </a:p>
        </p:txBody>
      </p:sp>
      <p:sp>
        <p:nvSpPr>
          <p:cNvPr id="9" name="Text Placeholder 8"/>
          <p:cNvSpPr>
            <a:spLocks noGrp="1"/>
          </p:cNvSpPr>
          <p:nvPr>
            <p:ph type="body" idx="4"/>
          </p:nvPr>
        </p:nvSpPr>
        <p:spPr/>
        <p:txBody>
          <a:bodyPr/>
          <a:lstStyle/>
          <a:p>
            <a:r>
              <a:rPr lang="en-CA" b="1" dirty="0" smtClean="0"/>
              <a:t>Sherpa Romeo</a:t>
            </a:r>
          </a:p>
          <a:p>
            <a:pPr>
              <a:buNone/>
            </a:pPr>
            <a:r>
              <a:rPr lang="en-CA" dirty="0" smtClean="0"/>
              <a:t>Publisher copyright policies &amp; self-archiving</a:t>
            </a:r>
          </a:p>
          <a:p>
            <a:pPr>
              <a:buNone/>
            </a:pPr>
            <a:r>
              <a:rPr lang="en-CA" dirty="0" smtClean="0">
                <a:hlinkClick r:id="rId6"/>
              </a:rPr>
              <a:t>http://www.sherpa.ac.uk/romeo/</a:t>
            </a:r>
            <a:endParaRPr lang="en-CA" dirty="0" smtClean="0"/>
          </a:p>
          <a:p>
            <a:pPr>
              <a:buNone/>
            </a:pPr>
            <a:endParaRPr lang="en-CA" dirty="0" smtClean="0"/>
          </a:p>
          <a:p>
            <a:pPr>
              <a:buNone/>
            </a:pPr>
            <a:r>
              <a:rPr lang="en-CA" dirty="0" smtClean="0"/>
              <a:t>Scholarly Open Access Blog</a:t>
            </a:r>
          </a:p>
          <a:p>
            <a:pPr>
              <a:buNone/>
            </a:pPr>
            <a:r>
              <a:rPr lang="en-CA" dirty="0" smtClean="0"/>
              <a:t>By Jeffrey </a:t>
            </a:r>
            <a:r>
              <a:rPr lang="en-CA" dirty="0" err="1" smtClean="0"/>
              <a:t>Bealle</a:t>
            </a:r>
            <a:r>
              <a:rPr lang="en-CA" dirty="0" smtClean="0"/>
              <a:t> (Librarian and skeptic)</a:t>
            </a:r>
          </a:p>
          <a:p>
            <a:pPr>
              <a:buNone/>
            </a:pPr>
            <a:r>
              <a:rPr lang="en-CA" dirty="0" smtClean="0">
                <a:hlinkClick r:id="rId7"/>
              </a:rPr>
              <a:t>http://scholarlyoa.com/</a:t>
            </a:r>
            <a:endParaRPr lang="en-CA" dirty="0" smtClean="0"/>
          </a:p>
          <a:p>
            <a:pPr>
              <a:buNone/>
            </a:pPr>
            <a:endParaRPr lang="en-CA" dirty="0" smtClean="0"/>
          </a:p>
          <a:p>
            <a:pPr>
              <a:buNone/>
            </a:pPr>
            <a:r>
              <a:rPr lang="en-CA" dirty="0" smtClean="0"/>
              <a:t>Directory of Open Access Journals</a:t>
            </a:r>
          </a:p>
          <a:p>
            <a:pPr>
              <a:buNone/>
            </a:pPr>
            <a:r>
              <a:rPr lang="en-CA" dirty="0" smtClean="0"/>
              <a:t>http://doaj.org/</a:t>
            </a:r>
          </a:p>
          <a:p>
            <a:pPr>
              <a:buNone/>
            </a:pPr>
            <a:endParaRPr lang="en-CA" dirty="0" smtClean="0"/>
          </a:p>
          <a:p>
            <a:pPr>
              <a:buNone/>
            </a:pPr>
            <a:endParaRPr lang="en-CA" dirty="0"/>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rotWithShape="1">
          <a:blip r:embed="rId3">
            <a:alphaModFix/>
          </a:blip>
          <a:srcRect/>
          <a:stretch/>
        </p:blipFill>
        <p:spPr>
          <a:xfrm>
            <a:off x="6732242" y="3579864"/>
            <a:ext cx="1920212" cy="1440160"/>
          </a:xfrm>
          <a:prstGeom prst="rect">
            <a:avLst/>
          </a:prstGeom>
          <a:noFill/>
          <a:ln>
            <a:noFill/>
          </a:ln>
        </p:spPr>
      </p:pic>
      <p:sp>
        <p:nvSpPr>
          <p:cNvPr id="116" name="Shape 116"/>
          <p:cNvSpPr txBox="1">
            <a:spLocks noGrp="1"/>
          </p:cNvSpPr>
          <p:nvPr>
            <p:ph type="title"/>
          </p:nvPr>
        </p:nvSpPr>
        <p:spPr>
          <a:xfrm>
            <a:off x="0" y="195485"/>
            <a:ext cx="8229600" cy="85740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What can Open Access do for me?</a:t>
            </a:r>
          </a:p>
        </p:txBody>
      </p:sp>
      <p:sp>
        <p:nvSpPr>
          <p:cNvPr id="117" name="Shape 117"/>
          <p:cNvSpPr txBox="1">
            <a:spLocks noGrp="1"/>
          </p:cNvSpPr>
          <p:nvPr>
            <p:ph type="body" idx="1"/>
          </p:nvPr>
        </p:nvSpPr>
        <p:spPr>
          <a:xfrm>
            <a:off x="467543" y="771550"/>
            <a:ext cx="8157591" cy="4104456"/>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rgbClr val="515151"/>
              </a:buClr>
              <a:buSzPct val="25000"/>
              <a:buFont typeface="Arial"/>
              <a:buNone/>
            </a:pPr>
            <a:r>
              <a:rPr lang="en" sz="1400" b="0" i="0" u="none" strike="noStrike" cap="none" baseline="0" dirty="0">
                <a:solidFill>
                  <a:srgbClr val="515151"/>
                </a:solidFill>
                <a:latin typeface="Calibri"/>
                <a:ea typeface="Calibri"/>
                <a:cs typeface="Calibri"/>
                <a:sym typeface="Calibri"/>
              </a:rPr>
              <a:t> </a:t>
            </a:r>
          </a:p>
          <a:p>
            <a:pPr marL="342900" marR="0" lvl="0" indent="-342900" algn="l" rtl="0">
              <a:spcBef>
                <a:spcPts val="800"/>
              </a:spcBef>
              <a:buClr>
                <a:schemeClr val="dk1"/>
              </a:buClr>
              <a:buSzPct val="100000"/>
              <a:buFont typeface="Calibri"/>
              <a:buChar char="•"/>
            </a:pPr>
            <a:r>
              <a:rPr lang="en" sz="1800" b="1" i="0" u="none" strike="noStrike" cap="none" baseline="0" dirty="0">
                <a:solidFill>
                  <a:schemeClr val="dk1"/>
                </a:solidFill>
                <a:latin typeface="Calibri"/>
                <a:ea typeface="Calibri"/>
                <a:cs typeface="Calibri"/>
                <a:sym typeface="Calibri"/>
              </a:rPr>
              <a:t>Funding agencies</a:t>
            </a:r>
            <a:r>
              <a:rPr lang="en" sz="1800" b="0" i="0" u="none" strike="noStrike" cap="none" baseline="0" dirty="0">
                <a:solidFill>
                  <a:schemeClr val="dk1"/>
                </a:solidFill>
                <a:latin typeface="Calibri"/>
                <a:ea typeface="Calibri"/>
                <a:cs typeface="Calibri"/>
                <a:sym typeface="Calibri"/>
              </a:rPr>
              <a:t>: increased return on investment (ROI), increased visibility.</a:t>
            </a:r>
          </a:p>
          <a:p>
            <a:pPr marL="342900" marR="0" lvl="0" indent="-228600" algn="l" rtl="0">
              <a:spcBef>
                <a:spcPts val="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Char char="•"/>
            </a:pPr>
            <a:r>
              <a:rPr lang="en" sz="1800" b="1" i="0" u="none" strike="noStrike" cap="none" baseline="0" dirty="0">
                <a:solidFill>
                  <a:schemeClr val="dk1"/>
                </a:solidFill>
                <a:latin typeface="Calibri"/>
                <a:ea typeface="Calibri"/>
                <a:cs typeface="Calibri"/>
                <a:sym typeface="Calibri"/>
              </a:rPr>
              <a:t>Universities &amp; research institutes</a:t>
            </a:r>
            <a:r>
              <a:rPr lang="en" sz="1800" b="0" i="0" u="none" strike="noStrike" cap="none" baseline="0" dirty="0">
                <a:solidFill>
                  <a:schemeClr val="dk1"/>
                </a:solidFill>
                <a:latin typeface="Calibri"/>
                <a:ea typeface="Calibri"/>
                <a:cs typeface="Calibri"/>
                <a:sym typeface="Calibri"/>
              </a:rPr>
              <a:t>: greater visibility, </a:t>
            </a:r>
            <a:r>
              <a:rPr lang="en" sz="1800" b="0" i="0" u="none" strike="noStrike" cap="none" baseline="0" dirty="0" smtClean="0">
                <a:solidFill>
                  <a:schemeClr val="dk1"/>
                </a:solidFill>
                <a:latin typeface="Calibri"/>
                <a:ea typeface="Calibri"/>
                <a:cs typeface="Calibri"/>
                <a:sym typeface="Calibri"/>
              </a:rPr>
              <a:t>clearer </a:t>
            </a:r>
            <a:r>
              <a:rPr lang="en" sz="1800" b="0" i="0" u="none" strike="noStrike" cap="none" baseline="0" dirty="0">
                <a:solidFill>
                  <a:schemeClr val="dk1"/>
                </a:solidFill>
                <a:latin typeface="Calibri"/>
                <a:ea typeface="Calibri"/>
                <a:cs typeface="Calibri"/>
                <a:sym typeface="Calibri"/>
              </a:rPr>
              <a:t>management of information.</a:t>
            </a:r>
          </a:p>
          <a:p>
            <a:pPr marL="342900" marR="0" lvl="0" indent="-228600" algn="l" rtl="0">
              <a:spcBef>
                <a:spcPts val="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Char char="•"/>
            </a:pPr>
            <a:r>
              <a:rPr lang="en" sz="1800" b="1" i="0" u="none" strike="noStrike" cap="none" baseline="0" dirty="0" smtClean="0">
                <a:solidFill>
                  <a:schemeClr val="dk1"/>
                </a:solidFill>
                <a:latin typeface="Calibri"/>
                <a:ea typeface="Calibri"/>
                <a:cs typeface="Calibri"/>
                <a:sym typeface="Calibri"/>
              </a:rPr>
              <a:t>Teachers </a:t>
            </a:r>
            <a:r>
              <a:rPr lang="en" sz="1800" b="1" i="0" u="none" strike="noStrike" cap="none" baseline="0" dirty="0">
                <a:solidFill>
                  <a:schemeClr val="dk1"/>
                </a:solidFill>
                <a:latin typeface="Calibri"/>
                <a:ea typeface="Calibri"/>
                <a:cs typeface="Calibri"/>
                <a:sym typeface="Calibri"/>
              </a:rPr>
              <a:t>&amp; students</a:t>
            </a:r>
            <a:r>
              <a:rPr lang="en" sz="1800" b="0" i="0" u="none" strike="noStrike" cap="none" baseline="0" dirty="0">
                <a:solidFill>
                  <a:schemeClr val="dk1"/>
                </a:solidFill>
                <a:latin typeface="Calibri"/>
                <a:ea typeface="Calibri"/>
                <a:cs typeface="Calibri"/>
                <a:sym typeface="Calibri"/>
              </a:rPr>
              <a:t>: unrestricted access to material, enriched education, allowing equality of learning in poor as well as in rich nations.</a:t>
            </a:r>
          </a:p>
          <a:p>
            <a:pPr marL="342900" marR="0" lvl="0" indent="-228600" algn="l" rtl="0">
              <a:spcBef>
                <a:spcPts val="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Char char="•"/>
            </a:pPr>
            <a:r>
              <a:rPr lang="en" sz="1800" b="1" i="0" u="none" strike="noStrike" cap="none" baseline="0" dirty="0" smtClean="0">
                <a:solidFill>
                  <a:schemeClr val="dk1"/>
                </a:solidFill>
                <a:latin typeface="Calibri"/>
                <a:ea typeface="Calibri"/>
                <a:cs typeface="Calibri"/>
                <a:sym typeface="Calibri"/>
              </a:rPr>
              <a:t>Sciences:</a:t>
            </a:r>
            <a:r>
              <a:rPr lang="en" sz="1800" b="0" i="0" u="none" strike="noStrike" cap="none" baseline="0" dirty="0" smtClean="0">
                <a:solidFill>
                  <a:schemeClr val="dk1"/>
                </a:solidFill>
                <a:latin typeface="Calibri"/>
                <a:ea typeface="Calibri"/>
                <a:cs typeface="Calibri"/>
                <a:sym typeface="Calibri"/>
              </a:rPr>
              <a:t> </a:t>
            </a:r>
            <a:r>
              <a:rPr lang="en" sz="1800" b="0" i="0" u="none" strike="noStrike" cap="none" baseline="0" dirty="0">
                <a:solidFill>
                  <a:schemeClr val="dk1"/>
                </a:solidFill>
                <a:latin typeface="Calibri"/>
                <a:ea typeface="Calibri"/>
                <a:cs typeface="Calibri"/>
                <a:sym typeface="Calibri"/>
              </a:rPr>
              <a:t>enhanced and accelerated research cycle.</a:t>
            </a:r>
          </a:p>
          <a:p>
            <a:pPr marL="342900" marR="0" lvl="0" indent="-342900" algn="r" rtl="0">
              <a:spcBef>
                <a:spcPts val="800"/>
              </a:spcBef>
              <a:spcAft>
                <a:spcPts val="0"/>
              </a:spcAft>
              <a:buClr>
                <a:schemeClr val="dk1"/>
              </a:buClr>
              <a:buSzPct val="25000"/>
              <a:buFont typeface="Arial"/>
              <a:buNone/>
            </a:pPr>
            <a:r>
              <a:rPr lang="en" sz="1800" b="1" i="0" u="none" strike="noStrike" cap="none" baseline="0" dirty="0">
                <a:solidFill>
                  <a:schemeClr val="dk1"/>
                </a:solidFill>
                <a:latin typeface="Helvetica Neue"/>
                <a:ea typeface="Helvetica Neue"/>
                <a:cs typeface="Helvetica Neue"/>
                <a:sym typeface="Helvetica Neue"/>
              </a:rPr>
              <a:t>SPARC Europe</a:t>
            </a:r>
          </a:p>
          <a:p>
            <a:pPr marL="342900" marR="0" lvl="0" indent="-342900" algn="l" rtl="0">
              <a:lnSpc>
                <a:spcPct val="100000"/>
              </a:lnSpc>
              <a:spcBef>
                <a:spcPts val="1600"/>
              </a:spcBef>
              <a:spcAft>
                <a:spcPts val="0"/>
              </a:spcAft>
              <a:buClr>
                <a:schemeClr val="dk1"/>
              </a:buClr>
              <a:buFont typeface="Arial"/>
              <a:buNone/>
            </a:pPr>
            <a:endParaRPr sz="1800" b="0" i="0" u="none" strike="noStrike" cap="none" baseline="0" dirty="0">
              <a:solidFill>
                <a:srgbClr val="444444"/>
              </a:solidFill>
              <a:latin typeface="Helvetica Neue"/>
              <a:ea typeface="Helvetica Neue"/>
              <a:cs typeface="Helvetica Neue"/>
              <a:sym typeface="Helvetica Neue"/>
            </a:endParaRPr>
          </a:p>
          <a:p>
            <a:pPr marL="342900" marR="0" lvl="0" indent="-342900" algn="l" rtl="0">
              <a:lnSpc>
                <a:spcPct val="149999"/>
              </a:lnSpc>
              <a:spcBef>
                <a:spcPts val="1600"/>
              </a:spcBef>
              <a:spcAft>
                <a:spcPts val="800"/>
              </a:spcAft>
              <a:buClr>
                <a:schemeClr val="dk1"/>
              </a:buClr>
              <a:buFont typeface="Arial"/>
              <a:buNone/>
            </a:pPr>
            <a:endParaRPr sz="1400" b="0" i="0" u="none" strike="noStrike" cap="none" baseline="0" dirty="0">
              <a:solidFill>
                <a:srgbClr val="515151"/>
              </a:solidFill>
              <a:latin typeface="Calibri"/>
              <a:ea typeface="Calibri"/>
              <a:cs typeface="Calibri"/>
              <a:sym typeface="Calibri"/>
            </a:endParaRPr>
          </a:p>
        </p:txBody>
      </p:sp>
      <p:pic>
        <p:nvPicPr>
          <p:cNvPr id="118" name="Shape 118"/>
          <p:cNvPicPr preferRelativeResize="0"/>
          <p:nvPr/>
        </p:nvPicPr>
        <p:blipFill rotWithShape="1">
          <a:blip r:embed="rId4">
            <a:alphaModFix/>
          </a:blip>
          <a:srcRect/>
          <a:stretch/>
        </p:blipFill>
        <p:spPr>
          <a:xfrm>
            <a:off x="7816552" y="195485"/>
            <a:ext cx="972600" cy="971399"/>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pater22\AppData\Local\Microsoft\Windows\Temporary Internet Files\Content.IE5\Y2QWKB1L\_30books[1].jpg" hidden="1"/>
          <p:cNvPicPr>
            <a:picLocks noChangeAspect="1" noChangeArrowheads="1"/>
          </p:cNvPicPr>
          <p:nvPr/>
        </p:nvPicPr>
        <p:blipFill>
          <a:blip r:embed="rId2"/>
          <a:srcRect/>
          <a:stretch>
            <a:fillRect/>
          </a:stretch>
        </p:blipFill>
        <p:spPr bwMode="auto">
          <a:xfrm>
            <a:off x="7308304" y="3997421"/>
            <a:ext cx="1654696" cy="1146079"/>
          </a:xfrm>
          <a:prstGeom prst="rect">
            <a:avLst/>
          </a:prstGeom>
          <a:noFill/>
          <a:effectLst>
            <a:outerShdw blurRad="50800" dist="50800" dir="5400000" algn="ctr" rotWithShape="0">
              <a:srgbClr val="000000">
                <a:alpha val="0"/>
              </a:srgbClr>
            </a:outerShdw>
          </a:effectLst>
        </p:spPr>
      </p:pic>
      <p:sp>
        <p:nvSpPr>
          <p:cNvPr id="2" name="Title 1"/>
          <p:cNvSpPr>
            <a:spLocks noGrp="1"/>
          </p:cNvSpPr>
          <p:nvPr>
            <p:ph type="title"/>
          </p:nvPr>
        </p:nvSpPr>
        <p:spPr>
          <a:xfrm>
            <a:off x="914400" y="205978"/>
            <a:ext cx="8229600" cy="857250"/>
          </a:xfrm>
        </p:spPr>
        <p:txBody>
          <a:bodyPr/>
          <a:lstStyle/>
          <a:p>
            <a:r>
              <a:rPr lang="en-CA" sz="4400" b="1" dirty="0" smtClean="0">
                <a:latin typeface="Calibri" pitchFamily="34" charset="0"/>
              </a:rPr>
              <a:t>Did you know?</a:t>
            </a:r>
            <a:endParaRPr lang="en-CA" sz="4400" b="1" dirty="0">
              <a:latin typeface="Calibri" pitchFamily="34" charset="0"/>
            </a:endParaRPr>
          </a:p>
        </p:txBody>
      </p:sp>
      <p:sp>
        <p:nvSpPr>
          <p:cNvPr id="3" name="Text Placeholder 2"/>
          <p:cNvSpPr>
            <a:spLocks noGrp="1"/>
          </p:cNvSpPr>
          <p:nvPr>
            <p:ph type="body" idx="1"/>
          </p:nvPr>
        </p:nvSpPr>
        <p:spPr/>
        <p:txBody>
          <a:bodyPr/>
          <a:lstStyle/>
          <a:p>
            <a:pPr>
              <a:buNone/>
            </a:pPr>
            <a:r>
              <a:rPr lang="en-CA" sz="3600" dirty="0" smtClean="0">
                <a:latin typeface="Calibri" pitchFamily="34" charset="0"/>
              </a:rPr>
              <a:t>Western Libraries spends</a:t>
            </a:r>
          </a:p>
          <a:p>
            <a:pPr lvl="1"/>
            <a:r>
              <a:rPr lang="en-CA" sz="3200" dirty="0" smtClean="0">
                <a:latin typeface="Calibri" pitchFamily="34" charset="0"/>
              </a:rPr>
              <a:t>over </a:t>
            </a:r>
            <a:r>
              <a:rPr lang="en-CA" sz="3200" b="1" dirty="0" smtClean="0">
                <a:latin typeface="Calibri" pitchFamily="34" charset="0"/>
              </a:rPr>
              <a:t>$3 million </a:t>
            </a:r>
            <a:r>
              <a:rPr lang="en-CA" sz="3200" dirty="0" smtClean="0">
                <a:latin typeface="Calibri" pitchFamily="34" charset="0"/>
              </a:rPr>
              <a:t>each year for access to </a:t>
            </a:r>
            <a:r>
              <a:rPr lang="en-CA" sz="3200" i="1" dirty="0" smtClean="0">
                <a:latin typeface="Calibri" pitchFamily="34" charset="0"/>
              </a:rPr>
              <a:t>Wiley</a:t>
            </a:r>
            <a:r>
              <a:rPr lang="en-CA" sz="3200" dirty="0" smtClean="0">
                <a:latin typeface="Calibri" pitchFamily="34" charset="0"/>
              </a:rPr>
              <a:t>, </a:t>
            </a:r>
            <a:r>
              <a:rPr lang="en-CA" sz="3200" i="1" dirty="0" smtClean="0">
                <a:latin typeface="Calibri" pitchFamily="34" charset="0"/>
              </a:rPr>
              <a:t>Taylor &amp; Francis</a:t>
            </a:r>
            <a:r>
              <a:rPr lang="en-CA" sz="3200" dirty="0" smtClean="0">
                <a:latin typeface="Calibri" pitchFamily="34" charset="0"/>
              </a:rPr>
              <a:t>, </a:t>
            </a:r>
            <a:r>
              <a:rPr lang="en-CA" sz="3200" i="1" dirty="0" smtClean="0">
                <a:latin typeface="Calibri" pitchFamily="34" charset="0"/>
              </a:rPr>
              <a:t>Springer</a:t>
            </a:r>
            <a:r>
              <a:rPr lang="en-CA" sz="3200" dirty="0" smtClean="0">
                <a:latin typeface="Calibri" pitchFamily="34" charset="0"/>
              </a:rPr>
              <a:t> and </a:t>
            </a:r>
            <a:r>
              <a:rPr lang="en-CA" sz="3200" i="1" dirty="0" smtClean="0">
                <a:latin typeface="Calibri" pitchFamily="34" charset="0"/>
              </a:rPr>
              <a:t>Elsevier</a:t>
            </a:r>
            <a:r>
              <a:rPr lang="en-CA" sz="3200" dirty="0" smtClean="0">
                <a:latin typeface="Calibri" pitchFamily="34" charset="0"/>
              </a:rPr>
              <a:t> Journals</a:t>
            </a:r>
          </a:p>
          <a:p>
            <a:pPr lvl="1"/>
            <a:r>
              <a:rPr lang="en-CA" sz="3200" dirty="0" smtClean="0">
                <a:latin typeface="Calibri" pitchFamily="34" charset="0"/>
              </a:rPr>
              <a:t>And about  </a:t>
            </a:r>
            <a:r>
              <a:rPr lang="en-CA" sz="3200" b="1" dirty="0" smtClean="0">
                <a:latin typeface="Calibri" pitchFamily="34" charset="0"/>
              </a:rPr>
              <a:t>$10 million in total to </a:t>
            </a:r>
            <a:r>
              <a:rPr lang="en-CA" sz="3200" dirty="0" smtClean="0">
                <a:latin typeface="Calibri" pitchFamily="34" charset="0"/>
              </a:rPr>
              <a:t>license access to Journals annually</a:t>
            </a:r>
          </a:p>
          <a:p>
            <a:endParaRPr lang="en-CA" dirty="0">
              <a:latin typeface="Calibri" pitchFamily="34" charset="0"/>
            </a:endParaRPr>
          </a:p>
        </p:txBody>
      </p:sp>
      <p:pic>
        <p:nvPicPr>
          <p:cNvPr id="5123" name="Picture 3" descr="C:\Users\jpater22\AppData\Local\Microsoft\Windows\Temporary Internet Files\Content.IE5\Y2QWKB1L\_30books[1].jpg"/>
          <p:cNvPicPr>
            <a:picLocks noChangeAspect="1" noChangeArrowheads="1"/>
          </p:cNvPicPr>
          <p:nvPr/>
        </p:nvPicPr>
        <p:blipFill>
          <a:blip r:embed="rId2"/>
          <a:srcRect/>
          <a:stretch>
            <a:fillRect/>
          </a:stretch>
        </p:blipFill>
        <p:spPr bwMode="auto">
          <a:xfrm>
            <a:off x="755576" y="0"/>
            <a:ext cx="1872208" cy="1244698"/>
          </a:xfrm>
          <a:prstGeom prst="rect">
            <a:avLst/>
          </a:prstGeom>
          <a:noFill/>
        </p:spPr>
      </p:pic>
      <p:pic>
        <p:nvPicPr>
          <p:cNvPr id="5124" name="Picture 4" descr="C:\Users\jpater22\AppData\Local\Microsoft\Windows\Temporary Internet Files\Content.IE5\YES232K3\pdf_icon[1].png"/>
          <p:cNvPicPr>
            <a:picLocks noChangeAspect="1" noChangeArrowheads="1"/>
          </p:cNvPicPr>
          <p:nvPr/>
        </p:nvPicPr>
        <p:blipFill>
          <a:blip r:embed="rId3"/>
          <a:srcRect/>
          <a:stretch>
            <a:fillRect/>
          </a:stretch>
        </p:blipFill>
        <p:spPr bwMode="auto">
          <a:xfrm>
            <a:off x="7524328" y="3631333"/>
            <a:ext cx="1512166" cy="1512167"/>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noAutofit/>
          </a:bodyPr>
          <a:lstStyle/>
          <a:p>
            <a:pPr marL="0" marR="0" lvl="0" indent="0" algn="ctr" rtl="0">
              <a:spcBef>
                <a:spcPts val="0"/>
              </a:spcBef>
              <a:buClr>
                <a:schemeClr val="dk1"/>
              </a:buClr>
              <a:buSzPct val="25000"/>
              <a:buFont typeface="Calibri"/>
              <a:buNone/>
            </a:pPr>
            <a:r>
              <a:rPr lang="en" sz="4400" b="1" i="1" u="none" strike="noStrike" cap="none" baseline="0" dirty="0">
                <a:solidFill>
                  <a:schemeClr val="dk1"/>
                </a:solidFill>
                <a:latin typeface="Calibri"/>
                <a:ea typeface="Calibri"/>
                <a:cs typeface="Calibri"/>
                <a:sym typeface="Calibri"/>
              </a:rPr>
              <a:t>Where can I publish?</a:t>
            </a:r>
          </a:p>
        </p:txBody>
      </p:sp>
      <p:sp>
        <p:nvSpPr>
          <p:cNvPr id="132" name="Shape 132"/>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noAutofit/>
          </a:bodyPr>
          <a:lstStyle/>
          <a:p>
            <a:pPr marL="0" marR="0" indent="0" algn="l" rtl="0">
              <a:spcBef>
                <a:spcPts val="0"/>
              </a:spcBef>
              <a:buNone/>
            </a:pPr>
            <a:r>
              <a:rPr lang="en" sz="3200" b="0" i="0" u="none" strike="noStrike" cap="none" baseline="0" dirty="0">
                <a:solidFill>
                  <a:schemeClr val="dk1"/>
                </a:solidFill>
                <a:latin typeface="Calibri"/>
                <a:ea typeface="Calibri"/>
                <a:cs typeface="Calibri"/>
                <a:sym typeface="Calibri"/>
              </a:rPr>
              <a:t>Consider </a:t>
            </a:r>
          </a:p>
          <a:p>
            <a:pPr marL="0" marR="0" indent="0" algn="l" rtl="0">
              <a:spcBef>
                <a:spcPts val="0"/>
              </a:spcBef>
              <a:buNone/>
            </a:pPr>
            <a:endParaRPr sz="3200" dirty="0">
              <a:solidFill>
                <a:schemeClr val="dk1"/>
              </a:solidFill>
              <a:latin typeface="Calibri"/>
              <a:ea typeface="Calibri"/>
              <a:cs typeface="Calibri"/>
              <a:sym typeface="Calibri"/>
            </a:endParaRPr>
          </a:p>
          <a:p>
            <a:pPr marL="0" marR="0" lvl="0" indent="0" algn="l" rtl="0">
              <a:spcBef>
                <a:spcPts val="0"/>
              </a:spcBef>
              <a:buNone/>
            </a:pPr>
            <a:endParaRPr sz="3200" dirty="0">
              <a:solidFill>
                <a:schemeClr val="dk1"/>
              </a:solidFill>
              <a:latin typeface="Calibri"/>
              <a:ea typeface="Calibri"/>
              <a:cs typeface="Calibri"/>
              <a:sym typeface="Calibri"/>
            </a:endParaRPr>
          </a:p>
          <a:p>
            <a:pPr lvl="0" rtl="0">
              <a:lnSpc>
                <a:spcPct val="150000"/>
              </a:lnSpc>
              <a:spcBef>
                <a:spcPts val="0"/>
              </a:spcBef>
              <a:buNone/>
            </a:pPr>
            <a:r>
              <a:rPr lang="en" sz="1000" dirty="0">
                <a:solidFill>
                  <a:srgbClr val="333333"/>
                </a:solidFill>
                <a:latin typeface="Helvetica Neue"/>
                <a:ea typeface="Helvetica Neue"/>
                <a:cs typeface="Helvetica Neue"/>
                <a:sym typeface="Helvetica Neue"/>
              </a:rPr>
              <a:t> </a:t>
            </a:r>
          </a:p>
          <a:p>
            <a:pPr marL="0" marR="0" lvl="0" indent="0" algn="l" rtl="0">
              <a:spcBef>
                <a:spcPts val="0"/>
              </a:spcBef>
              <a:buNone/>
            </a:pPr>
            <a:endParaRPr sz="3200" dirty="0">
              <a:solidFill>
                <a:schemeClr val="dk1"/>
              </a:solidFill>
              <a:latin typeface="Calibri"/>
              <a:ea typeface="Calibri"/>
              <a:cs typeface="Calibri"/>
              <a:sym typeface="Calibri"/>
            </a:endParaRPr>
          </a:p>
          <a:p>
            <a:pPr marL="0" marR="0" lvl="0" indent="0" algn="l" rtl="0">
              <a:spcBef>
                <a:spcPts val="0"/>
              </a:spcBef>
              <a:buNone/>
            </a:pPr>
            <a:endParaRPr sz="3200" dirty="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Char char="•"/>
            </a:pPr>
            <a:r>
              <a:rPr lang="en" sz="3200" dirty="0">
                <a:solidFill>
                  <a:schemeClr val="dk1"/>
                </a:solidFill>
                <a:latin typeface="Calibri"/>
                <a:ea typeface="Calibri"/>
                <a:cs typeface="Calibri"/>
                <a:sym typeface="Calibri"/>
              </a:rPr>
              <a:t>Deposit your data, </a:t>
            </a:r>
            <a:r>
              <a:rPr lang="en" sz="3200" dirty="0" smtClean="0">
                <a:solidFill>
                  <a:schemeClr val="dk1"/>
                </a:solidFill>
                <a:latin typeface="Calibri"/>
                <a:ea typeface="Calibri"/>
                <a:cs typeface="Calibri"/>
                <a:sym typeface="Calibri"/>
              </a:rPr>
              <a:t>too!</a:t>
            </a:r>
            <a:endParaRPr lang="en" sz="3200" dirty="0">
              <a:solidFill>
                <a:schemeClr val="dk1"/>
              </a:solidFill>
              <a:latin typeface="Calibri"/>
              <a:ea typeface="Calibri"/>
              <a:cs typeface="Calibri"/>
              <a:sym typeface="Calibri"/>
            </a:endParaRPr>
          </a:p>
        </p:txBody>
      </p:sp>
      <p:pic>
        <p:nvPicPr>
          <p:cNvPr id="133" name="Shape 133"/>
          <p:cNvPicPr preferRelativeResize="0"/>
          <p:nvPr/>
        </p:nvPicPr>
        <p:blipFill>
          <a:blip r:embed="rId3">
            <a:alphaModFix/>
          </a:blip>
          <a:stretch>
            <a:fillRect/>
          </a:stretch>
        </p:blipFill>
        <p:spPr>
          <a:xfrm>
            <a:off x="828375" y="1747925"/>
            <a:ext cx="2709875" cy="630875"/>
          </a:xfrm>
          <a:prstGeom prst="rect">
            <a:avLst/>
          </a:prstGeom>
          <a:noFill/>
          <a:ln>
            <a:noFill/>
          </a:ln>
        </p:spPr>
      </p:pic>
      <p:pic>
        <p:nvPicPr>
          <p:cNvPr id="134" name="Shape 134"/>
          <p:cNvPicPr preferRelativeResize="0"/>
          <p:nvPr/>
        </p:nvPicPr>
        <p:blipFill>
          <a:blip r:embed="rId4">
            <a:alphaModFix/>
          </a:blip>
          <a:stretch>
            <a:fillRect/>
          </a:stretch>
        </p:blipFill>
        <p:spPr>
          <a:xfrm>
            <a:off x="828374" y="2693149"/>
            <a:ext cx="2873899" cy="962100"/>
          </a:xfrm>
          <a:prstGeom prst="rect">
            <a:avLst/>
          </a:prstGeom>
          <a:noFill/>
          <a:ln>
            <a:noFill/>
          </a:ln>
        </p:spPr>
      </p:pic>
      <p:pic>
        <p:nvPicPr>
          <p:cNvPr id="135" name="Shape 135"/>
          <p:cNvPicPr preferRelativeResize="0"/>
          <p:nvPr/>
        </p:nvPicPr>
        <p:blipFill rotWithShape="1">
          <a:blip r:embed="rId5">
            <a:alphaModFix/>
          </a:blip>
          <a:srcRect l="2200"/>
          <a:stretch/>
        </p:blipFill>
        <p:spPr>
          <a:xfrm>
            <a:off x="4322100" y="1747925"/>
            <a:ext cx="3115575" cy="828675"/>
          </a:xfrm>
          <a:prstGeom prst="rect">
            <a:avLst/>
          </a:prstGeom>
          <a:noFill/>
          <a:ln>
            <a:noFill/>
          </a:ln>
        </p:spPr>
      </p:pic>
      <p:pic>
        <p:nvPicPr>
          <p:cNvPr id="136" name="Shape 136"/>
          <p:cNvPicPr preferRelativeResize="0"/>
          <p:nvPr/>
        </p:nvPicPr>
        <p:blipFill>
          <a:blip r:embed="rId6">
            <a:alphaModFix/>
          </a:blip>
          <a:stretch>
            <a:fillRect/>
          </a:stretch>
        </p:blipFill>
        <p:spPr>
          <a:xfrm>
            <a:off x="4211960" y="2931790"/>
            <a:ext cx="4410399" cy="555599"/>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ceholderInfo_e8ee957a-a1e7-437a-894a-a26bc0cf1751.png"/>
          <p:cNvPicPr>
            <a:picLocks/>
          </p:cNvPicPr>
          <p:nvPr>
            <p:custDataLst>
              <p:tags r:id="rId1"/>
            </p:custDataLst>
          </p:nvPr>
        </p:nvPicPr>
        <p:blipFill>
          <a:blip r:embed="rId4"/>
          <a:stretch>
            <a:fillRect/>
          </a:stretch>
        </p:blipFill>
        <p:spPr>
          <a:xfrm>
            <a:off x="254000" y="254000"/>
            <a:ext cx="8636000" cy="4635500"/>
          </a:xfrm>
          <a:prstGeom prst="rect">
            <a:avLst/>
          </a:prstGeom>
        </p:spPr>
      </p:pic>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latin typeface="Calibri" pitchFamily="34" charset="0"/>
              </a:rPr>
              <a:t>New Business Models for Scholarly Publishing</a:t>
            </a:r>
            <a:endParaRPr lang="en-CA" sz="3200" dirty="0">
              <a:latin typeface="Calibri" pitchFamily="34" charset="0"/>
            </a:endParaRPr>
          </a:p>
        </p:txBody>
      </p:sp>
      <p:sp>
        <p:nvSpPr>
          <p:cNvPr id="3" name="Text Placeholder 2"/>
          <p:cNvSpPr>
            <a:spLocks noGrp="1"/>
          </p:cNvSpPr>
          <p:nvPr>
            <p:ph type="body" idx="1"/>
          </p:nvPr>
        </p:nvSpPr>
        <p:spPr/>
        <p:txBody>
          <a:bodyPr/>
          <a:lstStyle/>
          <a:p>
            <a:pPr>
              <a:buNone/>
            </a:pPr>
            <a:endParaRPr lang="en-CA" sz="2000" dirty="0" smtClean="0">
              <a:latin typeface="Calibri" pitchFamily="34" charset="0"/>
            </a:endParaRPr>
          </a:p>
        </p:txBody>
      </p:sp>
      <p:graphicFrame>
        <p:nvGraphicFramePr>
          <p:cNvPr id="4" name="Diagram 3"/>
          <p:cNvGraphicFramePr/>
          <p:nvPr/>
        </p:nvGraphicFramePr>
        <p:xfrm>
          <a:off x="467544" y="915566"/>
          <a:ext cx="82089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ae2747c8-2b55-497e-9bb6-5e563e9a84fc"/>
  <p:tag name="__PE_ORIG_SIZE" val="365"/>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1452</TotalTime>
  <Words>1056</Words>
  <Application>Microsoft Office PowerPoint</Application>
  <PresentationFormat>On-screen Show (16:9)</PresentationFormat>
  <Paragraphs>198</Paragraphs>
  <Slides>41</Slides>
  <Notes>33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0</vt:lpstr>
      <vt:lpstr>What is Open Access?</vt:lpstr>
      <vt:lpstr>   Budapest Open Access Initiative</vt:lpstr>
      <vt:lpstr>What can Open Access do for me?</vt:lpstr>
      <vt:lpstr>What can Open Access do for me?</vt:lpstr>
      <vt:lpstr>Did you know?</vt:lpstr>
      <vt:lpstr>Where can I publish?</vt:lpstr>
      <vt:lpstr>Slide 7</vt:lpstr>
      <vt:lpstr>New Business Models for Scholarly Publishing</vt:lpstr>
      <vt:lpstr>Slide 9</vt:lpstr>
      <vt:lpstr> Hybrid Example:  Publish your Article Open Access in a  SAGE Subscription Journal with SAGE Choice</vt:lpstr>
      <vt:lpstr>Slide 11</vt:lpstr>
      <vt:lpstr>Slide 12</vt:lpstr>
      <vt:lpstr>Slide 13</vt:lpstr>
      <vt:lpstr>Slide 14</vt:lpstr>
      <vt:lpstr>Who can help me with Article Processing Charges? </vt:lpstr>
      <vt:lpstr>                           Open Access Fund</vt:lpstr>
      <vt:lpstr>Open Access Fund</vt:lpstr>
      <vt:lpstr>Open Access Fund</vt:lpstr>
      <vt:lpstr>Scholarship@Western</vt:lpstr>
      <vt:lpstr>Scholarship@Western </vt:lpstr>
      <vt:lpstr>Scholarship@Western</vt:lpstr>
      <vt:lpstr>Global Reach, Global Impact</vt:lpstr>
      <vt:lpstr>Mapping Scholarship@Western : 2 hours compressed into 35 seconds </vt:lpstr>
      <vt:lpstr>Slide 24</vt:lpstr>
      <vt:lpstr>Slide 25</vt:lpstr>
      <vt:lpstr>More Citations More Impact</vt:lpstr>
      <vt:lpstr>Most popular papers last month</vt:lpstr>
      <vt:lpstr>Fulfill your Open Access obligations to Granting Agencies </vt:lpstr>
      <vt:lpstr>   Scholarship@Western  hosts Open Access Student Journals:</vt:lpstr>
      <vt:lpstr>Slide 30</vt:lpstr>
      <vt:lpstr>Preservation </vt:lpstr>
      <vt:lpstr>Share your work via Social Media</vt:lpstr>
      <vt:lpstr>Host International Conferences</vt:lpstr>
      <vt:lpstr>Slide 34</vt:lpstr>
      <vt:lpstr>Host digitized materials</vt:lpstr>
      <vt:lpstr>Showcase special achievement </vt:lpstr>
      <vt:lpstr>Showcase special achievement </vt:lpstr>
      <vt:lpstr>Libraries find million ways to educate the world JANUARY 22, 2015 BY ERIC GREEN </vt:lpstr>
      <vt:lpstr>Slide 39</vt:lpstr>
      <vt:lpstr>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Joanne Paterson</dc:creator>
  <cp:lastModifiedBy>Joanne Paterson</cp:lastModifiedBy>
  <cp:revision>83</cp:revision>
  <dcterms:created xsi:type="dcterms:W3CDTF">2014-10-17T18:18:28Z</dcterms:created>
  <dcterms:modified xsi:type="dcterms:W3CDTF">2015-01-30T15:29:10Z</dcterms:modified>
</cp:coreProperties>
</file>